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 id="2147483666" r:id="rId2"/>
    <p:sldMasterId id="2147483672" r:id="rId3"/>
    <p:sldMasterId id="2147483678" r:id="rId4"/>
    <p:sldMasterId id="2147483684" r:id="rId5"/>
    <p:sldMasterId id="2147483702" r:id="rId6"/>
    <p:sldMasterId id="2147483714" r:id="rId7"/>
  </p:sldMasterIdLst>
  <p:notesMasterIdLst>
    <p:notesMasterId r:id="rId67"/>
  </p:notesMasterIdLst>
  <p:handoutMasterIdLst>
    <p:handoutMasterId r:id="rId68"/>
  </p:handoutMasterIdLst>
  <p:sldIdLst>
    <p:sldId id="257" r:id="rId8"/>
    <p:sldId id="315" r:id="rId9"/>
    <p:sldId id="438" r:id="rId10"/>
    <p:sldId id="439" r:id="rId11"/>
    <p:sldId id="440" r:id="rId12"/>
    <p:sldId id="457" r:id="rId13"/>
    <p:sldId id="441" r:id="rId14"/>
    <p:sldId id="1859" r:id="rId15"/>
    <p:sldId id="258" r:id="rId16"/>
    <p:sldId id="312" r:id="rId17"/>
    <p:sldId id="298" r:id="rId18"/>
    <p:sldId id="300" r:id="rId19"/>
    <p:sldId id="301" r:id="rId20"/>
    <p:sldId id="1860" r:id="rId21"/>
    <p:sldId id="2048" r:id="rId22"/>
    <p:sldId id="2049" r:id="rId23"/>
    <p:sldId id="2054" r:id="rId24"/>
    <p:sldId id="2050" r:id="rId25"/>
    <p:sldId id="266" r:id="rId26"/>
    <p:sldId id="267" r:id="rId27"/>
    <p:sldId id="268" r:id="rId28"/>
    <p:sldId id="269" r:id="rId29"/>
    <p:sldId id="270" r:id="rId30"/>
    <p:sldId id="448" r:id="rId31"/>
    <p:sldId id="2051" r:id="rId32"/>
    <p:sldId id="442" r:id="rId33"/>
    <p:sldId id="443" r:id="rId34"/>
    <p:sldId id="279" r:id="rId35"/>
    <p:sldId id="280" r:id="rId36"/>
    <p:sldId id="281" r:id="rId37"/>
    <p:sldId id="2053" r:id="rId38"/>
    <p:sldId id="2052" r:id="rId39"/>
    <p:sldId id="285" r:id="rId40"/>
    <p:sldId id="305" r:id="rId41"/>
    <p:sldId id="313" r:id="rId42"/>
    <p:sldId id="1858" r:id="rId43"/>
    <p:sldId id="449" r:id="rId44"/>
    <p:sldId id="308" r:id="rId45"/>
    <p:sldId id="309" r:id="rId46"/>
    <p:sldId id="306" r:id="rId47"/>
    <p:sldId id="446" r:id="rId48"/>
    <p:sldId id="310" r:id="rId49"/>
    <p:sldId id="447" r:id="rId50"/>
    <p:sldId id="259" r:id="rId51"/>
    <p:sldId id="453" r:id="rId52"/>
    <p:sldId id="261" r:id="rId53"/>
    <p:sldId id="262" r:id="rId54"/>
    <p:sldId id="263" r:id="rId55"/>
    <p:sldId id="303" r:id="rId56"/>
    <p:sldId id="454" r:id="rId57"/>
    <p:sldId id="455" r:id="rId58"/>
    <p:sldId id="272" r:id="rId59"/>
    <p:sldId id="273" r:id="rId60"/>
    <p:sldId id="286" r:id="rId61"/>
    <p:sldId id="287" r:id="rId62"/>
    <p:sldId id="2046" r:id="rId63"/>
    <p:sldId id="288" r:id="rId64"/>
    <p:sldId id="289" r:id="rId65"/>
    <p:sldId id="290" r:id="rId66"/>
  </p:sldIdLst>
  <p:sldSz cx="12192000" cy="6858000"/>
  <p:notesSz cx="6797675" cy="9926638"/>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04"/>
  </p:normalViewPr>
  <p:slideViewPr>
    <p:cSldViewPr>
      <p:cViewPr varScale="1">
        <p:scale>
          <a:sx n="90" d="100"/>
          <a:sy n="90" d="100"/>
        </p:scale>
        <p:origin x="896"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ED6E9C-7052-0749-B765-6A3FE72FFDD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zh-TW" altLang="en-US"/>
        </a:p>
      </dgm:t>
    </dgm:pt>
    <dgm:pt modelId="{6698A59F-0FB2-F341-89ED-152169F61BB8}">
      <dgm:prSet phldrT="[文字]"/>
      <dgm:spPr/>
      <dgm:t>
        <a:bodyPr/>
        <a:lstStyle/>
        <a:p>
          <a:r>
            <a:rPr lang="zh-TW" altLang="en-US" dirty="0"/>
            <a:t>叫她直播脫衣服，只是開玩笑</a:t>
          </a:r>
        </a:p>
      </dgm:t>
    </dgm:pt>
    <dgm:pt modelId="{B37EE6AF-10B4-CA4D-85C1-DF6792C5FE5A}" type="parTrans" cxnId="{6FD6C529-CDDE-9848-8A45-406A0C3CF0F1}">
      <dgm:prSet/>
      <dgm:spPr/>
      <dgm:t>
        <a:bodyPr/>
        <a:lstStyle/>
        <a:p>
          <a:endParaRPr lang="zh-TW" altLang="en-US"/>
        </a:p>
      </dgm:t>
    </dgm:pt>
    <dgm:pt modelId="{19AB6320-900B-0C4D-B93F-3416B62B8EFE}" type="sibTrans" cxnId="{6FD6C529-CDDE-9848-8A45-406A0C3CF0F1}">
      <dgm:prSet/>
      <dgm:spPr/>
      <dgm:t>
        <a:bodyPr/>
        <a:lstStyle/>
        <a:p>
          <a:endParaRPr lang="zh-TW" altLang="en-US"/>
        </a:p>
      </dgm:t>
    </dgm:pt>
    <dgm:pt modelId="{D08431C1-AFF2-6F44-9D9D-2E8FC19A345D}">
      <dgm:prSet phldrT="[文字]"/>
      <dgm:spPr/>
      <dgm:t>
        <a:bodyPr/>
        <a:lstStyle/>
        <a:p>
          <a:r>
            <a:rPr lang="zh-TW" altLang="en-US" dirty="0"/>
            <a:t>隱喻的性暗示</a:t>
          </a:r>
        </a:p>
      </dgm:t>
    </dgm:pt>
    <dgm:pt modelId="{95FFA9F1-2A98-364D-A8E0-246778942115}" type="parTrans" cxnId="{EB65E6BD-8244-EA40-B779-26D3485702F1}">
      <dgm:prSet/>
      <dgm:spPr/>
      <dgm:t>
        <a:bodyPr/>
        <a:lstStyle/>
        <a:p>
          <a:endParaRPr lang="zh-TW" altLang="en-US"/>
        </a:p>
      </dgm:t>
    </dgm:pt>
    <dgm:pt modelId="{CB8DD8D7-1BC3-CB48-9478-35AA0B0AD3B6}" type="sibTrans" cxnId="{EB65E6BD-8244-EA40-B779-26D3485702F1}">
      <dgm:prSet/>
      <dgm:spPr/>
      <dgm:t>
        <a:bodyPr/>
        <a:lstStyle/>
        <a:p>
          <a:endParaRPr lang="zh-TW" altLang="en-US"/>
        </a:p>
      </dgm:t>
    </dgm:pt>
    <dgm:pt modelId="{3E9844F5-5831-5F48-A8A0-3AE12D2886C0}">
      <dgm:prSet phldrT="[文字]"/>
      <dgm:spPr/>
      <dgm:t>
        <a:bodyPr/>
        <a:lstStyle/>
        <a:p>
          <a:r>
            <a:rPr lang="zh-TW" altLang="en-US" dirty="0"/>
            <a:t>動作、話語、表情、性暗示、不舒服⋯⋯</a:t>
          </a:r>
        </a:p>
      </dgm:t>
    </dgm:pt>
    <dgm:pt modelId="{D0F10497-19ED-2243-99DD-5C47253EB189}" type="parTrans" cxnId="{519267D9-F5FE-714F-B8CB-A95E262D4779}">
      <dgm:prSet/>
      <dgm:spPr/>
      <dgm:t>
        <a:bodyPr/>
        <a:lstStyle/>
        <a:p>
          <a:endParaRPr lang="zh-TW" altLang="en-US"/>
        </a:p>
      </dgm:t>
    </dgm:pt>
    <dgm:pt modelId="{3AF8DEAB-6D60-304B-8649-F9708453518D}" type="sibTrans" cxnId="{519267D9-F5FE-714F-B8CB-A95E262D4779}">
      <dgm:prSet/>
      <dgm:spPr/>
      <dgm:t>
        <a:bodyPr/>
        <a:lstStyle/>
        <a:p>
          <a:endParaRPr lang="zh-TW" altLang="en-US"/>
        </a:p>
      </dgm:t>
    </dgm:pt>
    <dgm:pt modelId="{A5C15BC9-0BFE-5D46-9482-E0E6F06DDE81}">
      <dgm:prSet phldrT="[文字]"/>
      <dgm:spPr/>
      <dgm:t>
        <a:bodyPr/>
        <a:lstStyle/>
        <a:p>
          <a:r>
            <a:rPr lang="zh-TW" altLang="en-US" dirty="0"/>
            <a:t>抓小雞雞又怎樣，他很爽啊</a:t>
          </a:r>
        </a:p>
      </dgm:t>
    </dgm:pt>
    <dgm:pt modelId="{0DD2B42B-6FB1-4A4B-8AEA-3EAAA465E0FC}" type="parTrans" cxnId="{E7B64D34-17A4-C844-9246-8D0FF775D1C1}">
      <dgm:prSet/>
      <dgm:spPr/>
      <dgm:t>
        <a:bodyPr/>
        <a:lstStyle/>
        <a:p>
          <a:endParaRPr lang="zh-TW" altLang="en-US"/>
        </a:p>
      </dgm:t>
    </dgm:pt>
    <dgm:pt modelId="{F8F8FDF4-E0F2-3F45-A7BD-9E8511FF0252}" type="sibTrans" cxnId="{E7B64D34-17A4-C844-9246-8D0FF775D1C1}">
      <dgm:prSet/>
      <dgm:spPr/>
      <dgm:t>
        <a:bodyPr/>
        <a:lstStyle/>
        <a:p>
          <a:endParaRPr lang="zh-TW" altLang="en-US"/>
        </a:p>
      </dgm:t>
    </dgm:pt>
    <dgm:pt modelId="{99638B65-D582-E84A-A59C-AABA7C68C633}">
      <dgm:prSet phldrT="[文字]"/>
      <dgm:spPr/>
      <dgm:t>
        <a:bodyPr/>
        <a:lstStyle/>
        <a:p>
          <a:r>
            <a:rPr lang="zh-TW" altLang="en-US" dirty="0"/>
            <a:t>碰觸敏感部位</a:t>
          </a:r>
        </a:p>
      </dgm:t>
    </dgm:pt>
    <dgm:pt modelId="{DBE46888-B975-344F-A6D6-C56700C174FC}" type="parTrans" cxnId="{3EEE5A9F-A5CD-7643-A62C-84C938607885}">
      <dgm:prSet/>
      <dgm:spPr/>
      <dgm:t>
        <a:bodyPr/>
        <a:lstStyle/>
        <a:p>
          <a:endParaRPr lang="zh-TW" altLang="en-US"/>
        </a:p>
      </dgm:t>
    </dgm:pt>
    <dgm:pt modelId="{669121AB-2BB7-F640-9867-2F8E978D08F8}" type="sibTrans" cxnId="{3EEE5A9F-A5CD-7643-A62C-84C938607885}">
      <dgm:prSet/>
      <dgm:spPr/>
      <dgm:t>
        <a:bodyPr/>
        <a:lstStyle/>
        <a:p>
          <a:endParaRPr lang="zh-TW" altLang="en-US"/>
        </a:p>
      </dgm:t>
    </dgm:pt>
    <dgm:pt modelId="{81366BE9-FD29-2546-9E95-0C4EE92ADA1B}">
      <dgm:prSet phldrT="[文字]"/>
      <dgm:spPr/>
      <dgm:t>
        <a:bodyPr/>
        <a:lstStyle/>
        <a:p>
          <a:r>
            <a:rPr lang="zh-TW" altLang="en-US" dirty="0"/>
            <a:t>阿魯巴、草上飛、千年殺</a:t>
          </a:r>
        </a:p>
      </dgm:t>
    </dgm:pt>
    <dgm:pt modelId="{6E4DF1E9-B000-6E4A-9C11-42039FA32D5A}" type="parTrans" cxnId="{95438110-A9BF-B144-9140-C45D2E92EC68}">
      <dgm:prSet/>
      <dgm:spPr/>
      <dgm:t>
        <a:bodyPr/>
        <a:lstStyle/>
        <a:p>
          <a:endParaRPr lang="zh-TW" altLang="en-US"/>
        </a:p>
      </dgm:t>
    </dgm:pt>
    <dgm:pt modelId="{AF294DFA-4F77-294A-A7F5-363D6ECD3642}" type="sibTrans" cxnId="{95438110-A9BF-B144-9140-C45D2E92EC68}">
      <dgm:prSet/>
      <dgm:spPr/>
      <dgm:t>
        <a:bodyPr/>
        <a:lstStyle/>
        <a:p>
          <a:endParaRPr lang="zh-TW" altLang="en-US"/>
        </a:p>
      </dgm:t>
    </dgm:pt>
    <dgm:pt modelId="{2F58D121-7118-3448-86E4-F11F1ED3C27D}">
      <dgm:prSet phldrT="[文字]"/>
      <dgm:spPr/>
      <dgm:t>
        <a:bodyPr/>
        <a:lstStyle/>
        <a:p>
          <a:r>
            <a:rPr lang="zh-TW" altLang="en-US" dirty="0"/>
            <a:t>改叫你活娘砲，總行了吧 </a:t>
          </a:r>
        </a:p>
      </dgm:t>
    </dgm:pt>
    <dgm:pt modelId="{670DFDCB-41A4-5047-92AF-B49EDD3B122E}" type="parTrans" cxnId="{CC534565-1CE6-E542-A489-EBAF14BDFDE5}">
      <dgm:prSet/>
      <dgm:spPr/>
      <dgm:t>
        <a:bodyPr/>
        <a:lstStyle/>
        <a:p>
          <a:endParaRPr lang="zh-TW" altLang="en-US"/>
        </a:p>
      </dgm:t>
    </dgm:pt>
    <dgm:pt modelId="{E98DDE6C-E47A-3E41-B21E-89AA4BF20132}" type="sibTrans" cxnId="{CC534565-1CE6-E542-A489-EBAF14BDFDE5}">
      <dgm:prSet/>
      <dgm:spPr/>
      <dgm:t>
        <a:bodyPr/>
        <a:lstStyle/>
        <a:p>
          <a:endParaRPr lang="zh-TW" altLang="en-US"/>
        </a:p>
      </dgm:t>
    </dgm:pt>
    <dgm:pt modelId="{B2C2784D-61A5-2748-A357-579267F1116A}">
      <dgm:prSet phldrT="[文字]"/>
      <dgm:spPr/>
      <dgm:t>
        <a:bodyPr/>
        <a:lstStyle/>
        <a:p>
          <a:r>
            <a:rPr lang="zh-TW" altLang="en-US" dirty="0"/>
            <a:t>亂取綽號</a:t>
          </a:r>
        </a:p>
      </dgm:t>
    </dgm:pt>
    <dgm:pt modelId="{BD9E33D7-4D5E-7247-A343-67310D6DA0CA}" type="parTrans" cxnId="{08004DAF-04FE-FB43-BA2D-77AF07BDAAD6}">
      <dgm:prSet/>
      <dgm:spPr/>
      <dgm:t>
        <a:bodyPr/>
        <a:lstStyle/>
        <a:p>
          <a:endParaRPr lang="zh-TW" altLang="en-US"/>
        </a:p>
      </dgm:t>
    </dgm:pt>
    <dgm:pt modelId="{901F25B0-B10E-F94E-9F01-A8986489A808}" type="sibTrans" cxnId="{08004DAF-04FE-FB43-BA2D-77AF07BDAAD6}">
      <dgm:prSet/>
      <dgm:spPr/>
      <dgm:t>
        <a:bodyPr/>
        <a:lstStyle/>
        <a:p>
          <a:endParaRPr lang="zh-TW" altLang="en-US"/>
        </a:p>
      </dgm:t>
    </dgm:pt>
    <dgm:pt modelId="{ED968E62-426D-B942-B697-3FF0DDEEE1DF}">
      <dgm:prSet phldrT="[文字]"/>
      <dgm:spPr/>
      <dgm:t>
        <a:bodyPr/>
        <a:lstStyle/>
        <a:p>
          <a:r>
            <a:rPr lang="zh-TW" altLang="en-US" dirty="0"/>
            <a:t>體型、器官、性別特質⋯⋯</a:t>
          </a:r>
        </a:p>
      </dgm:t>
    </dgm:pt>
    <dgm:pt modelId="{ADAC26AD-696A-BF46-8504-6F153EBA64B1}" type="parTrans" cxnId="{9574E0D4-EF27-1E4F-A8A5-72E6BF045A00}">
      <dgm:prSet/>
      <dgm:spPr/>
      <dgm:t>
        <a:bodyPr/>
        <a:lstStyle/>
        <a:p>
          <a:endParaRPr lang="zh-TW" altLang="en-US"/>
        </a:p>
      </dgm:t>
    </dgm:pt>
    <dgm:pt modelId="{B5916ECC-3E32-244C-8B29-F4FAAEC40BBD}" type="sibTrans" cxnId="{9574E0D4-EF27-1E4F-A8A5-72E6BF045A00}">
      <dgm:prSet/>
      <dgm:spPr/>
      <dgm:t>
        <a:bodyPr/>
        <a:lstStyle/>
        <a:p>
          <a:endParaRPr lang="zh-TW" altLang="en-US"/>
        </a:p>
      </dgm:t>
    </dgm:pt>
    <dgm:pt modelId="{A3927A70-AC0D-CA49-874A-1246A9C6C3F9}" type="pres">
      <dgm:prSet presAssocID="{B8ED6E9C-7052-0749-B765-6A3FE72FFDDA}" presName="Name0" presStyleCnt="0">
        <dgm:presLayoutVars>
          <dgm:chPref val="3"/>
          <dgm:dir/>
          <dgm:animLvl val="lvl"/>
          <dgm:resizeHandles/>
        </dgm:presLayoutVars>
      </dgm:prSet>
      <dgm:spPr/>
    </dgm:pt>
    <dgm:pt modelId="{086FB4FE-5C36-3A48-A18B-F8EF55353359}" type="pres">
      <dgm:prSet presAssocID="{6698A59F-0FB2-F341-89ED-152169F61BB8}" presName="horFlow" presStyleCnt="0"/>
      <dgm:spPr/>
    </dgm:pt>
    <dgm:pt modelId="{E3AED07C-FEBE-BC46-95B6-D0780885D056}" type="pres">
      <dgm:prSet presAssocID="{6698A59F-0FB2-F341-89ED-152169F61BB8}" presName="bigChev" presStyleLbl="node1" presStyleIdx="0" presStyleCnt="3"/>
      <dgm:spPr/>
    </dgm:pt>
    <dgm:pt modelId="{1FD4E9CE-2207-754D-BEEF-998E3184ABDC}" type="pres">
      <dgm:prSet presAssocID="{95FFA9F1-2A98-364D-A8E0-246778942115}" presName="parTrans" presStyleCnt="0"/>
      <dgm:spPr/>
    </dgm:pt>
    <dgm:pt modelId="{83CA0E9E-C758-954E-B80A-BBA84A82FCD7}" type="pres">
      <dgm:prSet presAssocID="{D08431C1-AFF2-6F44-9D9D-2E8FC19A345D}" presName="node" presStyleLbl="alignAccFollowNode1" presStyleIdx="0" presStyleCnt="6">
        <dgm:presLayoutVars>
          <dgm:bulletEnabled val="1"/>
        </dgm:presLayoutVars>
      </dgm:prSet>
      <dgm:spPr/>
    </dgm:pt>
    <dgm:pt modelId="{D6392023-AF44-5040-8F5D-9E519994E1D6}" type="pres">
      <dgm:prSet presAssocID="{CB8DD8D7-1BC3-CB48-9478-35AA0B0AD3B6}" presName="sibTrans" presStyleCnt="0"/>
      <dgm:spPr/>
    </dgm:pt>
    <dgm:pt modelId="{EA779AA8-1448-6949-A7C0-0FE4E748944C}" type="pres">
      <dgm:prSet presAssocID="{3E9844F5-5831-5F48-A8A0-3AE12D2886C0}" presName="node" presStyleLbl="alignAccFollowNode1" presStyleIdx="1" presStyleCnt="6">
        <dgm:presLayoutVars>
          <dgm:bulletEnabled val="1"/>
        </dgm:presLayoutVars>
      </dgm:prSet>
      <dgm:spPr/>
    </dgm:pt>
    <dgm:pt modelId="{C2536F64-992B-B041-BAA2-BB17A0371F96}" type="pres">
      <dgm:prSet presAssocID="{6698A59F-0FB2-F341-89ED-152169F61BB8}" presName="vSp" presStyleCnt="0"/>
      <dgm:spPr/>
    </dgm:pt>
    <dgm:pt modelId="{0FB184AB-6A36-8F4A-A0CB-4DA1B9AFAE2A}" type="pres">
      <dgm:prSet presAssocID="{A5C15BC9-0BFE-5D46-9482-E0E6F06DDE81}" presName="horFlow" presStyleCnt="0"/>
      <dgm:spPr/>
    </dgm:pt>
    <dgm:pt modelId="{1BC9FD0A-0F67-2C45-BC57-47ECF97824C8}" type="pres">
      <dgm:prSet presAssocID="{A5C15BC9-0BFE-5D46-9482-E0E6F06DDE81}" presName="bigChev" presStyleLbl="node1" presStyleIdx="1" presStyleCnt="3"/>
      <dgm:spPr/>
    </dgm:pt>
    <dgm:pt modelId="{73682AB4-DBFD-8E45-A5E9-FC449E30D1B0}" type="pres">
      <dgm:prSet presAssocID="{DBE46888-B975-344F-A6D6-C56700C174FC}" presName="parTrans" presStyleCnt="0"/>
      <dgm:spPr/>
    </dgm:pt>
    <dgm:pt modelId="{823E215C-139B-6C42-B8C7-1209F3B81F2B}" type="pres">
      <dgm:prSet presAssocID="{99638B65-D582-E84A-A59C-AABA7C68C633}" presName="node" presStyleLbl="alignAccFollowNode1" presStyleIdx="2" presStyleCnt="6">
        <dgm:presLayoutVars>
          <dgm:bulletEnabled val="1"/>
        </dgm:presLayoutVars>
      </dgm:prSet>
      <dgm:spPr/>
    </dgm:pt>
    <dgm:pt modelId="{88B5B707-4D91-3946-840F-A45E486E910A}" type="pres">
      <dgm:prSet presAssocID="{669121AB-2BB7-F640-9867-2F8E978D08F8}" presName="sibTrans" presStyleCnt="0"/>
      <dgm:spPr/>
    </dgm:pt>
    <dgm:pt modelId="{ECA21B39-58F0-724A-B314-6E1E59715A31}" type="pres">
      <dgm:prSet presAssocID="{81366BE9-FD29-2546-9E95-0C4EE92ADA1B}" presName="node" presStyleLbl="alignAccFollowNode1" presStyleIdx="3" presStyleCnt="6">
        <dgm:presLayoutVars>
          <dgm:bulletEnabled val="1"/>
        </dgm:presLayoutVars>
      </dgm:prSet>
      <dgm:spPr/>
    </dgm:pt>
    <dgm:pt modelId="{0709A286-FD3F-484A-AEEB-E411F4EEE7C3}" type="pres">
      <dgm:prSet presAssocID="{A5C15BC9-0BFE-5D46-9482-E0E6F06DDE81}" presName="vSp" presStyleCnt="0"/>
      <dgm:spPr/>
    </dgm:pt>
    <dgm:pt modelId="{8A53A977-4FE8-5044-A602-7E25DD56DA00}" type="pres">
      <dgm:prSet presAssocID="{2F58D121-7118-3448-86E4-F11F1ED3C27D}" presName="horFlow" presStyleCnt="0"/>
      <dgm:spPr/>
    </dgm:pt>
    <dgm:pt modelId="{1630A31E-99DD-6345-9AF3-08B130AA5AE3}" type="pres">
      <dgm:prSet presAssocID="{2F58D121-7118-3448-86E4-F11F1ED3C27D}" presName="bigChev" presStyleLbl="node1" presStyleIdx="2" presStyleCnt="3"/>
      <dgm:spPr/>
    </dgm:pt>
    <dgm:pt modelId="{0FC36394-C0E8-BD4D-8586-0DBCA3FB16D4}" type="pres">
      <dgm:prSet presAssocID="{BD9E33D7-4D5E-7247-A343-67310D6DA0CA}" presName="parTrans" presStyleCnt="0"/>
      <dgm:spPr/>
    </dgm:pt>
    <dgm:pt modelId="{B15AB448-BAA6-894E-B8FF-D1DD17C58910}" type="pres">
      <dgm:prSet presAssocID="{B2C2784D-61A5-2748-A357-579267F1116A}" presName="node" presStyleLbl="alignAccFollowNode1" presStyleIdx="4" presStyleCnt="6">
        <dgm:presLayoutVars>
          <dgm:bulletEnabled val="1"/>
        </dgm:presLayoutVars>
      </dgm:prSet>
      <dgm:spPr/>
    </dgm:pt>
    <dgm:pt modelId="{7E59EF50-79C0-E94F-8037-E5714B986A17}" type="pres">
      <dgm:prSet presAssocID="{901F25B0-B10E-F94E-9F01-A8986489A808}" presName="sibTrans" presStyleCnt="0"/>
      <dgm:spPr/>
    </dgm:pt>
    <dgm:pt modelId="{486E6983-EF25-DA4A-8192-D0AFBAC67E9F}" type="pres">
      <dgm:prSet presAssocID="{ED968E62-426D-B942-B697-3FF0DDEEE1DF}" presName="node" presStyleLbl="alignAccFollowNode1" presStyleIdx="5" presStyleCnt="6">
        <dgm:presLayoutVars>
          <dgm:bulletEnabled val="1"/>
        </dgm:presLayoutVars>
      </dgm:prSet>
      <dgm:spPr/>
    </dgm:pt>
  </dgm:ptLst>
  <dgm:cxnLst>
    <dgm:cxn modelId="{270B4F08-8D54-BA45-A091-E3349DAD1166}" type="presOf" srcId="{B8ED6E9C-7052-0749-B765-6A3FE72FFDDA}" destId="{A3927A70-AC0D-CA49-874A-1246A9C6C3F9}" srcOrd="0" destOrd="0" presId="urn:microsoft.com/office/officeart/2005/8/layout/lProcess3"/>
    <dgm:cxn modelId="{95438110-A9BF-B144-9140-C45D2E92EC68}" srcId="{A5C15BC9-0BFE-5D46-9482-E0E6F06DDE81}" destId="{81366BE9-FD29-2546-9E95-0C4EE92ADA1B}" srcOrd="1" destOrd="0" parTransId="{6E4DF1E9-B000-6E4A-9C11-42039FA32D5A}" sibTransId="{AF294DFA-4F77-294A-A7F5-363D6ECD3642}"/>
    <dgm:cxn modelId="{6FD6C529-CDDE-9848-8A45-406A0C3CF0F1}" srcId="{B8ED6E9C-7052-0749-B765-6A3FE72FFDDA}" destId="{6698A59F-0FB2-F341-89ED-152169F61BB8}" srcOrd="0" destOrd="0" parTransId="{B37EE6AF-10B4-CA4D-85C1-DF6792C5FE5A}" sibTransId="{19AB6320-900B-0C4D-B93F-3416B62B8EFE}"/>
    <dgm:cxn modelId="{E7B64D34-17A4-C844-9246-8D0FF775D1C1}" srcId="{B8ED6E9C-7052-0749-B765-6A3FE72FFDDA}" destId="{A5C15BC9-0BFE-5D46-9482-E0E6F06DDE81}" srcOrd="1" destOrd="0" parTransId="{0DD2B42B-6FB1-4A4B-8AEA-3EAAA465E0FC}" sibTransId="{F8F8FDF4-E0F2-3F45-A7BD-9E8511FF0252}"/>
    <dgm:cxn modelId="{6D24634E-C8B5-A54B-96EF-5CA9B993D546}" type="presOf" srcId="{D08431C1-AFF2-6F44-9D9D-2E8FC19A345D}" destId="{83CA0E9E-C758-954E-B80A-BBA84A82FCD7}" srcOrd="0" destOrd="0" presId="urn:microsoft.com/office/officeart/2005/8/layout/lProcess3"/>
    <dgm:cxn modelId="{CC534565-1CE6-E542-A489-EBAF14BDFDE5}" srcId="{B8ED6E9C-7052-0749-B765-6A3FE72FFDDA}" destId="{2F58D121-7118-3448-86E4-F11F1ED3C27D}" srcOrd="2" destOrd="0" parTransId="{670DFDCB-41A4-5047-92AF-B49EDD3B122E}" sibTransId="{E98DDE6C-E47A-3E41-B21E-89AA4BF20132}"/>
    <dgm:cxn modelId="{B0EC4178-6781-0D40-93D9-62DB13419ECB}" type="presOf" srcId="{B2C2784D-61A5-2748-A357-579267F1116A}" destId="{B15AB448-BAA6-894E-B8FF-D1DD17C58910}" srcOrd="0" destOrd="0" presId="urn:microsoft.com/office/officeart/2005/8/layout/lProcess3"/>
    <dgm:cxn modelId="{3EEE5A9F-A5CD-7643-A62C-84C938607885}" srcId="{A5C15BC9-0BFE-5D46-9482-E0E6F06DDE81}" destId="{99638B65-D582-E84A-A59C-AABA7C68C633}" srcOrd="0" destOrd="0" parTransId="{DBE46888-B975-344F-A6D6-C56700C174FC}" sibTransId="{669121AB-2BB7-F640-9867-2F8E978D08F8}"/>
    <dgm:cxn modelId="{EF9A8AA9-5F99-D74F-9AD8-59D33DA944E4}" type="presOf" srcId="{99638B65-D582-E84A-A59C-AABA7C68C633}" destId="{823E215C-139B-6C42-B8C7-1209F3B81F2B}" srcOrd="0" destOrd="0" presId="urn:microsoft.com/office/officeart/2005/8/layout/lProcess3"/>
    <dgm:cxn modelId="{7AE3E3AC-590C-5140-8385-59AB03BAA414}" type="presOf" srcId="{2F58D121-7118-3448-86E4-F11F1ED3C27D}" destId="{1630A31E-99DD-6345-9AF3-08B130AA5AE3}" srcOrd="0" destOrd="0" presId="urn:microsoft.com/office/officeart/2005/8/layout/lProcess3"/>
    <dgm:cxn modelId="{08004DAF-04FE-FB43-BA2D-77AF07BDAAD6}" srcId="{2F58D121-7118-3448-86E4-F11F1ED3C27D}" destId="{B2C2784D-61A5-2748-A357-579267F1116A}" srcOrd="0" destOrd="0" parTransId="{BD9E33D7-4D5E-7247-A343-67310D6DA0CA}" sibTransId="{901F25B0-B10E-F94E-9F01-A8986489A808}"/>
    <dgm:cxn modelId="{3C3F6FB9-DCD6-B049-BF80-71175FC76A3E}" type="presOf" srcId="{A5C15BC9-0BFE-5D46-9482-E0E6F06DDE81}" destId="{1BC9FD0A-0F67-2C45-BC57-47ECF97824C8}" srcOrd="0" destOrd="0" presId="urn:microsoft.com/office/officeart/2005/8/layout/lProcess3"/>
    <dgm:cxn modelId="{EB65E6BD-8244-EA40-B779-26D3485702F1}" srcId="{6698A59F-0FB2-F341-89ED-152169F61BB8}" destId="{D08431C1-AFF2-6F44-9D9D-2E8FC19A345D}" srcOrd="0" destOrd="0" parTransId="{95FFA9F1-2A98-364D-A8E0-246778942115}" sibTransId="{CB8DD8D7-1BC3-CB48-9478-35AA0B0AD3B6}"/>
    <dgm:cxn modelId="{E99789BE-E227-0E48-AFCB-47BAFFAEF030}" type="presOf" srcId="{6698A59F-0FB2-F341-89ED-152169F61BB8}" destId="{E3AED07C-FEBE-BC46-95B6-D0780885D056}" srcOrd="0" destOrd="0" presId="urn:microsoft.com/office/officeart/2005/8/layout/lProcess3"/>
    <dgm:cxn modelId="{2E3905C1-B6E2-974C-9CD4-2E3CBC99AF58}" type="presOf" srcId="{ED968E62-426D-B942-B697-3FF0DDEEE1DF}" destId="{486E6983-EF25-DA4A-8192-D0AFBAC67E9F}" srcOrd="0" destOrd="0" presId="urn:microsoft.com/office/officeart/2005/8/layout/lProcess3"/>
    <dgm:cxn modelId="{F25E15C6-31C6-4149-8DF1-25AEBFAD0AC1}" type="presOf" srcId="{3E9844F5-5831-5F48-A8A0-3AE12D2886C0}" destId="{EA779AA8-1448-6949-A7C0-0FE4E748944C}" srcOrd="0" destOrd="0" presId="urn:microsoft.com/office/officeart/2005/8/layout/lProcess3"/>
    <dgm:cxn modelId="{0C6CE0D0-6231-D942-9251-C0936D7560A1}" type="presOf" srcId="{81366BE9-FD29-2546-9E95-0C4EE92ADA1B}" destId="{ECA21B39-58F0-724A-B314-6E1E59715A31}" srcOrd="0" destOrd="0" presId="urn:microsoft.com/office/officeart/2005/8/layout/lProcess3"/>
    <dgm:cxn modelId="{9574E0D4-EF27-1E4F-A8A5-72E6BF045A00}" srcId="{2F58D121-7118-3448-86E4-F11F1ED3C27D}" destId="{ED968E62-426D-B942-B697-3FF0DDEEE1DF}" srcOrd="1" destOrd="0" parTransId="{ADAC26AD-696A-BF46-8504-6F153EBA64B1}" sibTransId="{B5916ECC-3E32-244C-8B29-F4FAAEC40BBD}"/>
    <dgm:cxn modelId="{519267D9-F5FE-714F-B8CB-A95E262D4779}" srcId="{6698A59F-0FB2-F341-89ED-152169F61BB8}" destId="{3E9844F5-5831-5F48-A8A0-3AE12D2886C0}" srcOrd="1" destOrd="0" parTransId="{D0F10497-19ED-2243-99DD-5C47253EB189}" sibTransId="{3AF8DEAB-6D60-304B-8649-F9708453518D}"/>
    <dgm:cxn modelId="{9D8D00F5-0108-244F-B0E0-4911B0E563E5}" type="presParOf" srcId="{A3927A70-AC0D-CA49-874A-1246A9C6C3F9}" destId="{086FB4FE-5C36-3A48-A18B-F8EF55353359}" srcOrd="0" destOrd="0" presId="urn:microsoft.com/office/officeart/2005/8/layout/lProcess3"/>
    <dgm:cxn modelId="{1CF58A94-0614-B54B-B752-4269DA135A2A}" type="presParOf" srcId="{086FB4FE-5C36-3A48-A18B-F8EF55353359}" destId="{E3AED07C-FEBE-BC46-95B6-D0780885D056}" srcOrd="0" destOrd="0" presId="urn:microsoft.com/office/officeart/2005/8/layout/lProcess3"/>
    <dgm:cxn modelId="{44AEEA23-02AA-6F43-A62B-AB8E77D65037}" type="presParOf" srcId="{086FB4FE-5C36-3A48-A18B-F8EF55353359}" destId="{1FD4E9CE-2207-754D-BEEF-998E3184ABDC}" srcOrd="1" destOrd="0" presId="urn:microsoft.com/office/officeart/2005/8/layout/lProcess3"/>
    <dgm:cxn modelId="{4B49DC7F-3550-1940-9167-C0C074AE04EC}" type="presParOf" srcId="{086FB4FE-5C36-3A48-A18B-F8EF55353359}" destId="{83CA0E9E-C758-954E-B80A-BBA84A82FCD7}" srcOrd="2" destOrd="0" presId="urn:microsoft.com/office/officeart/2005/8/layout/lProcess3"/>
    <dgm:cxn modelId="{E99AB4AD-9415-F245-91F5-676F38568DA0}" type="presParOf" srcId="{086FB4FE-5C36-3A48-A18B-F8EF55353359}" destId="{D6392023-AF44-5040-8F5D-9E519994E1D6}" srcOrd="3" destOrd="0" presId="urn:microsoft.com/office/officeart/2005/8/layout/lProcess3"/>
    <dgm:cxn modelId="{8DDA79A5-876F-A64C-B739-91857CE14397}" type="presParOf" srcId="{086FB4FE-5C36-3A48-A18B-F8EF55353359}" destId="{EA779AA8-1448-6949-A7C0-0FE4E748944C}" srcOrd="4" destOrd="0" presId="urn:microsoft.com/office/officeart/2005/8/layout/lProcess3"/>
    <dgm:cxn modelId="{4AFA8415-5F6F-2146-8C30-4980FEDE4B36}" type="presParOf" srcId="{A3927A70-AC0D-CA49-874A-1246A9C6C3F9}" destId="{C2536F64-992B-B041-BAA2-BB17A0371F96}" srcOrd="1" destOrd="0" presId="urn:microsoft.com/office/officeart/2005/8/layout/lProcess3"/>
    <dgm:cxn modelId="{4C30FC36-25AA-694F-A2B9-69EB86728851}" type="presParOf" srcId="{A3927A70-AC0D-CA49-874A-1246A9C6C3F9}" destId="{0FB184AB-6A36-8F4A-A0CB-4DA1B9AFAE2A}" srcOrd="2" destOrd="0" presId="urn:microsoft.com/office/officeart/2005/8/layout/lProcess3"/>
    <dgm:cxn modelId="{C6578A10-03A2-9649-924C-8AA91B3DCAFB}" type="presParOf" srcId="{0FB184AB-6A36-8F4A-A0CB-4DA1B9AFAE2A}" destId="{1BC9FD0A-0F67-2C45-BC57-47ECF97824C8}" srcOrd="0" destOrd="0" presId="urn:microsoft.com/office/officeart/2005/8/layout/lProcess3"/>
    <dgm:cxn modelId="{306BB52D-91D8-AA4F-B570-A8D0E10F3839}" type="presParOf" srcId="{0FB184AB-6A36-8F4A-A0CB-4DA1B9AFAE2A}" destId="{73682AB4-DBFD-8E45-A5E9-FC449E30D1B0}" srcOrd="1" destOrd="0" presId="urn:microsoft.com/office/officeart/2005/8/layout/lProcess3"/>
    <dgm:cxn modelId="{4D04FB1A-4579-BB47-96A2-B5D44D393848}" type="presParOf" srcId="{0FB184AB-6A36-8F4A-A0CB-4DA1B9AFAE2A}" destId="{823E215C-139B-6C42-B8C7-1209F3B81F2B}" srcOrd="2" destOrd="0" presId="urn:microsoft.com/office/officeart/2005/8/layout/lProcess3"/>
    <dgm:cxn modelId="{88377FA5-5C8B-6043-9084-36C39EA24E10}" type="presParOf" srcId="{0FB184AB-6A36-8F4A-A0CB-4DA1B9AFAE2A}" destId="{88B5B707-4D91-3946-840F-A45E486E910A}" srcOrd="3" destOrd="0" presId="urn:microsoft.com/office/officeart/2005/8/layout/lProcess3"/>
    <dgm:cxn modelId="{DFEA3DA3-F9F7-0B44-A9B6-7B01BA27AB03}" type="presParOf" srcId="{0FB184AB-6A36-8F4A-A0CB-4DA1B9AFAE2A}" destId="{ECA21B39-58F0-724A-B314-6E1E59715A31}" srcOrd="4" destOrd="0" presId="urn:microsoft.com/office/officeart/2005/8/layout/lProcess3"/>
    <dgm:cxn modelId="{D2FE10EB-CAE9-494B-8C6F-313FE7D492A6}" type="presParOf" srcId="{A3927A70-AC0D-CA49-874A-1246A9C6C3F9}" destId="{0709A286-FD3F-484A-AEEB-E411F4EEE7C3}" srcOrd="3" destOrd="0" presId="urn:microsoft.com/office/officeart/2005/8/layout/lProcess3"/>
    <dgm:cxn modelId="{BCEE3ACE-B07D-E446-B452-7183DF5C75D1}" type="presParOf" srcId="{A3927A70-AC0D-CA49-874A-1246A9C6C3F9}" destId="{8A53A977-4FE8-5044-A602-7E25DD56DA00}" srcOrd="4" destOrd="0" presId="urn:microsoft.com/office/officeart/2005/8/layout/lProcess3"/>
    <dgm:cxn modelId="{4D293D73-9301-EE43-8662-BD3153DB2B19}" type="presParOf" srcId="{8A53A977-4FE8-5044-A602-7E25DD56DA00}" destId="{1630A31E-99DD-6345-9AF3-08B130AA5AE3}" srcOrd="0" destOrd="0" presId="urn:microsoft.com/office/officeart/2005/8/layout/lProcess3"/>
    <dgm:cxn modelId="{7535A954-CE3B-C84B-88EB-D30215AF88FB}" type="presParOf" srcId="{8A53A977-4FE8-5044-A602-7E25DD56DA00}" destId="{0FC36394-C0E8-BD4D-8586-0DBCA3FB16D4}" srcOrd="1" destOrd="0" presId="urn:microsoft.com/office/officeart/2005/8/layout/lProcess3"/>
    <dgm:cxn modelId="{DA5D560E-F2C6-2D45-83FE-CEDAA48B4E74}" type="presParOf" srcId="{8A53A977-4FE8-5044-A602-7E25DD56DA00}" destId="{B15AB448-BAA6-894E-B8FF-D1DD17C58910}" srcOrd="2" destOrd="0" presId="urn:microsoft.com/office/officeart/2005/8/layout/lProcess3"/>
    <dgm:cxn modelId="{63275DE6-DA89-534A-B1DD-39B01D113836}" type="presParOf" srcId="{8A53A977-4FE8-5044-A602-7E25DD56DA00}" destId="{7E59EF50-79C0-E94F-8037-E5714B986A17}" srcOrd="3" destOrd="0" presId="urn:microsoft.com/office/officeart/2005/8/layout/lProcess3"/>
    <dgm:cxn modelId="{E3B18C50-939B-EB4B-B0D7-70D4335C7F15}" type="presParOf" srcId="{8A53A977-4FE8-5044-A602-7E25DD56DA00}" destId="{486E6983-EF25-DA4A-8192-D0AFBAC67E9F}"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63975-D661-4D11-9A2A-A8CA9E2347C6}" type="doc">
      <dgm:prSet loTypeId="urn:microsoft.com/office/officeart/2005/8/layout/chevron2" loCatId="process" qsTypeId="urn:microsoft.com/office/officeart/2005/8/quickstyle/simple1" qsCatId="simple" csTypeId="urn:microsoft.com/office/officeart/2005/8/colors/colorful1#2" csCatId="colorful" phldr="1"/>
      <dgm:spPr/>
      <dgm:t>
        <a:bodyPr/>
        <a:lstStyle/>
        <a:p>
          <a:endParaRPr lang="zh-TW" altLang="en-US"/>
        </a:p>
      </dgm:t>
    </dgm:pt>
    <dgm:pt modelId="{48B01EB8-B4D0-4949-858C-C608EF82ABE2}">
      <dgm:prSet phldrT="[文字]" custT="1"/>
      <dgm:spPr>
        <a:xfrm rot="5400000">
          <a:off x="-153160" y="154700"/>
          <a:ext cx="1021073" cy="714751"/>
        </a:xfrm>
        <a:prstGeom prst="chevron">
          <a:avLst/>
        </a:prstGeom>
        <a:solidFill>
          <a:srgbClr val="FFFF99"/>
        </a:solidFill>
        <a:ln w="12700" cap="flat" cmpd="sng" algn="ctr">
          <a:noFill/>
          <a:prstDash val="solid"/>
          <a:miter lim="800000"/>
        </a:ln>
        <a:effectLst/>
      </dgm:spPr>
      <dgm:t>
        <a:bodyPr/>
        <a:lstStyle/>
        <a:p>
          <a:pPr>
            <a:buNone/>
          </a:pPr>
          <a:r>
            <a:rPr lang="zh-TW" altLang="en-US" sz="1600" b="0" dirty="0">
              <a:solidFill>
                <a:srgbClr val="0000FF"/>
              </a:solidFill>
              <a:latin typeface="+mn-lt"/>
              <a:ea typeface="文鼎甜妞體U" pitchFamily="82" charset="-120"/>
              <a:cs typeface="+mn-cs"/>
            </a:rPr>
            <a:t>一</a:t>
          </a:r>
        </a:p>
      </dgm:t>
    </dgm:pt>
    <dgm:pt modelId="{DF70EC97-2404-4EB7-B073-153261FF5BA3}" type="parTrans" cxnId="{D16A7755-24A6-4C46-A8FE-F73EA0A47C02}">
      <dgm:prSet/>
      <dgm:spPr/>
      <dgm:t>
        <a:bodyPr/>
        <a:lstStyle/>
        <a:p>
          <a:endParaRPr lang="zh-TW" altLang="en-US" sz="1600"/>
        </a:p>
      </dgm:t>
    </dgm:pt>
    <dgm:pt modelId="{7DB91EF8-4C58-4E3D-878D-01F735A17481}" type="sibTrans" cxnId="{D16A7755-24A6-4C46-A8FE-F73EA0A47C02}">
      <dgm:prSet/>
      <dgm:spPr/>
      <dgm:t>
        <a:bodyPr/>
        <a:lstStyle/>
        <a:p>
          <a:endParaRPr lang="zh-TW" altLang="en-US" sz="1600"/>
        </a:p>
      </dgm:t>
    </dgm:pt>
    <dgm:pt modelId="{498E5B09-4F25-453F-9261-3B62BA9F120F}">
      <dgm:prSet phldrT="[文字]" custT="1"/>
      <dgm:spPr>
        <a:xfrm rot="5400000">
          <a:off x="986948" y="-270657"/>
          <a:ext cx="664046" cy="1208440"/>
        </a:xfrm>
        <a:prstGeom prst="round2SameRect">
          <a:avLst/>
        </a:prstGeom>
        <a:solidFill>
          <a:sysClr val="window" lastClr="FFFFFF">
            <a:alpha val="90000"/>
            <a:hueOff val="0"/>
            <a:satOff val="0"/>
            <a:lumOff val="0"/>
            <a:alphaOff val="0"/>
          </a:sysClr>
        </a:solidFill>
        <a:ln w="12700" cap="flat" cmpd="sng" algn="ctr">
          <a:solidFill>
            <a:srgbClr val="FFFF99"/>
          </a:solidFill>
          <a:prstDash val="solid"/>
          <a:miter lim="800000"/>
        </a:ln>
        <a:effectLst/>
      </dgm:spPr>
      <dgm:t>
        <a:bodyPr/>
        <a:lstStyle/>
        <a:p>
          <a:pPr>
            <a:buChar char="•"/>
          </a:pPr>
          <a:r>
            <a:rPr lang="zh-TW" altLang="en-US" sz="1600" b="1" dirty="0">
              <a:solidFill>
                <a:srgbClr val="0000FF"/>
              </a:solidFill>
              <a:latin typeface="+mn-lt"/>
              <a:ea typeface="文鼎粗圓" pitchFamily="49" charset="-120"/>
              <a:cs typeface="+mn-cs"/>
            </a:rPr>
            <a:t>初步檢核</a:t>
          </a:r>
        </a:p>
      </dgm:t>
    </dgm:pt>
    <dgm:pt modelId="{B781B3A9-2B45-4708-ACDB-91E420CE9DB6}" type="parTrans" cxnId="{AEF92B61-8891-4D30-9088-3F25E3E9404F}">
      <dgm:prSet/>
      <dgm:spPr/>
      <dgm:t>
        <a:bodyPr/>
        <a:lstStyle/>
        <a:p>
          <a:endParaRPr lang="zh-TW" altLang="en-US" sz="1600"/>
        </a:p>
      </dgm:t>
    </dgm:pt>
    <dgm:pt modelId="{A14DBDED-E30C-411A-9C08-6F6C3E6171CB}" type="sibTrans" cxnId="{AEF92B61-8891-4D30-9088-3F25E3E9404F}">
      <dgm:prSet/>
      <dgm:spPr/>
      <dgm:t>
        <a:bodyPr/>
        <a:lstStyle/>
        <a:p>
          <a:endParaRPr lang="zh-TW" altLang="en-US" sz="1600"/>
        </a:p>
      </dgm:t>
    </dgm:pt>
    <dgm:pt modelId="{B7FFB4AA-2EB5-486A-99F1-DD3FE567BE0B}">
      <dgm:prSet phldrT="[文字]" custT="1"/>
      <dgm:spPr>
        <a:xfrm rot="5400000">
          <a:off x="-153160" y="938768"/>
          <a:ext cx="1021073" cy="714751"/>
        </a:xfrm>
        <a:prstGeom prst="chevron">
          <a:avLst/>
        </a:prstGeom>
        <a:solidFill>
          <a:srgbClr val="FFFF99"/>
        </a:solidFill>
        <a:ln w="12700" cap="flat" cmpd="sng" algn="ctr">
          <a:solidFill>
            <a:srgbClr val="9BBB59">
              <a:hueOff val="0"/>
              <a:satOff val="0"/>
              <a:lumOff val="0"/>
              <a:alphaOff val="0"/>
            </a:srgbClr>
          </a:solidFill>
          <a:prstDash val="solid"/>
          <a:miter lim="800000"/>
        </a:ln>
        <a:effectLst/>
      </dgm:spPr>
      <dgm:t>
        <a:bodyPr/>
        <a:lstStyle/>
        <a:p>
          <a:pPr>
            <a:buNone/>
          </a:pPr>
          <a:r>
            <a:rPr lang="zh-TW" altLang="en-US" sz="1600" b="0" dirty="0">
              <a:solidFill>
                <a:srgbClr val="0000FF"/>
              </a:solidFill>
              <a:latin typeface="+mn-lt"/>
              <a:ea typeface="文鼎甜妞體U" pitchFamily="82" charset="-120"/>
              <a:cs typeface="+mn-cs"/>
            </a:rPr>
            <a:t>二</a:t>
          </a:r>
        </a:p>
      </dgm:t>
    </dgm:pt>
    <dgm:pt modelId="{7D1C9BF0-E395-4CD5-B083-42A49B80BDED}" type="parTrans" cxnId="{84F9F7A0-3663-4B25-A636-A1BC0CF22AE9}">
      <dgm:prSet/>
      <dgm:spPr/>
      <dgm:t>
        <a:bodyPr/>
        <a:lstStyle/>
        <a:p>
          <a:endParaRPr lang="zh-TW" altLang="en-US" sz="1600"/>
        </a:p>
      </dgm:t>
    </dgm:pt>
    <dgm:pt modelId="{8EFBFD26-D789-4110-9BC3-1296A52BFE59}" type="sibTrans" cxnId="{84F9F7A0-3663-4B25-A636-A1BC0CF22AE9}">
      <dgm:prSet/>
      <dgm:spPr/>
      <dgm:t>
        <a:bodyPr/>
        <a:lstStyle/>
        <a:p>
          <a:endParaRPr lang="zh-TW" altLang="en-US" sz="1600"/>
        </a:p>
      </dgm:t>
    </dgm:pt>
    <dgm:pt modelId="{00841F25-1D4A-408C-BE66-E87F65EB87CB}">
      <dgm:prSet phldrT="[文字]" custT="1"/>
      <dgm:spPr>
        <a:xfrm rot="5400000">
          <a:off x="987122" y="513235"/>
          <a:ext cx="663697" cy="1208440"/>
        </a:xfrm>
        <a:prstGeom prst="round2SameRect">
          <a:avLst/>
        </a:prstGeom>
        <a:noFill/>
        <a:ln w="12700" cap="flat" cmpd="sng" algn="ctr">
          <a:solidFill>
            <a:srgbClr val="FFFF99"/>
          </a:solidFill>
          <a:prstDash val="solid"/>
          <a:miter lim="800000"/>
        </a:ln>
        <a:effectLst/>
      </dgm:spPr>
      <dgm:t>
        <a:bodyPr/>
        <a:lstStyle/>
        <a:p>
          <a:pPr>
            <a:buChar char="•"/>
          </a:pPr>
          <a:r>
            <a:rPr lang="zh-TW" altLang="en-US" sz="1600" b="1" dirty="0">
              <a:solidFill>
                <a:srgbClr val="0000FF"/>
              </a:solidFill>
              <a:latin typeface="+mn-lt"/>
              <a:ea typeface="文鼎粗圓" pitchFamily="49" charset="-120"/>
              <a:cs typeface="+mn-cs"/>
            </a:rPr>
            <a:t>基本資料</a:t>
          </a:r>
        </a:p>
      </dgm:t>
    </dgm:pt>
    <dgm:pt modelId="{391DD65F-AAB1-4C74-8B1C-66741ED83628}" type="parTrans" cxnId="{589BA085-5CF8-416E-B193-32F4AD01506F}">
      <dgm:prSet/>
      <dgm:spPr/>
      <dgm:t>
        <a:bodyPr/>
        <a:lstStyle/>
        <a:p>
          <a:endParaRPr lang="zh-TW" altLang="en-US" sz="1600"/>
        </a:p>
      </dgm:t>
    </dgm:pt>
    <dgm:pt modelId="{C4ABE868-E884-4DA6-8FDE-759A85124CA9}" type="sibTrans" cxnId="{589BA085-5CF8-416E-B193-32F4AD01506F}">
      <dgm:prSet/>
      <dgm:spPr/>
      <dgm:t>
        <a:bodyPr/>
        <a:lstStyle/>
        <a:p>
          <a:endParaRPr lang="zh-TW" altLang="en-US" sz="1600"/>
        </a:p>
      </dgm:t>
    </dgm:pt>
    <dgm:pt modelId="{176E1FB4-A810-4E78-A370-990B786584AA}">
      <dgm:prSet phldrT="[文字]" custT="1"/>
      <dgm:spPr>
        <a:xfrm rot="5400000">
          <a:off x="-153160" y="1724375"/>
          <a:ext cx="1021073" cy="714751"/>
        </a:xfrm>
        <a:prstGeom prst="chevron">
          <a:avLst/>
        </a:prstGeom>
        <a:solidFill>
          <a:srgbClr val="00FF00"/>
        </a:solidFill>
        <a:ln w="12700" cap="flat" cmpd="sng" algn="ctr">
          <a:solidFill>
            <a:srgbClr val="8064A2">
              <a:hueOff val="0"/>
              <a:satOff val="0"/>
              <a:lumOff val="0"/>
              <a:alphaOff val="0"/>
            </a:srgbClr>
          </a:solidFill>
          <a:prstDash val="solid"/>
          <a:miter lim="800000"/>
        </a:ln>
        <a:effectLst/>
      </dgm:spPr>
      <dgm:t>
        <a:bodyPr/>
        <a:lstStyle/>
        <a:p>
          <a:pPr>
            <a:buNone/>
          </a:pPr>
          <a:r>
            <a:rPr lang="zh-TW" altLang="en-US" sz="1600" b="0">
              <a:solidFill>
                <a:sysClr val="window" lastClr="FFFFFF"/>
              </a:solidFill>
              <a:latin typeface="+mn-lt"/>
              <a:ea typeface="文鼎甜妞體U" pitchFamily="82" charset="-120"/>
              <a:cs typeface="+mn-cs"/>
            </a:rPr>
            <a:t>三</a:t>
          </a:r>
          <a:endParaRPr lang="zh-TW" altLang="en-US" sz="1600" b="0" dirty="0">
            <a:solidFill>
              <a:sysClr val="window" lastClr="FFFFFF"/>
            </a:solidFill>
            <a:latin typeface="+mn-lt"/>
            <a:ea typeface="文鼎甜妞體U" pitchFamily="82" charset="-120"/>
            <a:cs typeface="+mn-cs"/>
          </a:endParaRPr>
        </a:p>
      </dgm:t>
    </dgm:pt>
    <dgm:pt modelId="{DEB67C90-7B23-4519-95A4-B7EE36B0C79B}" type="parTrans" cxnId="{1EB9EA05-817F-4102-A79B-038A6982BA5E}">
      <dgm:prSet/>
      <dgm:spPr/>
      <dgm:t>
        <a:bodyPr/>
        <a:lstStyle/>
        <a:p>
          <a:endParaRPr lang="zh-TW" altLang="en-US" sz="1600"/>
        </a:p>
      </dgm:t>
    </dgm:pt>
    <dgm:pt modelId="{B114F9DF-83DA-476D-BBC6-B8C90C28731A}" type="sibTrans" cxnId="{1EB9EA05-817F-4102-A79B-038A6982BA5E}">
      <dgm:prSet/>
      <dgm:spPr/>
      <dgm:t>
        <a:bodyPr/>
        <a:lstStyle/>
        <a:p>
          <a:endParaRPr lang="zh-TW" altLang="en-US" sz="1600"/>
        </a:p>
      </dgm:t>
    </dgm:pt>
    <dgm:pt modelId="{92131B9C-67CF-4246-9EAB-10D142E718E6}">
      <dgm:prSet phldrT="[文字]" custT="1"/>
      <dgm:spPr>
        <a:xfrm rot="5400000">
          <a:off x="987122" y="1297303"/>
          <a:ext cx="663697" cy="1208440"/>
        </a:xfrm>
        <a:prstGeom prst="round2SameRect">
          <a:avLst/>
        </a:prstGeom>
        <a:solidFill>
          <a:srgbClr val="0000FF">
            <a:alpha val="90000"/>
          </a:srgbClr>
        </a:solidFill>
        <a:ln w="12700" cap="flat" cmpd="sng" algn="ctr">
          <a:solidFill>
            <a:srgbClr val="00FF00"/>
          </a:solidFill>
          <a:prstDash val="solid"/>
          <a:miter lim="800000"/>
        </a:ln>
        <a:effectLst/>
      </dgm:spPr>
      <dgm:t>
        <a:bodyPr/>
        <a:lstStyle/>
        <a:p>
          <a:pPr>
            <a:buChar char="•"/>
          </a:pPr>
          <a:r>
            <a:rPr lang="zh-TW" altLang="en-US" sz="1600" b="1" dirty="0">
              <a:solidFill>
                <a:srgbClr val="FFFFFF"/>
              </a:solidFill>
              <a:latin typeface="+mn-lt"/>
              <a:ea typeface="文鼎粗圓" pitchFamily="49" charset="-120"/>
              <a:cs typeface="+mn-cs"/>
            </a:rPr>
            <a:t>受理階段</a:t>
          </a:r>
        </a:p>
      </dgm:t>
    </dgm:pt>
    <dgm:pt modelId="{A7691B1B-52FC-4774-93BC-88F542A57179}" type="parTrans" cxnId="{A9DC8C45-08B5-46C2-9247-15C5FF91B5C7}">
      <dgm:prSet/>
      <dgm:spPr/>
      <dgm:t>
        <a:bodyPr/>
        <a:lstStyle/>
        <a:p>
          <a:endParaRPr lang="zh-TW" altLang="en-US" sz="1600"/>
        </a:p>
      </dgm:t>
    </dgm:pt>
    <dgm:pt modelId="{A01BC33B-013A-49F5-BE71-432FF06F5AC3}" type="sibTrans" cxnId="{A9DC8C45-08B5-46C2-9247-15C5FF91B5C7}">
      <dgm:prSet/>
      <dgm:spPr/>
      <dgm:t>
        <a:bodyPr/>
        <a:lstStyle/>
        <a:p>
          <a:endParaRPr lang="zh-TW" altLang="en-US" sz="1600"/>
        </a:p>
      </dgm:t>
    </dgm:pt>
    <dgm:pt modelId="{4FAF7BFF-AAD6-4FC2-929C-EF9BC35867E7}" type="pres">
      <dgm:prSet presAssocID="{7E663975-D661-4D11-9A2A-A8CA9E2347C6}" presName="linearFlow" presStyleCnt="0">
        <dgm:presLayoutVars>
          <dgm:dir/>
          <dgm:animLvl val="lvl"/>
          <dgm:resizeHandles val="exact"/>
        </dgm:presLayoutVars>
      </dgm:prSet>
      <dgm:spPr/>
    </dgm:pt>
    <dgm:pt modelId="{11B90A4A-F98D-4680-AB43-AFB20A4524D9}" type="pres">
      <dgm:prSet presAssocID="{48B01EB8-B4D0-4949-858C-C608EF82ABE2}" presName="composite" presStyleCnt="0"/>
      <dgm:spPr/>
    </dgm:pt>
    <dgm:pt modelId="{3CB669ED-E1FF-4F12-A649-5AE8C1C9CC99}" type="pres">
      <dgm:prSet presAssocID="{48B01EB8-B4D0-4949-858C-C608EF82ABE2}" presName="parentText" presStyleLbl="alignNode1" presStyleIdx="0" presStyleCnt="3">
        <dgm:presLayoutVars>
          <dgm:chMax val="1"/>
          <dgm:bulletEnabled val="1"/>
        </dgm:presLayoutVars>
      </dgm:prSet>
      <dgm:spPr/>
    </dgm:pt>
    <dgm:pt modelId="{504D583E-AC8F-4F9A-ABD3-A38D67190BA7}" type="pres">
      <dgm:prSet presAssocID="{48B01EB8-B4D0-4949-858C-C608EF82ABE2}" presName="descendantText" presStyleLbl="alignAcc1" presStyleIdx="0" presStyleCnt="3">
        <dgm:presLayoutVars>
          <dgm:bulletEnabled val="1"/>
        </dgm:presLayoutVars>
      </dgm:prSet>
      <dgm:spPr/>
    </dgm:pt>
    <dgm:pt modelId="{DA703847-EF04-4CA8-8B71-F1F550CE1235}" type="pres">
      <dgm:prSet presAssocID="{7DB91EF8-4C58-4E3D-878D-01F735A17481}" presName="sp" presStyleCnt="0"/>
      <dgm:spPr/>
    </dgm:pt>
    <dgm:pt modelId="{47C6B3D9-4E04-4BA3-89D4-1D06C67CEC2D}" type="pres">
      <dgm:prSet presAssocID="{B7FFB4AA-2EB5-486A-99F1-DD3FE567BE0B}" presName="composite" presStyleCnt="0"/>
      <dgm:spPr/>
    </dgm:pt>
    <dgm:pt modelId="{640D0532-3468-4A3C-AAA1-4361C3F35B9D}" type="pres">
      <dgm:prSet presAssocID="{B7FFB4AA-2EB5-486A-99F1-DD3FE567BE0B}" presName="parentText" presStyleLbl="alignNode1" presStyleIdx="1" presStyleCnt="3">
        <dgm:presLayoutVars>
          <dgm:chMax val="1"/>
          <dgm:bulletEnabled val="1"/>
        </dgm:presLayoutVars>
      </dgm:prSet>
      <dgm:spPr/>
    </dgm:pt>
    <dgm:pt modelId="{3AD98441-2ECD-4AC4-8F4B-61DA31D55000}" type="pres">
      <dgm:prSet presAssocID="{B7FFB4AA-2EB5-486A-99F1-DD3FE567BE0B}" presName="descendantText" presStyleLbl="alignAcc1" presStyleIdx="1" presStyleCnt="3">
        <dgm:presLayoutVars>
          <dgm:bulletEnabled val="1"/>
        </dgm:presLayoutVars>
      </dgm:prSet>
      <dgm:spPr/>
    </dgm:pt>
    <dgm:pt modelId="{B3DC6693-E9B8-41B9-91C6-DDBD7E7FE117}" type="pres">
      <dgm:prSet presAssocID="{8EFBFD26-D789-4110-9BC3-1296A52BFE59}" presName="sp" presStyleCnt="0"/>
      <dgm:spPr/>
    </dgm:pt>
    <dgm:pt modelId="{5524F71D-6E91-40A3-8CB2-7ED884A44828}" type="pres">
      <dgm:prSet presAssocID="{176E1FB4-A810-4E78-A370-990B786584AA}" presName="composite" presStyleCnt="0"/>
      <dgm:spPr/>
    </dgm:pt>
    <dgm:pt modelId="{23F9C0B7-F67C-4456-B3DA-04755360FFA3}" type="pres">
      <dgm:prSet presAssocID="{176E1FB4-A810-4E78-A370-990B786584AA}" presName="parentText" presStyleLbl="alignNode1" presStyleIdx="2" presStyleCnt="3" custLinFactNeighborX="0" custLinFactNeighborY="1461">
        <dgm:presLayoutVars>
          <dgm:chMax val="1"/>
          <dgm:bulletEnabled val="1"/>
        </dgm:presLayoutVars>
      </dgm:prSet>
      <dgm:spPr/>
    </dgm:pt>
    <dgm:pt modelId="{A2C39AE1-8222-4577-AE23-18EE55936CEA}" type="pres">
      <dgm:prSet presAssocID="{176E1FB4-A810-4E78-A370-990B786584AA}" presName="descendantText" presStyleLbl="alignAcc1" presStyleIdx="2" presStyleCnt="3">
        <dgm:presLayoutVars>
          <dgm:bulletEnabled val="1"/>
        </dgm:presLayoutVars>
      </dgm:prSet>
      <dgm:spPr/>
    </dgm:pt>
  </dgm:ptLst>
  <dgm:cxnLst>
    <dgm:cxn modelId="{1EB9EA05-817F-4102-A79B-038A6982BA5E}" srcId="{7E663975-D661-4D11-9A2A-A8CA9E2347C6}" destId="{176E1FB4-A810-4E78-A370-990B786584AA}" srcOrd="2" destOrd="0" parTransId="{DEB67C90-7B23-4519-95A4-B7EE36B0C79B}" sibTransId="{B114F9DF-83DA-476D-BBC6-B8C90C28731A}"/>
    <dgm:cxn modelId="{995BC00D-FDD1-4743-A027-031FDA65F476}" type="presOf" srcId="{B7FFB4AA-2EB5-486A-99F1-DD3FE567BE0B}" destId="{640D0532-3468-4A3C-AAA1-4361C3F35B9D}" srcOrd="0" destOrd="0" presId="urn:microsoft.com/office/officeart/2005/8/layout/chevron2"/>
    <dgm:cxn modelId="{A46D4C30-0E63-6F47-9110-A014445E33E1}" type="presOf" srcId="{176E1FB4-A810-4E78-A370-990B786584AA}" destId="{23F9C0B7-F67C-4456-B3DA-04755360FFA3}" srcOrd="0" destOrd="0" presId="urn:microsoft.com/office/officeart/2005/8/layout/chevron2"/>
    <dgm:cxn modelId="{F139F23E-2C4B-F844-85D4-EF2DBAC1CB77}" type="presOf" srcId="{498E5B09-4F25-453F-9261-3B62BA9F120F}" destId="{504D583E-AC8F-4F9A-ABD3-A38D67190BA7}" srcOrd="0" destOrd="0" presId="urn:microsoft.com/office/officeart/2005/8/layout/chevron2"/>
    <dgm:cxn modelId="{A9DC8C45-08B5-46C2-9247-15C5FF91B5C7}" srcId="{176E1FB4-A810-4E78-A370-990B786584AA}" destId="{92131B9C-67CF-4246-9EAB-10D142E718E6}" srcOrd="0" destOrd="0" parTransId="{A7691B1B-52FC-4774-93BC-88F542A57179}" sibTransId="{A01BC33B-013A-49F5-BE71-432FF06F5AC3}"/>
    <dgm:cxn modelId="{D16A7755-24A6-4C46-A8FE-F73EA0A47C02}" srcId="{7E663975-D661-4D11-9A2A-A8CA9E2347C6}" destId="{48B01EB8-B4D0-4949-858C-C608EF82ABE2}" srcOrd="0" destOrd="0" parTransId="{DF70EC97-2404-4EB7-B073-153261FF5BA3}" sibTransId="{7DB91EF8-4C58-4E3D-878D-01F735A17481}"/>
    <dgm:cxn modelId="{AEF92B61-8891-4D30-9088-3F25E3E9404F}" srcId="{48B01EB8-B4D0-4949-858C-C608EF82ABE2}" destId="{498E5B09-4F25-453F-9261-3B62BA9F120F}" srcOrd="0" destOrd="0" parTransId="{B781B3A9-2B45-4708-ACDB-91E420CE9DB6}" sibTransId="{A14DBDED-E30C-411A-9C08-6F6C3E6171CB}"/>
    <dgm:cxn modelId="{CBE59A61-43AA-5C42-8681-092E4A839B4E}" type="presOf" srcId="{92131B9C-67CF-4246-9EAB-10D142E718E6}" destId="{A2C39AE1-8222-4577-AE23-18EE55936CEA}" srcOrd="0" destOrd="0" presId="urn:microsoft.com/office/officeart/2005/8/layout/chevron2"/>
    <dgm:cxn modelId="{61662D83-8742-3C40-924E-DDF922581228}" type="presOf" srcId="{7E663975-D661-4D11-9A2A-A8CA9E2347C6}" destId="{4FAF7BFF-AAD6-4FC2-929C-EF9BC35867E7}" srcOrd="0" destOrd="0" presId="urn:microsoft.com/office/officeart/2005/8/layout/chevron2"/>
    <dgm:cxn modelId="{589BA085-5CF8-416E-B193-32F4AD01506F}" srcId="{B7FFB4AA-2EB5-486A-99F1-DD3FE567BE0B}" destId="{00841F25-1D4A-408C-BE66-E87F65EB87CB}" srcOrd="0" destOrd="0" parTransId="{391DD65F-AAB1-4C74-8B1C-66741ED83628}" sibTransId="{C4ABE868-E884-4DA6-8FDE-759A85124CA9}"/>
    <dgm:cxn modelId="{84F9F7A0-3663-4B25-A636-A1BC0CF22AE9}" srcId="{7E663975-D661-4D11-9A2A-A8CA9E2347C6}" destId="{B7FFB4AA-2EB5-486A-99F1-DD3FE567BE0B}" srcOrd="1" destOrd="0" parTransId="{7D1C9BF0-E395-4CD5-B083-42A49B80BDED}" sibTransId="{8EFBFD26-D789-4110-9BC3-1296A52BFE59}"/>
    <dgm:cxn modelId="{BE1E5FAF-314D-5B44-A70D-4BB3684DB545}" type="presOf" srcId="{00841F25-1D4A-408C-BE66-E87F65EB87CB}" destId="{3AD98441-2ECD-4AC4-8F4B-61DA31D55000}" srcOrd="0" destOrd="0" presId="urn:microsoft.com/office/officeart/2005/8/layout/chevron2"/>
    <dgm:cxn modelId="{858691C1-E22E-CE4E-A52B-9D47196FAD0A}" type="presOf" srcId="{48B01EB8-B4D0-4949-858C-C608EF82ABE2}" destId="{3CB669ED-E1FF-4F12-A649-5AE8C1C9CC99}" srcOrd="0" destOrd="0" presId="urn:microsoft.com/office/officeart/2005/8/layout/chevron2"/>
    <dgm:cxn modelId="{6C4B52CE-CEE0-5A4E-83BA-73ED1FB7CA43}" type="presParOf" srcId="{4FAF7BFF-AAD6-4FC2-929C-EF9BC35867E7}" destId="{11B90A4A-F98D-4680-AB43-AFB20A4524D9}" srcOrd="0" destOrd="0" presId="urn:microsoft.com/office/officeart/2005/8/layout/chevron2"/>
    <dgm:cxn modelId="{A42E80E9-183A-654D-B85F-49631BEA234A}" type="presParOf" srcId="{11B90A4A-F98D-4680-AB43-AFB20A4524D9}" destId="{3CB669ED-E1FF-4F12-A649-5AE8C1C9CC99}" srcOrd="0" destOrd="0" presId="urn:microsoft.com/office/officeart/2005/8/layout/chevron2"/>
    <dgm:cxn modelId="{6E5033D1-E58B-A843-B5A1-7FCE58F4751A}" type="presParOf" srcId="{11B90A4A-F98D-4680-AB43-AFB20A4524D9}" destId="{504D583E-AC8F-4F9A-ABD3-A38D67190BA7}" srcOrd="1" destOrd="0" presId="urn:microsoft.com/office/officeart/2005/8/layout/chevron2"/>
    <dgm:cxn modelId="{4B7F430F-0567-AB49-AC29-AC9AF9DDA6CB}" type="presParOf" srcId="{4FAF7BFF-AAD6-4FC2-929C-EF9BC35867E7}" destId="{DA703847-EF04-4CA8-8B71-F1F550CE1235}" srcOrd="1" destOrd="0" presId="urn:microsoft.com/office/officeart/2005/8/layout/chevron2"/>
    <dgm:cxn modelId="{D1DA6625-44E2-DA4C-AD58-A10E52233627}" type="presParOf" srcId="{4FAF7BFF-AAD6-4FC2-929C-EF9BC35867E7}" destId="{47C6B3D9-4E04-4BA3-89D4-1D06C67CEC2D}" srcOrd="2" destOrd="0" presId="urn:microsoft.com/office/officeart/2005/8/layout/chevron2"/>
    <dgm:cxn modelId="{0E927DBB-F4CD-D14A-B08A-BC5A9B1F169E}" type="presParOf" srcId="{47C6B3D9-4E04-4BA3-89D4-1D06C67CEC2D}" destId="{640D0532-3468-4A3C-AAA1-4361C3F35B9D}" srcOrd="0" destOrd="0" presId="urn:microsoft.com/office/officeart/2005/8/layout/chevron2"/>
    <dgm:cxn modelId="{F6AABE04-83B1-B84D-ADFF-56523B0DC664}" type="presParOf" srcId="{47C6B3D9-4E04-4BA3-89D4-1D06C67CEC2D}" destId="{3AD98441-2ECD-4AC4-8F4B-61DA31D55000}" srcOrd="1" destOrd="0" presId="urn:microsoft.com/office/officeart/2005/8/layout/chevron2"/>
    <dgm:cxn modelId="{74DBB3CB-4002-F248-93C4-061E0A533026}" type="presParOf" srcId="{4FAF7BFF-AAD6-4FC2-929C-EF9BC35867E7}" destId="{B3DC6693-E9B8-41B9-91C6-DDBD7E7FE117}" srcOrd="3" destOrd="0" presId="urn:microsoft.com/office/officeart/2005/8/layout/chevron2"/>
    <dgm:cxn modelId="{9164763D-FA2A-8A47-9F4C-CE3A285EF06E}" type="presParOf" srcId="{4FAF7BFF-AAD6-4FC2-929C-EF9BC35867E7}" destId="{5524F71D-6E91-40A3-8CB2-7ED884A44828}" srcOrd="4" destOrd="0" presId="urn:microsoft.com/office/officeart/2005/8/layout/chevron2"/>
    <dgm:cxn modelId="{AC1A432F-6ADE-9B46-8BB9-545D1AB78FCB}" type="presParOf" srcId="{5524F71D-6E91-40A3-8CB2-7ED884A44828}" destId="{23F9C0B7-F67C-4456-B3DA-04755360FFA3}" srcOrd="0" destOrd="0" presId="urn:microsoft.com/office/officeart/2005/8/layout/chevron2"/>
    <dgm:cxn modelId="{76532B87-A3C4-E249-B831-CCA18CFCD8E4}" type="presParOf" srcId="{5524F71D-6E91-40A3-8CB2-7ED884A44828}" destId="{A2C39AE1-8222-4577-AE23-18EE55936CEA}" srcOrd="1" destOrd="0" presId="urn:microsoft.com/office/officeart/2005/8/layout/chevron2"/>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63975-D661-4D11-9A2A-A8CA9E2347C6}"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48B01EB8-B4D0-4949-858C-C608EF82ABE2}">
      <dgm:prSet phldrT="[文字]" custT="1"/>
      <dgm:spPr>
        <a:xfrm rot="5400000">
          <a:off x="-161269" y="162536"/>
          <a:ext cx="1075133" cy="752593"/>
        </a:xfrm>
        <a:prstGeom prst="chevron">
          <a:avLst/>
        </a:prstGeom>
        <a:solidFill>
          <a:srgbClr val="FFCCFF"/>
        </a:solidFill>
        <a:ln w="12700" cap="flat" cmpd="sng" algn="ctr">
          <a:solidFill>
            <a:srgbClr val="FFCCFF"/>
          </a:solidFill>
          <a:prstDash val="solid"/>
          <a:miter lim="800000"/>
        </a:ln>
        <a:effectLst/>
      </dgm:spPr>
      <dgm:t>
        <a:bodyPr/>
        <a:lstStyle/>
        <a:p>
          <a:pPr>
            <a:buNone/>
          </a:pPr>
          <a:r>
            <a:rPr lang="zh-TW" altLang="en-US" sz="1600" b="0">
              <a:solidFill>
                <a:srgbClr val="0000FF"/>
              </a:solidFill>
              <a:latin typeface="+mn-lt"/>
              <a:ea typeface="文鼎甜妞體U" pitchFamily="82" charset="-120"/>
              <a:cs typeface="+mn-cs"/>
            </a:rPr>
            <a:t>四</a:t>
          </a:r>
          <a:endParaRPr lang="zh-TW" altLang="en-US" sz="1600" b="0" dirty="0">
            <a:solidFill>
              <a:srgbClr val="0000FF"/>
            </a:solidFill>
            <a:latin typeface="+mn-lt"/>
            <a:ea typeface="文鼎甜妞體U" pitchFamily="82" charset="-120"/>
            <a:cs typeface="+mn-cs"/>
          </a:endParaRPr>
        </a:p>
      </dgm:t>
    </dgm:pt>
    <dgm:pt modelId="{DF70EC97-2404-4EB7-B073-153261FF5BA3}" type="parTrans" cxnId="{D16A7755-24A6-4C46-A8FE-F73EA0A47C02}">
      <dgm:prSet/>
      <dgm:spPr/>
      <dgm:t>
        <a:bodyPr/>
        <a:lstStyle/>
        <a:p>
          <a:endParaRPr lang="zh-TW" altLang="en-US" sz="1600">
            <a:solidFill>
              <a:srgbClr val="0000FF"/>
            </a:solidFill>
          </a:endParaRPr>
        </a:p>
      </dgm:t>
    </dgm:pt>
    <dgm:pt modelId="{7DB91EF8-4C58-4E3D-878D-01F735A17481}" type="sibTrans" cxnId="{D16A7755-24A6-4C46-A8FE-F73EA0A47C02}">
      <dgm:prSet/>
      <dgm:spPr/>
      <dgm:t>
        <a:bodyPr/>
        <a:lstStyle/>
        <a:p>
          <a:endParaRPr lang="zh-TW" altLang="en-US" sz="1600">
            <a:solidFill>
              <a:srgbClr val="0000FF"/>
            </a:solidFill>
          </a:endParaRPr>
        </a:p>
      </dgm:t>
    </dgm:pt>
    <dgm:pt modelId="{498E5B09-4F25-453F-9261-3B62BA9F120F}">
      <dgm:prSet phldrT="[文字]" custT="1"/>
      <dgm:spPr>
        <a:xfrm rot="5400000">
          <a:off x="1036668" y="-282808"/>
          <a:ext cx="699204" cy="1267353"/>
        </a:xfrm>
        <a:prstGeom prst="round2SameRect">
          <a:avLst/>
        </a:prstGeom>
        <a:solidFill>
          <a:sysClr val="window" lastClr="FFFFFF">
            <a:alpha val="90000"/>
            <a:hueOff val="0"/>
            <a:satOff val="0"/>
            <a:lumOff val="0"/>
            <a:alphaOff val="0"/>
          </a:sysClr>
        </a:solidFill>
        <a:ln w="12700" cap="flat" cmpd="sng" algn="ctr">
          <a:solidFill>
            <a:srgbClr val="FFCCFF"/>
          </a:solidFill>
          <a:prstDash val="solid"/>
          <a:miter lim="800000"/>
        </a:ln>
        <a:effectLst/>
      </dgm:spPr>
      <dgm:t>
        <a:bodyPr/>
        <a:lstStyle/>
        <a:p>
          <a:pPr>
            <a:buChar char="•"/>
          </a:pPr>
          <a:r>
            <a:rPr lang="zh-TW" altLang="en-US" sz="1600" b="1" dirty="0">
              <a:solidFill>
                <a:srgbClr val="0000FF"/>
              </a:solidFill>
              <a:latin typeface="+mn-lt"/>
              <a:ea typeface="文鼎粗圓" pitchFamily="49" charset="-120"/>
              <a:cs typeface="+mn-cs"/>
            </a:rPr>
            <a:t>調查階段</a:t>
          </a:r>
        </a:p>
      </dgm:t>
    </dgm:pt>
    <dgm:pt modelId="{B781B3A9-2B45-4708-ACDB-91E420CE9DB6}" type="parTrans" cxnId="{AEF92B61-8891-4D30-9088-3F25E3E9404F}">
      <dgm:prSet/>
      <dgm:spPr/>
      <dgm:t>
        <a:bodyPr/>
        <a:lstStyle/>
        <a:p>
          <a:endParaRPr lang="zh-TW" altLang="en-US" sz="1600">
            <a:solidFill>
              <a:srgbClr val="0000FF"/>
            </a:solidFill>
          </a:endParaRPr>
        </a:p>
      </dgm:t>
    </dgm:pt>
    <dgm:pt modelId="{A14DBDED-E30C-411A-9C08-6F6C3E6171CB}" type="sibTrans" cxnId="{AEF92B61-8891-4D30-9088-3F25E3E9404F}">
      <dgm:prSet/>
      <dgm:spPr/>
      <dgm:t>
        <a:bodyPr/>
        <a:lstStyle/>
        <a:p>
          <a:endParaRPr lang="zh-TW" altLang="en-US" sz="1600">
            <a:solidFill>
              <a:srgbClr val="0000FF"/>
            </a:solidFill>
          </a:endParaRPr>
        </a:p>
      </dgm:t>
    </dgm:pt>
    <dgm:pt modelId="{B7FFB4AA-2EB5-486A-99F1-DD3FE567BE0B}">
      <dgm:prSet phldrT="[文字]" custT="1"/>
      <dgm:spPr>
        <a:xfrm rot="5400000">
          <a:off x="-161269" y="924624"/>
          <a:ext cx="1075133" cy="752593"/>
        </a:xfrm>
        <a:prstGeom prst="chevron">
          <a:avLst/>
        </a:prstGeom>
        <a:solidFill>
          <a:srgbClr val="66FFFF"/>
        </a:solidFill>
        <a:ln w="12700" cap="flat" cmpd="sng" algn="ctr">
          <a:solidFill>
            <a:srgbClr val="66FFFF"/>
          </a:solidFill>
          <a:prstDash val="solid"/>
          <a:miter lim="800000"/>
        </a:ln>
        <a:effectLst/>
      </dgm:spPr>
      <dgm:t>
        <a:bodyPr/>
        <a:lstStyle/>
        <a:p>
          <a:pPr>
            <a:buNone/>
          </a:pPr>
          <a:r>
            <a:rPr lang="zh-TW" altLang="en-US" sz="1600" b="0" dirty="0">
              <a:solidFill>
                <a:srgbClr val="0000FF"/>
              </a:solidFill>
              <a:latin typeface="+mn-lt"/>
              <a:ea typeface="文鼎甜妞體U" pitchFamily="82" charset="-120"/>
              <a:cs typeface="+mn-cs"/>
            </a:rPr>
            <a:t>五</a:t>
          </a:r>
        </a:p>
      </dgm:t>
    </dgm:pt>
    <dgm:pt modelId="{7D1C9BF0-E395-4CD5-B083-42A49B80BDED}" type="parTrans" cxnId="{84F9F7A0-3663-4B25-A636-A1BC0CF22AE9}">
      <dgm:prSet/>
      <dgm:spPr/>
      <dgm:t>
        <a:bodyPr/>
        <a:lstStyle/>
        <a:p>
          <a:endParaRPr lang="zh-TW" altLang="en-US" sz="1600">
            <a:solidFill>
              <a:srgbClr val="0000FF"/>
            </a:solidFill>
          </a:endParaRPr>
        </a:p>
      </dgm:t>
    </dgm:pt>
    <dgm:pt modelId="{8EFBFD26-D789-4110-9BC3-1296A52BFE59}" type="sibTrans" cxnId="{84F9F7A0-3663-4B25-A636-A1BC0CF22AE9}">
      <dgm:prSet/>
      <dgm:spPr/>
      <dgm:t>
        <a:bodyPr/>
        <a:lstStyle/>
        <a:p>
          <a:endParaRPr lang="zh-TW" altLang="en-US" sz="1600">
            <a:solidFill>
              <a:srgbClr val="0000FF"/>
            </a:solidFill>
          </a:endParaRPr>
        </a:p>
      </dgm:t>
    </dgm:pt>
    <dgm:pt modelId="{00841F25-1D4A-408C-BE66-E87F65EB87CB}">
      <dgm:prSet phldrT="[文字]" custT="1"/>
      <dgm:spPr>
        <a:xfrm rot="5400000">
          <a:off x="1036851" y="479095"/>
          <a:ext cx="698836" cy="1267353"/>
        </a:xfrm>
        <a:prstGeom prst="round2SameRect">
          <a:avLst/>
        </a:prstGeom>
        <a:solidFill>
          <a:sysClr val="window" lastClr="FFFFFF">
            <a:alpha val="90000"/>
            <a:hueOff val="0"/>
            <a:satOff val="0"/>
            <a:lumOff val="0"/>
            <a:alphaOff val="0"/>
          </a:sysClr>
        </a:solidFill>
        <a:ln w="12700" cap="flat" cmpd="sng" algn="ctr">
          <a:solidFill>
            <a:srgbClr val="66FFFF"/>
          </a:solidFill>
          <a:prstDash val="solid"/>
          <a:miter lim="800000"/>
        </a:ln>
        <a:effectLst/>
      </dgm:spPr>
      <dgm:t>
        <a:bodyPr/>
        <a:lstStyle/>
        <a:p>
          <a:pPr>
            <a:buChar char="•"/>
          </a:pPr>
          <a:r>
            <a:rPr lang="zh-TW" altLang="en-US" sz="1600" b="1" dirty="0">
              <a:solidFill>
                <a:srgbClr val="0000FF"/>
              </a:solidFill>
              <a:latin typeface="+mn-lt"/>
              <a:ea typeface="文鼎粗圓" pitchFamily="49" charset="-120"/>
              <a:cs typeface="+mn-cs"/>
            </a:rPr>
            <a:t>審議階段</a:t>
          </a:r>
        </a:p>
      </dgm:t>
    </dgm:pt>
    <dgm:pt modelId="{391DD65F-AAB1-4C74-8B1C-66741ED83628}" type="parTrans" cxnId="{589BA085-5CF8-416E-B193-32F4AD01506F}">
      <dgm:prSet/>
      <dgm:spPr/>
      <dgm:t>
        <a:bodyPr/>
        <a:lstStyle/>
        <a:p>
          <a:endParaRPr lang="zh-TW" altLang="en-US" sz="1600">
            <a:solidFill>
              <a:srgbClr val="0000FF"/>
            </a:solidFill>
          </a:endParaRPr>
        </a:p>
      </dgm:t>
    </dgm:pt>
    <dgm:pt modelId="{C4ABE868-E884-4DA6-8FDE-759A85124CA9}" type="sibTrans" cxnId="{589BA085-5CF8-416E-B193-32F4AD01506F}">
      <dgm:prSet/>
      <dgm:spPr/>
      <dgm:t>
        <a:bodyPr/>
        <a:lstStyle/>
        <a:p>
          <a:endParaRPr lang="zh-TW" altLang="en-US" sz="1600">
            <a:solidFill>
              <a:srgbClr val="0000FF"/>
            </a:solidFill>
          </a:endParaRPr>
        </a:p>
      </dgm:t>
    </dgm:pt>
    <dgm:pt modelId="{4FAF7BFF-AAD6-4FC2-929C-EF9BC35867E7}" type="pres">
      <dgm:prSet presAssocID="{7E663975-D661-4D11-9A2A-A8CA9E2347C6}" presName="linearFlow" presStyleCnt="0">
        <dgm:presLayoutVars>
          <dgm:dir/>
          <dgm:animLvl val="lvl"/>
          <dgm:resizeHandles val="exact"/>
        </dgm:presLayoutVars>
      </dgm:prSet>
      <dgm:spPr/>
    </dgm:pt>
    <dgm:pt modelId="{11B90A4A-F98D-4680-AB43-AFB20A4524D9}" type="pres">
      <dgm:prSet presAssocID="{48B01EB8-B4D0-4949-858C-C608EF82ABE2}" presName="composite" presStyleCnt="0"/>
      <dgm:spPr/>
    </dgm:pt>
    <dgm:pt modelId="{3CB669ED-E1FF-4F12-A649-5AE8C1C9CC99}" type="pres">
      <dgm:prSet presAssocID="{48B01EB8-B4D0-4949-858C-C608EF82ABE2}" presName="parentText" presStyleLbl="alignNode1" presStyleIdx="0" presStyleCnt="2">
        <dgm:presLayoutVars>
          <dgm:chMax val="1"/>
          <dgm:bulletEnabled val="1"/>
        </dgm:presLayoutVars>
      </dgm:prSet>
      <dgm:spPr/>
    </dgm:pt>
    <dgm:pt modelId="{504D583E-AC8F-4F9A-ABD3-A38D67190BA7}" type="pres">
      <dgm:prSet presAssocID="{48B01EB8-B4D0-4949-858C-C608EF82ABE2}" presName="descendantText" presStyleLbl="alignAcc1" presStyleIdx="0" presStyleCnt="2">
        <dgm:presLayoutVars>
          <dgm:bulletEnabled val="1"/>
        </dgm:presLayoutVars>
      </dgm:prSet>
      <dgm:spPr/>
    </dgm:pt>
    <dgm:pt modelId="{DA703847-EF04-4CA8-8B71-F1F550CE1235}" type="pres">
      <dgm:prSet presAssocID="{7DB91EF8-4C58-4E3D-878D-01F735A17481}" presName="sp" presStyleCnt="0"/>
      <dgm:spPr/>
    </dgm:pt>
    <dgm:pt modelId="{47C6B3D9-4E04-4BA3-89D4-1D06C67CEC2D}" type="pres">
      <dgm:prSet presAssocID="{B7FFB4AA-2EB5-486A-99F1-DD3FE567BE0B}" presName="composite" presStyleCnt="0"/>
      <dgm:spPr/>
    </dgm:pt>
    <dgm:pt modelId="{640D0532-3468-4A3C-AAA1-4361C3F35B9D}" type="pres">
      <dgm:prSet presAssocID="{B7FFB4AA-2EB5-486A-99F1-DD3FE567BE0B}" presName="parentText" presStyleLbl="alignNode1" presStyleIdx="1" presStyleCnt="2">
        <dgm:presLayoutVars>
          <dgm:chMax val="1"/>
          <dgm:bulletEnabled val="1"/>
        </dgm:presLayoutVars>
      </dgm:prSet>
      <dgm:spPr/>
    </dgm:pt>
    <dgm:pt modelId="{3AD98441-2ECD-4AC4-8F4B-61DA31D55000}" type="pres">
      <dgm:prSet presAssocID="{B7FFB4AA-2EB5-486A-99F1-DD3FE567BE0B}" presName="descendantText" presStyleLbl="alignAcc1" presStyleIdx="1" presStyleCnt="2">
        <dgm:presLayoutVars>
          <dgm:bulletEnabled val="1"/>
        </dgm:presLayoutVars>
      </dgm:prSet>
      <dgm:spPr/>
    </dgm:pt>
  </dgm:ptLst>
  <dgm:cxnLst>
    <dgm:cxn modelId="{3C375502-9AEB-1F4D-9936-C0B0F62970DE}" type="presOf" srcId="{00841F25-1D4A-408C-BE66-E87F65EB87CB}" destId="{3AD98441-2ECD-4AC4-8F4B-61DA31D55000}" srcOrd="0" destOrd="0" presId="urn:microsoft.com/office/officeart/2005/8/layout/chevron2"/>
    <dgm:cxn modelId="{040C1F17-89D0-1547-B364-C4DEAD78A800}" type="presOf" srcId="{498E5B09-4F25-453F-9261-3B62BA9F120F}" destId="{504D583E-AC8F-4F9A-ABD3-A38D67190BA7}" srcOrd="0" destOrd="0" presId="urn:microsoft.com/office/officeart/2005/8/layout/chevron2"/>
    <dgm:cxn modelId="{D16A7755-24A6-4C46-A8FE-F73EA0A47C02}" srcId="{7E663975-D661-4D11-9A2A-A8CA9E2347C6}" destId="{48B01EB8-B4D0-4949-858C-C608EF82ABE2}" srcOrd="0" destOrd="0" parTransId="{DF70EC97-2404-4EB7-B073-153261FF5BA3}" sibTransId="{7DB91EF8-4C58-4E3D-878D-01F735A17481}"/>
    <dgm:cxn modelId="{AEF92B61-8891-4D30-9088-3F25E3E9404F}" srcId="{48B01EB8-B4D0-4949-858C-C608EF82ABE2}" destId="{498E5B09-4F25-453F-9261-3B62BA9F120F}" srcOrd="0" destOrd="0" parTransId="{B781B3A9-2B45-4708-ACDB-91E420CE9DB6}" sibTransId="{A14DBDED-E30C-411A-9C08-6F6C3E6171CB}"/>
    <dgm:cxn modelId="{B7819C78-C6BC-C14D-B825-238759398997}" type="presOf" srcId="{B7FFB4AA-2EB5-486A-99F1-DD3FE567BE0B}" destId="{640D0532-3468-4A3C-AAA1-4361C3F35B9D}" srcOrd="0" destOrd="0" presId="urn:microsoft.com/office/officeart/2005/8/layout/chevron2"/>
    <dgm:cxn modelId="{589BA085-5CF8-416E-B193-32F4AD01506F}" srcId="{B7FFB4AA-2EB5-486A-99F1-DD3FE567BE0B}" destId="{00841F25-1D4A-408C-BE66-E87F65EB87CB}" srcOrd="0" destOrd="0" parTransId="{391DD65F-AAB1-4C74-8B1C-66741ED83628}" sibTransId="{C4ABE868-E884-4DA6-8FDE-759A85124CA9}"/>
    <dgm:cxn modelId="{84F9F7A0-3663-4B25-A636-A1BC0CF22AE9}" srcId="{7E663975-D661-4D11-9A2A-A8CA9E2347C6}" destId="{B7FFB4AA-2EB5-486A-99F1-DD3FE567BE0B}" srcOrd="1" destOrd="0" parTransId="{7D1C9BF0-E395-4CD5-B083-42A49B80BDED}" sibTransId="{8EFBFD26-D789-4110-9BC3-1296A52BFE59}"/>
    <dgm:cxn modelId="{AF160BB1-9B2F-7C41-BE68-1F7D275CF925}" type="presOf" srcId="{7E663975-D661-4D11-9A2A-A8CA9E2347C6}" destId="{4FAF7BFF-AAD6-4FC2-929C-EF9BC35867E7}" srcOrd="0" destOrd="0" presId="urn:microsoft.com/office/officeart/2005/8/layout/chevron2"/>
    <dgm:cxn modelId="{2BC27CD8-795D-E147-A7C9-7571902D4127}" type="presOf" srcId="{48B01EB8-B4D0-4949-858C-C608EF82ABE2}" destId="{3CB669ED-E1FF-4F12-A649-5AE8C1C9CC99}" srcOrd="0" destOrd="0" presId="urn:microsoft.com/office/officeart/2005/8/layout/chevron2"/>
    <dgm:cxn modelId="{11F831F3-6356-1E49-9F83-581E82907B75}" type="presParOf" srcId="{4FAF7BFF-AAD6-4FC2-929C-EF9BC35867E7}" destId="{11B90A4A-F98D-4680-AB43-AFB20A4524D9}" srcOrd="0" destOrd="0" presId="urn:microsoft.com/office/officeart/2005/8/layout/chevron2"/>
    <dgm:cxn modelId="{9154736B-60C0-8240-AD5A-8FC8AA2172CA}" type="presParOf" srcId="{11B90A4A-F98D-4680-AB43-AFB20A4524D9}" destId="{3CB669ED-E1FF-4F12-A649-5AE8C1C9CC99}" srcOrd="0" destOrd="0" presId="urn:microsoft.com/office/officeart/2005/8/layout/chevron2"/>
    <dgm:cxn modelId="{4376F71D-9EB9-CE42-B5E6-81C349DB6AB0}" type="presParOf" srcId="{11B90A4A-F98D-4680-AB43-AFB20A4524D9}" destId="{504D583E-AC8F-4F9A-ABD3-A38D67190BA7}" srcOrd="1" destOrd="0" presId="urn:microsoft.com/office/officeart/2005/8/layout/chevron2"/>
    <dgm:cxn modelId="{9A616DF9-B951-C44F-AEE0-6469F539C831}" type="presParOf" srcId="{4FAF7BFF-AAD6-4FC2-929C-EF9BC35867E7}" destId="{DA703847-EF04-4CA8-8B71-F1F550CE1235}" srcOrd="1" destOrd="0" presId="urn:microsoft.com/office/officeart/2005/8/layout/chevron2"/>
    <dgm:cxn modelId="{D7E5FB07-B21F-DE44-A713-3FCB30764469}" type="presParOf" srcId="{4FAF7BFF-AAD6-4FC2-929C-EF9BC35867E7}" destId="{47C6B3D9-4E04-4BA3-89D4-1D06C67CEC2D}" srcOrd="2" destOrd="0" presId="urn:microsoft.com/office/officeart/2005/8/layout/chevron2"/>
    <dgm:cxn modelId="{B967E789-9E2F-E54F-9017-AE11F0E20687}" type="presParOf" srcId="{47C6B3D9-4E04-4BA3-89D4-1D06C67CEC2D}" destId="{640D0532-3468-4A3C-AAA1-4361C3F35B9D}" srcOrd="0" destOrd="0" presId="urn:microsoft.com/office/officeart/2005/8/layout/chevron2"/>
    <dgm:cxn modelId="{3439E515-602B-5C44-8B96-EDD84193BD1E}" type="presParOf" srcId="{47C6B3D9-4E04-4BA3-89D4-1D06C67CEC2D}" destId="{3AD98441-2ECD-4AC4-8F4B-61DA31D55000}"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663975-D661-4D11-9A2A-A8CA9E2347C6}"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176E1FB4-A810-4E78-A370-990B786584AA}">
      <dgm:prSet phldrT="[文字]" custT="1"/>
      <dgm:spPr>
        <a:xfrm rot="5400000">
          <a:off x="-132354" y="135083"/>
          <a:ext cx="882360" cy="617652"/>
        </a:xfrm>
        <a:prstGeom prst="chevron">
          <a:avLst/>
        </a:prstGeom>
        <a:solidFill>
          <a:srgbClr val="4BACC6">
            <a:hueOff val="0"/>
            <a:satOff val="0"/>
            <a:lumOff val="0"/>
            <a:alphaOff val="0"/>
          </a:srgbClr>
        </a:solidFill>
        <a:ln w="12700" cap="flat" cmpd="sng" algn="ctr">
          <a:solidFill>
            <a:srgbClr val="4BACC6">
              <a:hueOff val="0"/>
              <a:satOff val="0"/>
              <a:lumOff val="0"/>
              <a:alphaOff val="0"/>
            </a:srgbClr>
          </a:solidFill>
          <a:prstDash val="solid"/>
          <a:miter lim="800000"/>
        </a:ln>
        <a:effectLst/>
      </dgm:spPr>
      <dgm:t>
        <a:bodyPr/>
        <a:lstStyle/>
        <a:p>
          <a:pPr>
            <a:buNone/>
          </a:pPr>
          <a:r>
            <a:rPr lang="zh-TW" altLang="en-US" sz="1800" b="0" dirty="0">
              <a:solidFill>
                <a:srgbClr val="0000FF"/>
              </a:solidFill>
              <a:latin typeface="+mn-lt"/>
              <a:ea typeface="文鼎甜妞體U" pitchFamily="82" charset="-120"/>
              <a:cs typeface="+mn-cs"/>
            </a:rPr>
            <a:t>六</a:t>
          </a:r>
        </a:p>
      </dgm:t>
    </dgm:pt>
    <dgm:pt modelId="{DEB67C90-7B23-4519-95A4-B7EE36B0C79B}" type="parTrans" cxnId="{1EB9EA05-817F-4102-A79B-038A6982BA5E}">
      <dgm:prSet/>
      <dgm:spPr/>
      <dgm:t>
        <a:bodyPr/>
        <a:lstStyle/>
        <a:p>
          <a:endParaRPr lang="zh-TW" altLang="en-US" sz="1400">
            <a:solidFill>
              <a:srgbClr val="0000FF"/>
            </a:solidFill>
          </a:endParaRPr>
        </a:p>
      </dgm:t>
    </dgm:pt>
    <dgm:pt modelId="{B114F9DF-83DA-476D-BBC6-B8C90C28731A}" type="sibTrans" cxnId="{1EB9EA05-817F-4102-A79B-038A6982BA5E}">
      <dgm:prSet/>
      <dgm:spPr/>
      <dgm:t>
        <a:bodyPr/>
        <a:lstStyle/>
        <a:p>
          <a:endParaRPr lang="zh-TW" altLang="en-US" sz="1400">
            <a:solidFill>
              <a:srgbClr val="0000FF"/>
            </a:solidFill>
          </a:endParaRPr>
        </a:p>
      </dgm:t>
    </dgm:pt>
    <dgm:pt modelId="{92131B9C-67CF-4246-9EAB-10D142E718E6}">
      <dgm:prSet phldrT="[文字]" custT="1"/>
      <dgm:spPr>
        <a:xfrm rot="5400000">
          <a:off x="1078381" y="96160"/>
          <a:ext cx="573534" cy="1494991"/>
        </a:xfrm>
        <a:prstGeom prst="round2SameRect">
          <a:avLst/>
        </a:prstGeom>
        <a:solidFill>
          <a:sysClr val="window" lastClr="FFFFFF">
            <a:alpha val="90000"/>
            <a:hueOff val="0"/>
            <a:satOff val="0"/>
            <a:lumOff val="0"/>
            <a:alphaOff val="0"/>
          </a:sysClr>
        </a:solidFill>
        <a:ln w="12700" cap="flat" cmpd="sng" algn="ctr">
          <a:solidFill>
            <a:srgbClr val="4BACC6">
              <a:hueOff val="-9933876"/>
              <a:satOff val="39811"/>
              <a:lumOff val="8628"/>
              <a:alphaOff val="0"/>
            </a:srgbClr>
          </a:solidFill>
          <a:prstDash val="solid"/>
          <a:miter lim="800000"/>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600" b="1" dirty="0">
              <a:solidFill>
                <a:srgbClr val="0000FF"/>
              </a:solidFill>
              <a:latin typeface="+mn-lt"/>
              <a:ea typeface="文鼎粗圓" pitchFamily="49" charset="-120"/>
              <a:cs typeface="+mn-cs"/>
            </a:rPr>
            <a:t>追蹤輔導</a:t>
          </a:r>
        </a:p>
      </dgm:t>
    </dgm:pt>
    <dgm:pt modelId="{A7691B1B-52FC-4774-93BC-88F542A57179}" type="parTrans" cxnId="{A9DC8C45-08B5-46C2-9247-15C5FF91B5C7}">
      <dgm:prSet/>
      <dgm:spPr/>
      <dgm:t>
        <a:bodyPr/>
        <a:lstStyle/>
        <a:p>
          <a:endParaRPr lang="zh-TW" altLang="en-US" sz="1400">
            <a:solidFill>
              <a:srgbClr val="0000FF"/>
            </a:solidFill>
          </a:endParaRPr>
        </a:p>
      </dgm:t>
    </dgm:pt>
    <dgm:pt modelId="{A01BC33B-013A-49F5-BE71-432FF06F5AC3}" type="sibTrans" cxnId="{A9DC8C45-08B5-46C2-9247-15C5FF91B5C7}">
      <dgm:prSet/>
      <dgm:spPr/>
      <dgm:t>
        <a:bodyPr/>
        <a:lstStyle/>
        <a:p>
          <a:endParaRPr lang="zh-TW" altLang="en-US" sz="1400">
            <a:solidFill>
              <a:srgbClr val="0000FF"/>
            </a:solidFill>
          </a:endParaRPr>
        </a:p>
      </dgm:t>
    </dgm:pt>
    <dgm:pt modelId="{2CA7462D-1F82-4E40-9AF0-3365E37BCEEE}">
      <dgm:prSet phldrT="[文字]" custT="1"/>
      <dgm:spPr>
        <a:xfrm rot="5400000">
          <a:off x="-132354" y="689242"/>
          <a:ext cx="882360" cy="617652"/>
        </a:xfrm>
        <a:prstGeom prst="chevron">
          <a:avLst/>
        </a:prstGeom>
        <a:solidFill>
          <a:srgbClr val="4BACC6">
            <a:hueOff val="-9933876"/>
            <a:satOff val="39811"/>
            <a:lumOff val="8628"/>
            <a:alphaOff val="0"/>
          </a:srgbClr>
        </a:solidFill>
        <a:ln w="12700" cap="flat" cmpd="sng" algn="ctr">
          <a:solidFill>
            <a:srgbClr val="4BACC6">
              <a:hueOff val="-9933876"/>
              <a:satOff val="39811"/>
              <a:lumOff val="8628"/>
              <a:alphaOff val="0"/>
            </a:srgbClr>
          </a:solidFill>
          <a:prstDash val="solid"/>
          <a:miter lim="800000"/>
        </a:ln>
        <a:effectLst/>
      </dgm:spPr>
      <dgm:t>
        <a:bodyPr/>
        <a:lstStyle/>
        <a:p>
          <a:pPr>
            <a:buNone/>
          </a:pPr>
          <a:r>
            <a:rPr lang="zh-TW" altLang="en-US" sz="1800" b="0" dirty="0">
              <a:solidFill>
                <a:srgbClr val="0000FF"/>
              </a:solidFill>
              <a:latin typeface="+mn-lt"/>
              <a:ea typeface="文鼎甜妞體U" pitchFamily="82" charset="-120"/>
              <a:cs typeface="+mn-cs"/>
            </a:rPr>
            <a:t>七</a:t>
          </a:r>
        </a:p>
      </dgm:t>
    </dgm:pt>
    <dgm:pt modelId="{0EC808DD-63C3-4522-B837-E751451ADBBD}" type="parTrans" cxnId="{DB7874F1-1D26-4033-AE1D-27F95E22C43D}">
      <dgm:prSet/>
      <dgm:spPr/>
      <dgm:t>
        <a:bodyPr/>
        <a:lstStyle/>
        <a:p>
          <a:endParaRPr lang="zh-TW" altLang="en-US" sz="1400">
            <a:solidFill>
              <a:srgbClr val="0000FF"/>
            </a:solidFill>
          </a:endParaRPr>
        </a:p>
      </dgm:t>
    </dgm:pt>
    <dgm:pt modelId="{3D9DA65C-10E3-4EC3-82CD-E09F02566253}" type="sibTrans" cxnId="{DB7874F1-1D26-4033-AE1D-27F95E22C43D}">
      <dgm:prSet/>
      <dgm:spPr/>
      <dgm:t>
        <a:bodyPr/>
        <a:lstStyle/>
        <a:p>
          <a:endParaRPr lang="zh-TW" altLang="en-US" sz="1400">
            <a:solidFill>
              <a:srgbClr val="0000FF"/>
            </a:solidFill>
          </a:endParaRPr>
        </a:p>
      </dgm:t>
    </dgm:pt>
    <dgm:pt modelId="{F0DB38B7-D8D5-4067-8F03-3799CE74FE0F}">
      <dgm:prSet custT="1"/>
      <dgm:spPr>
        <a:xfrm rot="5400000">
          <a:off x="1076411" y="-457848"/>
          <a:ext cx="577474" cy="1494991"/>
        </a:xfrm>
        <a:prstGeom prst="round2SameRect">
          <a:avLst/>
        </a:prstGeom>
        <a:solidFill>
          <a:sysClr val="window" lastClr="FFFFFF">
            <a:alpha val="90000"/>
            <a:hueOff val="0"/>
            <a:satOff val="0"/>
            <a:lumOff val="0"/>
            <a:alphaOff val="0"/>
          </a:sysClr>
        </a:solidFill>
        <a:ln w="12700" cap="flat" cmpd="sng" algn="ctr">
          <a:solidFill>
            <a:srgbClr val="4BACC6">
              <a:hueOff val="0"/>
              <a:satOff val="0"/>
              <a:lumOff val="0"/>
              <a:alphaOff val="0"/>
            </a:srgbClr>
          </a:solidFill>
          <a:prstDash val="solid"/>
          <a:miter lim="800000"/>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600" b="1" dirty="0">
              <a:solidFill>
                <a:srgbClr val="0000FF"/>
              </a:solidFill>
              <a:latin typeface="+mn-lt"/>
              <a:ea typeface="文鼎粗圓" pitchFamily="49" charset="-120"/>
              <a:cs typeface="+mn-cs"/>
            </a:rPr>
            <a:t>申復階段</a:t>
          </a:r>
        </a:p>
      </dgm:t>
    </dgm:pt>
    <dgm:pt modelId="{C62F81EF-0389-4137-B684-73ACF52B84EF}" type="parTrans" cxnId="{DBE20484-B34B-4319-A32B-27C6F6D04789}">
      <dgm:prSet/>
      <dgm:spPr/>
      <dgm:t>
        <a:bodyPr/>
        <a:lstStyle/>
        <a:p>
          <a:endParaRPr lang="zh-TW" altLang="en-US" sz="1400">
            <a:solidFill>
              <a:srgbClr val="0000FF"/>
            </a:solidFill>
          </a:endParaRPr>
        </a:p>
      </dgm:t>
    </dgm:pt>
    <dgm:pt modelId="{5A5B2450-920A-4FDF-B590-FE7956281E43}" type="sibTrans" cxnId="{DBE20484-B34B-4319-A32B-27C6F6D04789}">
      <dgm:prSet/>
      <dgm:spPr/>
      <dgm:t>
        <a:bodyPr/>
        <a:lstStyle/>
        <a:p>
          <a:endParaRPr lang="zh-TW" altLang="en-US" sz="1400">
            <a:solidFill>
              <a:srgbClr val="0000FF"/>
            </a:solidFill>
          </a:endParaRPr>
        </a:p>
      </dgm:t>
    </dgm:pt>
    <dgm:pt modelId="{4FAF7BFF-AAD6-4FC2-929C-EF9BC35867E7}" type="pres">
      <dgm:prSet presAssocID="{7E663975-D661-4D11-9A2A-A8CA9E2347C6}" presName="linearFlow" presStyleCnt="0">
        <dgm:presLayoutVars>
          <dgm:dir/>
          <dgm:animLvl val="lvl"/>
          <dgm:resizeHandles val="exact"/>
        </dgm:presLayoutVars>
      </dgm:prSet>
      <dgm:spPr/>
    </dgm:pt>
    <dgm:pt modelId="{5524F71D-6E91-40A3-8CB2-7ED884A44828}" type="pres">
      <dgm:prSet presAssocID="{176E1FB4-A810-4E78-A370-990B786584AA}" presName="composite" presStyleCnt="0"/>
      <dgm:spPr/>
    </dgm:pt>
    <dgm:pt modelId="{23F9C0B7-F67C-4456-B3DA-04755360FFA3}" type="pres">
      <dgm:prSet presAssocID="{176E1FB4-A810-4E78-A370-990B786584AA}" presName="parentText" presStyleLbl="alignNode1" presStyleIdx="0" presStyleCnt="2">
        <dgm:presLayoutVars>
          <dgm:chMax val="1"/>
          <dgm:bulletEnabled val="1"/>
        </dgm:presLayoutVars>
      </dgm:prSet>
      <dgm:spPr/>
    </dgm:pt>
    <dgm:pt modelId="{A2C39AE1-8222-4577-AE23-18EE55936CEA}" type="pres">
      <dgm:prSet presAssocID="{176E1FB4-A810-4E78-A370-990B786584AA}" presName="descendantText" presStyleLbl="alignAcc1" presStyleIdx="0" presStyleCnt="2" custScaleY="100634">
        <dgm:presLayoutVars>
          <dgm:bulletEnabled val="1"/>
        </dgm:presLayoutVars>
      </dgm:prSet>
      <dgm:spPr/>
    </dgm:pt>
    <dgm:pt modelId="{330A2C71-A8CC-4E16-A7FD-2B3F23B8B4DD}" type="pres">
      <dgm:prSet presAssocID="{B114F9DF-83DA-476D-BBC6-B8C90C28731A}" presName="sp" presStyleCnt="0"/>
      <dgm:spPr/>
    </dgm:pt>
    <dgm:pt modelId="{DADD2182-C854-47F6-ADCC-556D6E7BFC9B}" type="pres">
      <dgm:prSet presAssocID="{2CA7462D-1F82-4E40-9AF0-3365E37BCEEE}" presName="composite" presStyleCnt="0"/>
      <dgm:spPr/>
    </dgm:pt>
    <dgm:pt modelId="{E4ACEAC9-6EFB-4DA3-8848-CF4A9053838B}" type="pres">
      <dgm:prSet presAssocID="{2CA7462D-1F82-4E40-9AF0-3365E37BCEEE}" presName="parentText" presStyleLbl="alignNode1" presStyleIdx="1" presStyleCnt="2">
        <dgm:presLayoutVars>
          <dgm:chMax val="1"/>
          <dgm:bulletEnabled val="1"/>
        </dgm:presLayoutVars>
      </dgm:prSet>
      <dgm:spPr/>
    </dgm:pt>
    <dgm:pt modelId="{6FEEE156-D76C-4A32-B1E1-EDC0238C7494}" type="pres">
      <dgm:prSet presAssocID="{2CA7462D-1F82-4E40-9AF0-3365E37BCEEE}" presName="descendantText" presStyleLbl="alignAcc1" presStyleIdx="1" presStyleCnt="2">
        <dgm:presLayoutVars>
          <dgm:bulletEnabled val="1"/>
        </dgm:presLayoutVars>
      </dgm:prSet>
      <dgm:spPr/>
    </dgm:pt>
  </dgm:ptLst>
  <dgm:cxnLst>
    <dgm:cxn modelId="{1EB9EA05-817F-4102-A79B-038A6982BA5E}" srcId="{7E663975-D661-4D11-9A2A-A8CA9E2347C6}" destId="{176E1FB4-A810-4E78-A370-990B786584AA}" srcOrd="0" destOrd="0" parTransId="{DEB67C90-7B23-4519-95A4-B7EE36B0C79B}" sibTransId="{B114F9DF-83DA-476D-BBC6-B8C90C28731A}"/>
    <dgm:cxn modelId="{E627A11F-19FA-EC49-B08D-8ED8708E11CB}" type="presOf" srcId="{92131B9C-67CF-4246-9EAB-10D142E718E6}" destId="{6FEEE156-D76C-4A32-B1E1-EDC0238C7494}" srcOrd="0" destOrd="0" presId="urn:microsoft.com/office/officeart/2005/8/layout/chevron2"/>
    <dgm:cxn modelId="{A9DC8C45-08B5-46C2-9247-15C5FF91B5C7}" srcId="{2CA7462D-1F82-4E40-9AF0-3365E37BCEEE}" destId="{92131B9C-67CF-4246-9EAB-10D142E718E6}" srcOrd="0" destOrd="0" parTransId="{A7691B1B-52FC-4774-93BC-88F542A57179}" sibTransId="{A01BC33B-013A-49F5-BE71-432FF06F5AC3}"/>
    <dgm:cxn modelId="{D8188D5E-633A-F848-B8C2-0325BDF44060}" type="presOf" srcId="{F0DB38B7-D8D5-4067-8F03-3799CE74FE0F}" destId="{A2C39AE1-8222-4577-AE23-18EE55936CEA}" srcOrd="0" destOrd="0" presId="urn:microsoft.com/office/officeart/2005/8/layout/chevron2"/>
    <dgm:cxn modelId="{50C92E6C-46E8-194F-8F7F-913FE63AC41E}" type="presOf" srcId="{176E1FB4-A810-4E78-A370-990B786584AA}" destId="{23F9C0B7-F67C-4456-B3DA-04755360FFA3}" srcOrd="0" destOrd="0" presId="urn:microsoft.com/office/officeart/2005/8/layout/chevron2"/>
    <dgm:cxn modelId="{DBE20484-B34B-4319-A32B-27C6F6D04789}" srcId="{176E1FB4-A810-4E78-A370-990B786584AA}" destId="{F0DB38B7-D8D5-4067-8F03-3799CE74FE0F}" srcOrd="0" destOrd="0" parTransId="{C62F81EF-0389-4137-B684-73ACF52B84EF}" sibTransId="{5A5B2450-920A-4FDF-B590-FE7956281E43}"/>
    <dgm:cxn modelId="{308B41C5-75FB-1A49-B560-806D014B03E5}" type="presOf" srcId="{7E663975-D661-4D11-9A2A-A8CA9E2347C6}" destId="{4FAF7BFF-AAD6-4FC2-929C-EF9BC35867E7}" srcOrd="0" destOrd="0" presId="urn:microsoft.com/office/officeart/2005/8/layout/chevron2"/>
    <dgm:cxn modelId="{9AD2EAE0-7CE8-0D43-9524-A9F26A8A47C8}" type="presOf" srcId="{2CA7462D-1F82-4E40-9AF0-3365E37BCEEE}" destId="{E4ACEAC9-6EFB-4DA3-8848-CF4A9053838B}" srcOrd="0" destOrd="0" presId="urn:microsoft.com/office/officeart/2005/8/layout/chevron2"/>
    <dgm:cxn modelId="{DB7874F1-1D26-4033-AE1D-27F95E22C43D}" srcId="{7E663975-D661-4D11-9A2A-A8CA9E2347C6}" destId="{2CA7462D-1F82-4E40-9AF0-3365E37BCEEE}" srcOrd="1" destOrd="0" parTransId="{0EC808DD-63C3-4522-B837-E751451ADBBD}" sibTransId="{3D9DA65C-10E3-4EC3-82CD-E09F02566253}"/>
    <dgm:cxn modelId="{8137C635-82E3-1C41-9C65-004AD26E591C}" type="presParOf" srcId="{4FAF7BFF-AAD6-4FC2-929C-EF9BC35867E7}" destId="{5524F71D-6E91-40A3-8CB2-7ED884A44828}" srcOrd="0" destOrd="0" presId="urn:microsoft.com/office/officeart/2005/8/layout/chevron2"/>
    <dgm:cxn modelId="{BFB41049-1021-9447-8E72-07943BEB9194}" type="presParOf" srcId="{5524F71D-6E91-40A3-8CB2-7ED884A44828}" destId="{23F9C0B7-F67C-4456-B3DA-04755360FFA3}" srcOrd="0" destOrd="0" presId="urn:microsoft.com/office/officeart/2005/8/layout/chevron2"/>
    <dgm:cxn modelId="{2B2FB430-682B-7143-BF26-B9A89F4B8940}" type="presParOf" srcId="{5524F71D-6E91-40A3-8CB2-7ED884A44828}" destId="{A2C39AE1-8222-4577-AE23-18EE55936CEA}" srcOrd="1" destOrd="0" presId="urn:microsoft.com/office/officeart/2005/8/layout/chevron2"/>
    <dgm:cxn modelId="{993D7781-6015-244D-BC66-AAB35B58859B}" type="presParOf" srcId="{4FAF7BFF-AAD6-4FC2-929C-EF9BC35867E7}" destId="{330A2C71-A8CC-4E16-A7FD-2B3F23B8B4DD}" srcOrd="1" destOrd="0" presId="urn:microsoft.com/office/officeart/2005/8/layout/chevron2"/>
    <dgm:cxn modelId="{F8FA0195-EEEF-034E-A47D-A0BF01F8AD27}" type="presParOf" srcId="{4FAF7BFF-AAD6-4FC2-929C-EF9BC35867E7}" destId="{DADD2182-C854-47F6-ADCC-556D6E7BFC9B}" srcOrd="2" destOrd="0" presId="urn:microsoft.com/office/officeart/2005/8/layout/chevron2"/>
    <dgm:cxn modelId="{60E3E59D-EF39-EF4B-9717-A6F5932331CE}" type="presParOf" srcId="{DADD2182-C854-47F6-ADCC-556D6E7BFC9B}" destId="{E4ACEAC9-6EFB-4DA3-8848-CF4A9053838B}" srcOrd="0" destOrd="0" presId="urn:microsoft.com/office/officeart/2005/8/layout/chevron2"/>
    <dgm:cxn modelId="{92A5807F-FC97-1F4A-943F-17A7F6D8E6DF}" type="presParOf" srcId="{DADD2182-C854-47F6-ADCC-556D6E7BFC9B}" destId="{6FEEE156-D76C-4A32-B1E1-EDC0238C7494}"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ED07C-FEBE-BC46-95B6-D0780885D056}">
      <dsp:nvSpPr>
        <dsp:cNvPr id="0" name=""/>
        <dsp:cNvSpPr/>
      </dsp:nvSpPr>
      <dsp:spPr>
        <a:xfrm>
          <a:off x="1391789" y="1905"/>
          <a:ext cx="3055937" cy="12223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TW" altLang="en-US" sz="2600" kern="1200" dirty="0"/>
            <a:t>叫她直播脫衣服，只是開玩笑</a:t>
          </a:r>
        </a:p>
      </dsp:txBody>
      <dsp:txXfrm>
        <a:off x="2002976" y="1905"/>
        <a:ext cx="1833563" cy="1222374"/>
      </dsp:txXfrm>
    </dsp:sp>
    <dsp:sp modelId="{83CA0E9E-C758-954E-B80A-BBA84A82FCD7}">
      <dsp:nvSpPr>
        <dsp:cNvPr id="0" name=""/>
        <dsp:cNvSpPr/>
      </dsp:nvSpPr>
      <dsp:spPr>
        <a:xfrm>
          <a:off x="4050454" y="105806"/>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隱喻的性暗示</a:t>
          </a:r>
        </a:p>
      </dsp:txBody>
      <dsp:txXfrm>
        <a:off x="4557740" y="105806"/>
        <a:ext cx="1521857" cy="1014571"/>
      </dsp:txXfrm>
    </dsp:sp>
    <dsp:sp modelId="{EA779AA8-1448-6949-A7C0-0FE4E748944C}">
      <dsp:nvSpPr>
        <dsp:cNvPr id="0" name=""/>
        <dsp:cNvSpPr/>
      </dsp:nvSpPr>
      <dsp:spPr>
        <a:xfrm>
          <a:off x="6231782" y="105806"/>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動作、話語、表情、性暗示、不舒服⋯⋯</a:t>
          </a:r>
        </a:p>
      </dsp:txBody>
      <dsp:txXfrm>
        <a:off x="6739068" y="105806"/>
        <a:ext cx="1521857" cy="1014571"/>
      </dsp:txXfrm>
    </dsp:sp>
    <dsp:sp modelId="{1BC9FD0A-0F67-2C45-BC57-47ECF97824C8}">
      <dsp:nvSpPr>
        <dsp:cNvPr id="0" name=""/>
        <dsp:cNvSpPr/>
      </dsp:nvSpPr>
      <dsp:spPr>
        <a:xfrm>
          <a:off x="1391789" y="1395412"/>
          <a:ext cx="3055937" cy="12223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TW" altLang="en-US" sz="2600" kern="1200" dirty="0"/>
            <a:t>抓小雞雞又怎樣，他很爽啊</a:t>
          </a:r>
        </a:p>
      </dsp:txBody>
      <dsp:txXfrm>
        <a:off x="2002976" y="1395412"/>
        <a:ext cx="1833563" cy="1222374"/>
      </dsp:txXfrm>
    </dsp:sp>
    <dsp:sp modelId="{823E215C-139B-6C42-B8C7-1209F3B81F2B}">
      <dsp:nvSpPr>
        <dsp:cNvPr id="0" name=""/>
        <dsp:cNvSpPr/>
      </dsp:nvSpPr>
      <dsp:spPr>
        <a:xfrm>
          <a:off x="4050454" y="1499314"/>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碰觸敏感部位</a:t>
          </a:r>
        </a:p>
      </dsp:txBody>
      <dsp:txXfrm>
        <a:off x="4557740" y="1499314"/>
        <a:ext cx="1521857" cy="1014571"/>
      </dsp:txXfrm>
    </dsp:sp>
    <dsp:sp modelId="{ECA21B39-58F0-724A-B314-6E1E59715A31}">
      <dsp:nvSpPr>
        <dsp:cNvPr id="0" name=""/>
        <dsp:cNvSpPr/>
      </dsp:nvSpPr>
      <dsp:spPr>
        <a:xfrm>
          <a:off x="6231782" y="1499314"/>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阿魯巴、草上飛、千年殺</a:t>
          </a:r>
        </a:p>
      </dsp:txBody>
      <dsp:txXfrm>
        <a:off x="6739068" y="1499314"/>
        <a:ext cx="1521857" cy="1014571"/>
      </dsp:txXfrm>
    </dsp:sp>
    <dsp:sp modelId="{1630A31E-99DD-6345-9AF3-08B130AA5AE3}">
      <dsp:nvSpPr>
        <dsp:cNvPr id="0" name=""/>
        <dsp:cNvSpPr/>
      </dsp:nvSpPr>
      <dsp:spPr>
        <a:xfrm>
          <a:off x="1391789" y="2788920"/>
          <a:ext cx="3055937" cy="122237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zh-TW" altLang="en-US" sz="2600" kern="1200" dirty="0"/>
            <a:t>改叫你活娘砲，總行了吧 </a:t>
          </a:r>
        </a:p>
      </dsp:txBody>
      <dsp:txXfrm>
        <a:off x="2002976" y="2788920"/>
        <a:ext cx="1833563" cy="1222374"/>
      </dsp:txXfrm>
    </dsp:sp>
    <dsp:sp modelId="{B15AB448-BAA6-894E-B8FF-D1DD17C58910}">
      <dsp:nvSpPr>
        <dsp:cNvPr id="0" name=""/>
        <dsp:cNvSpPr/>
      </dsp:nvSpPr>
      <dsp:spPr>
        <a:xfrm>
          <a:off x="4050454" y="2892821"/>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亂取綽號</a:t>
          </a:r>
        </a:p>
      </dsp:txBody>
      <dsp:txXfrm>
        <a:off x="4557740" y="2892821"/>
        <a:ext cx="1521857" cy="1014571"/>
      </dsp:txXfrm>
    </dsp:sp>
    <dsp:sp modelId="{486E6983-EF25-DA4A-8192-D0AFBAC67E9F}">
      <dsp:nvSpPr>
        <dsp:cNvPr id="0" name=""/>
        <dsp:cNvSpPr/>
      </dsp:nvSpPr>
      <dsp:spPr>
        <a:xfrm>
          <a:off x="6231782" y="2892821"/>
          <a:ext cx="2536428" cy="101457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zh-TW" altLang="en-US" sz="1700" kern="1200" dirty="0"/>
            <a:t>體型、器官、性別特質⋯⋯</a:t>
          </a:r>
        </a:p>
      </dsp:txBody>
      <dsp:txXfrm>
        <a:off x="6739068" y="2892821"/>
        <a:ext cx="1521857" cy="1014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669ED-E1FF-4F12-A649-5AE8C1C9CC99}">
      <dsp:nvSpPr>
        <dsp:cNvPr id="0" name=""/>
        <dsp:cNvSpPr/>
      </dsp:nvSpPr>
      <dsp:spPr>
        <a:xfrm rot="5400000">
          <a:off x="-153160" y="154700"/>
          <a:ext cx="1021073" cy="714751"/>
        </a:xfrm>
        <a:prstGeom prst="chevron">
          <a:avLst/>
        </a:prstGeom>
        <a:solidFill>
          <a:srgbClr val="FFFF9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latin typeface="+mn-lt"/>
              <a:ea typeface="文鼎甜妞體U" pitchFamily="82" charset="-120"/>
              <a:cs typeface="+mn-cs"/>
            </a:rPr>
            <a:t>一</a:t>
          </a:r>
        </a:p>
      </dsp:txBody>
      <dsp:txXfrm rot="-5400000">
        <a:off x="2" y="358915"/>
        <a:ext cx="714751" cy="306322"/>
      </dsp:txXfrm>
    </dsp:sp>
    <dsp:sp modelId="{504D583E-AC8F-4F9A-ABD3-A38D67190BA7}">
      <dsp:nvSpPr>
        <dsp:cNvPr id="0" name=""/>
        <dsp:cNvSpPr/>
      </dsp:nvSpPr>
      <dsp:spPr>
        <a:xfrm rot="5400000">
          <a:off x="986948" y="-270657"/>
          <a:ext cx="664046" cy="1208440"/>
        </a:xfrm>
        <a:prstGeom prst="round2SameRect">
          <a:avLst/>
        </a:prstGeom>
        <a:solidFill>
          <a:sysClr val="window" lastClr="FFFFFF">
            <a:alpha val="90000"/>
            <a:hueOff val="0"/>
            <a:satOff val="0"/>
            <a:lumOff val="0"/>
            <a:alphaOff val="0"/>
          </a:sysClr>
        </a:solidFill>
        <a:ln w="12700" cap="flat" cmpd="sng" algn="ctr">
          <a:solidFill>
            <a:srgbClr val="FFFF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a:solidFill>
                <a:srgbClr val="0000FF"/>
              </a:solidFill>
              <a:latin typeface="+mn-lt"/>
              <a:ea typeface="文鼎粗圓" pitchFamily="49" charset="-120"/>
              <a:cs typeface="+mn-cs"/>
            </a:rPr>
            <a:t>初步檢核</a:t>
          </a:r>
        </a:p>
      </dsp:txBody>
      <dsp:txXfrm rot="-5400000">
        <a:off x="714751" y="33956"/>
        <a:ext cx="1176024" cy="599214"/>
      </dsp:txXfrm>
    </dsp:sp>
    <dsp:sp modelId="{640D0532-3468-4A3C-AAA1-4361C3F35B9D}">
      <dsp:nvSpPr>
        <dsp:cNvPr id="0" name=""/>
        <dsp:cNvSpPr/>
      </dsp:nvSpPr>
      <dsp:spPr>
        <a:xfrm rot="5400000">
          <a:off x="-153160" y="938768"/>
          <a:ext cx="1021073" cy="714751"/>
        </a:xfrm>
        <a:prstGeom prst="chevron">
          <a:avLst/>
        </a:prstGeom>
        <a:solidFill>
          <a:srgbClr val="FFFF99"/>
        </a:solidFill>
        <a:ln w="127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latin typeface="+mn-lt"/>
              <a:ea typeface="文鼎甜妞體U" pitchFamily="82" charset="-120"/>
              <a:cs typeface="+mn-cs"/>
            </a:rPr>
            <a:t>二</a:t>
          </a:r>
        </a:p>
      </dsp:txBody>
      <dsp:txXfrm rot="-5400000">
        <a:off x="2" y="1142983"/>
        <a:ext cx="714751" cy="306322"/>
      </dsp:txXfrm>
    </dsp:sp>
    <dsp:sp modelId="{3AD98441-2ECD-4AC4-8F4B-61DA31D55000}">
      <dsp:nvSpPr>
        <dsp:cNvPr id="0" name=""/>
        <dsp:cNvSpPr/>
      </dsp:nvSpPr>
      <dsp:spPr>
        <a:xfrm rot="5400000">
          <a:off x="987122" y="513235"/>
          <a:ext cx="663697" cy="1208440"/>
        </a:xfrm>
        <a:prstGeom prst="round2SameRect">
          <a:avLst/>
        </a:prstGeom>
        <a:noFill/>
        <a:ln w="12700" cap="flat" cmpd="sng" algn="ctr">
          <a:solidFill>
            <a:srgbClr val="FFFF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a:solidFill>
                <a:srgbClr val="0000FF"/>
              </a:solidFill>
              <a:latin typeface="+mn-lt"/>
              <a:ea typeface="文鼎粗圓" pitchFamily="49" charset="-120"/>
              <a:cs typeface="+mn-cs"/>
            </a:rPr>
            <a:t>基本資料</a:t>
          </a:r>
        </a:p>
      </dsp:txBody>
      <dsp:txXfrm rot="-5400000">
        <a:off x="714751" y="818006"/>
        <a:ext cx="1176041" cy="598899"/>
      </dsp:txXfrm>
    </dsp:sp>
    <dsp:sp modelId="{23F9C0B7-F67C-4456-B3DA-04755360FFA3}">
      <dsp:nvSpPr>
        <dsp:cNvPr id="0" name=""/>
        <dsp:cNvSpPr/>
      </dsp:nvSpPr>
      <dsp:spPr>
        <a:xfrm rot="5400000">
          <a:off x="-153160" y="1724375"/>
          <a:ext cx="1021073" cy="714751"/>
        </a:xfrm>
        <a:prstGeom prst="chevron">
          <a:avLst/>
        </a:prstGeom>
        <a:solidFill>
          <a:srgbClr val="00FF00"/>
        </a:solidFill>
        <a:ln w="127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a:solidFill>
                <a:sysClr val="window" lastClr="FFFFFF"/>
              </a:solidFill>
              <a:latin typeface="+mn-lt"/>
              <a:ea typeface="文鼎甜妞體U" pitchFamily="82" charset="-120"/>
              <a:cs typeface="+mn-cs"/>
            </a:rPr>
            <a:t>三</a:t>
          </a:r>
          <a:endParaRPr lang="zh-TW" altLang="en-US" sz="1600" b="0" kern="1200" dirty="0">
            <a:solidFill>
              <a:sysClr val="window" lastClr="FFFFFF"/>
            </a:solidFill>
            <a:latin typeface="+mn-lt"/>
            <a:ea typeface="文鼎甜妞體U" pitchFamily="82" charset="-120"/>
            <a:cs typeface="+mn-cs"/>
          </a:endParaRPr>
        </a:p>
      </dsp:txBody>
      <dsp:txXfrm rot="-5400000">
        <a:off x="2" y="1928590"/>
        <a:ext cx="714751" cy="306322"/>
      </dsp:txXfrm>
    </dsp:sp>
    <dsp:sp modelId="{A2C39AE1-8222-4577-AE23-18EE55936CEA}">
      <dsp:nvSpPr>
        <dsp:cNvPr id="0" name=""/>
        <dsp:cNvSpPr/>
      </dsp:nvSpPr>
      <dsp:spPr>
        <a:xfrm rot="5400000">
          <a:off x="987122" y="1297303"/>
          <a:ext cx="663697" cy="1208440"/>
        </a:xfrm>
        <a:prstGeom prst="round2SameRect">
          <a:avLst/>
        </a:prstGeom>
        <a:solidFill>
          <a:srgbClr val="0000FF">
            <a:alpha val="90000"/>
          </a:srgbClr>
        </a:solidFill>
        <a:ln w="12700" cap="flat" cmpd="sng" algn="ctr">
          <a:solidFill>
            <a:srgbClr val="00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a:solidFill>
                <a:srgbClr val="FFFFFF"/>
              </a:solidFill>
              <a:latin typeface="+mn-lt"/>
              <a:ea typeface="文鼎粗圓" pitchFamily="49" charset="-120"/>
              <a:cs typeface="+mn-cs"/>
            </a:rPr>
            <a:t>受理階段</a:t>
          </a:r>
        </a:p>
      </dsp:txBody>
      <dsp:txXfrm rot="-5400000">
        <a:off x="714751" y="1602074"/>
        <a:ext cx="1176041" cy="598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669ED-E1FF-4F12-A649-5AE8C1C9CC99}">
      <dsp:nvSpPr>
        <dsp:cNvPr id="0" name=""/>
        <dsp:cNvSpPr/>
      </dsp:nvSpPr>
      <dsp:spPr>
        <a:xfrm rot="5400000">
          <a:off x="-161269" y="162536"/>
          <a:ext cx="1075133" cy="752593"/>
        </a:xfrm>
        <a:prstGeom prst="chevron">
          <a:avLst/>
        </a:prstGeom>
        <a:solidFill>
          <a:srgbClr val="FFCCFF"/>
        </a:solidFill>
        <a:ln w="12700" cap="flat" cmpd="sng" algn="ctr">
          <a:solidFill>
            <a:srgbClr val="FFCC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a:solidFill>
                <a:srgbClr val="0000FF"/>
              </a:solidFill>
              <a:latin typeface="+mn-lt"/>
              <a:ea typeface="文鼎甜妞體U" pitchFamily="82" charset="-120"/>
              <a:cs typeface="+mn-cs"/>
            </a:rPr>
            <a:t>四</a:t>
          </a:r>
          <a:endParaRPr lang="zh-TW" altLang="en-US" sz="1600" b="0" kern="1200" dirty="0">
            <a:solidFill>
              <a:srgbClr val="0000FF"/>
            </a:solidFill>
            <a:latin typeface="+mn-lt"/>
            <a:ea typeface="文鼎甜妞體U" pitchFamily="82" charset="-120"/>
            <a:cs typeface="+mn-cs"/>
          </a:endParaRPr>
        </a:p>
      </dsp:txBody>
      <dsp:txXfrm rot="-5400000">
        <a:off x="2" y="377563"/>
        <a:ext cx="752593" cy="322540"/>
      </dsp:txXfrm>
    </dsp:sp>
    <dsp:sp modelId="{504D583E-AC8F-4F9A-ABD3-A38D67190BA7}">
      <dsp:nvSpPr>
        <dsp:cNvPr id="0" name=""/>
        <dsp:cNvSpPr/>
      </dsp:nvSpPr>
      <dsp:spPr>
        <a:xfrm rot="5400000">
          <a:off x="1036668" y="-282808"/>
          <a:ext cx="699204" cy="1267353"/>
        </a:xfrm>
        <a:prstGeom prst="round2SameRect">
          <a:avLst/>
        </a:prstGeom>
        <a:solidFill>
          <a:sysClr val="window" lastClr="FFFFFF">
            <a:alpha val="90000"/>
            <a:hueOff val="0"/>
            <a:satOff val="0"/>
            <a:lumOff val="0"/>
            <a:alphaOff val="0"/>
          </a:sysClr>
        </a:solidFill>
        <a:ln w="12700" cap="flat" cmpd="sng" algn="ctr">
          <a:solidFill>
            <a:srgbClr val="FF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a:solidFill>
                <a:srgbClr val="0000FF"/>
              </a:solidFill>
              <a:latin typeface="+mn-lt"/>
              <a:ea typeface="文鼎粗圓" pitchFamily="49" charset="-120"/>
              <a:cs typeface="+mn-cs"/>
            </a:rPr>
            <a:t>調查階段</a:t>
          </a:r>
        </a:p>
      </dsp:txBody>
      <dsp:txXfrm rot="-5400000">
        <a:off x="752594" y="35398"/>
        <a:ext cx="1233221" cy="630940"/>
      </dsp:txXfrm>
    </dsp:sp>
    <dsp:sp modelId="{640D0532-3468-4A3C-AAA1-4361C3F35B9D}">
      <dsp:nvSpPr>
        <dsp:cNvPr id="0" name=""/>
        <dsp:cNvSpPr/>
      </dsp:nvSpPr>
      <dsp:spPr>
        <a:xfrm rot="5400000">
          <a:off x="-161269" y="924624"/>
          <a:ext cx="1075133" cy="752593"/>
        </a:xfrm>
        <a:prstGeom prst="chevron">
          <a:avLst/>
        </a:prstGeom>
        <a:solidFill>
          <a:srgbClr val="66FFFF"/>
        </a:solidFill>
        <a:ln w="12700" cap="flat" cmpd="sng" algn="ctr">
          <a:solidFill>
            <a:srgbClr val="66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b="0" kern="1200" dirty="0">
              <a:solidFill>
                <a:srgbClr val="0000FF"/>
              </a:solidFill>
              <a:latin typeface="+mn-lt"/>
              <a:ea typeface="文鼎甜妞體U" pitchFamily="82" charset="-120"/>
              <a:cs typeface="+mn-cs"/>
            </a:rPr>
            <a:t>五</a:t>
          </a:r>
        </a:p>
      </dsp:txBody>
      <dsp:txXfrm rot="-5400000">
        <a:off x="2" y="1139651"/>
        <a:ext cx="752593" cy="322540"/>
      </dsp:txXfrm>
    </dsp:sp>
    <dsp:sp modelId="{3AD98441-2ECD-4AC4-8F4B-61DA31D55000}">
      <dsp:nvSpPr>
        <dsp:cNvPr id="0" name=""/>
        <dsp:cNvSpPr/>
      </dsp:nvSpPr>
      <dsp:spPr>
        <a:xfrm rot="5400000">
          <a:off x="1036851" y="479095"/>
          <a:ext cx="698836" cy="1267353"/>
        </a:xfrm>
        <a:prstGeom prst="round2SameRect">
          <a:avLst/>
        </a:prstGeom>
        <a:solidFill>
          <a:sysClr val="window" lastClr="FFFFFF">
            <a:alpha val="90000"/>
            <a:hueOff val="0"/>
            <a:satOff val="0"/>
            <a:lumOff val="0"/>
            <a:alphaOff val="0"/>
          </a:sysClr>
        </a:solidFill>
        <a:ln w="12700" cap="flat" cmpd="sng" algn="ctr">
          <a:solidFill>
            <a:srgbClr val="66FF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kern="1200" dirty="0">
              <a:solidFill>
                <a:srgbClr val="0000FF"/>
              </a:solidFill>
              <a:latin typeface="+mn-lt"/>
              <a:ea typeface="文鼎粗圓" pitchFamily="49" charset="-120"/>
              <a:cs typeface="+mn-cs"/>
            </a:rPr>
            <a:t>審議階段</a:t>
          </a:r>
        </a:p>
      </dsp:txBody>
      <dsp:txXfrm rot="-5400000">
        <a:off x="752593" y="797467"/>
        <a:ext cx="1233239" cy="630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9C0B7-F67C-4456-B3DA-04755360FFA3}">
      <dsp:nvSpPr>
        <dsp:cNvPr id="0" name=""/>
        <dsp:cNvSpPr/>
      </dsp:nvSpPr>
      <dsp:spPr>
        <a:xfrm rot="5400000">
          <a:off x="-132354" y="135083"/>
          <a:ext cx="882360" cy="617652"/>
        </a:xfrm>
        <a:prstGeom prst="chevron">
          <a:avLst/>
        </a:prstGeom>
        <a:solidFill>
          <a:srgbClr val="4BACC6">
            <a:hueOff val="0"/>
            <a:satOff val="0"/>
            <a:lumOff val="0"/>
            <a:alphaOff val="0"/>
          </a:srgbClr>
        </a:solidFill>
        <a:ln w="12700" cap="flat" cmpd="sng" algn="ctr">
          <a:solidFill>
            <a:srgbClr val="4BAC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b="0" kern="1200" dirty="0">
              <a:solidFill>
                <a:srgbClr val="0000FF"/>
              </a:solidFill>
              <a:latin typeface="+mn-lt"/>
              <a:ea typeface="文鼎甜妞體U" pitchFamily="82" charset="-120"/>
              <a:cs typeface="+mn-cs"/>
            </a:rPr>
            <a:t>六</a:t>
          </a:r>
        </a:p>
      </dsp:txBody>
      <dsp:txXfrm rot="-5400000">
        <a:off x="0" y="311555"/>
        <a:ext cx="617652" cy="264708"/>
      </dsp:txXfrm>
    </dsp:sp>
    <dsp:sp modelId="{A2C39AE1-8222-4577-AE23-18EE55936CEA}">
      <dsp:nvSpPr>
        <dsp:cNvPr id="0" name=""/>
        <dsp:cNvSpPr/>
      </dsp:nvSpPr>
      <dsp:spPr>
        <a:xfrm rot="5400000">
          <a:off x="1076411" y="-457848"/>
          <a:ext cx="577474" cy="1494991"/>
        </a:xfrm>
        <a:prstGeom prst="round2SameRect">
          <a:avLst/>
        </a:prstGeom>
        <a:solidFill>
          <a:sysClr val="window" lastClr="FFFFFF">
            <a:alpha val="90000"/>
            <a:hueOff val="0"/>
            <a:satOff val="0"/>
            <a:lumOff val="0"/>
            <a:alphaOff val="0"/>
          </a:sysClr>
        </a:solidFill>
        <a:ln w="12700" cap="flat" cmpd="sng" algn="ctr">
          <a:solidFill>
            <a:srgbClr val="4BAC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zh-TW" altLang="en-US" sz="1600" b="1" kern="1200" dirty="0">
              <a:solidFill>
                <a:srgbClr val="0000FF"/>
              </a:solidFill>
              <a:latin typeface="+mn-lt"/>
              <a:ea typeface="文鼎粗圓" pitchFamily="49" charset="-120"/>
              <a:cs typeface="+mn-cs"/>
            </a:rPr>
            <a:t>申復階段</a:t>
          </a:r>
        </a:p>
      </dsp:txBody>
      <dsp:txXfrm rot="-5400000">
        <a:off x="617653" y="29100"/>
        <a:ext cx="1466801" cy="521094"/>
      </dsp:txXfrm>
    </dsp:sp>
    <dsp:sp modelId="{E4ACEAC9-6EFB-4DA3-8848-CF4A9053838B}">
      <dsp:nvSpPr>
        <dsp:cNvPr id="0" name=""/>
        <dsp:cNvSpPr/>
      </dsp:nvSpPr>
      <dsp:spPr>
        <a:xfrm rot="5400000">
          <a:off x="-132354" y="689242"/>
          <a:ext cx="882360" cy="617652"/>
        </a:xfrm>
        <a:prstGeom prst="chevron">
          <a:avLst/>
        </a:prstGeom>
        <a:solidFill>
          <a:srgbClr val="4BACC6">
            <a:hueOff val="-9933876"/>
            <a:satOff val="39811"/>
            <a:lumOff val="8628"/>
            <a:alphaOff val="0"/>
          </a:srgbClr>
        </a:solidFill>
        <a:ln w="12700" cap="flat" cmpd="sng" algn="ctr">
          <a:solidFill>
            <a:srgbClr val="4BACC6">
              <a:hueOff val="-9933876"/>
              <a:satOff val="39811"/>
              <a:lumOff val="862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b="0" kern="1200" dirty="0">
              <a:solidFill>
                <a:srgbClr val="0000FF"/>
              </a:solidFill>
              <a:latin typeface="+mn-lt"/>
              <a:ea typeface="文鼎甜妞體U" pitchFamily="82" charset="-120"/>
              <a:cs typeface="+mn-cs"/>
            </a:rPr>
            <a:t>七</a:t>
          </a:r>
        </a:p>
      </dsp:txBody>
      <dsp:txXfrm rot="-5400000">
        <a:off x="0" y="865714"/>
        <a:ext cx="617652" cy="264708"/>
      </dsp:txXfrm>
    </dsp:sp>
    <dsp:sp modelId="{6FEEE156-D76C-4A32-B1E1-EDC0238C7494}">
      <dsp:nvSpPr>
        <dsp:cNvPr id="0" name=""/>
        <dsp:cNvSpPr/>
      </dsp:nvSpPr>
      <dsp:spPr>
        <a:xfrm rot="5400000">
          <a:off x="1078381" y="96160"/>
          <a:ext cx="573534" cy="1494991"/>
        </a:xfrm>
        <a:prstGeom prst="round2SameRect">
          <a:avLst/>
        </a:prstGeom>
        <a:solidFill>
          <a:sysClr val="window" lastClr="FFFFFF">
            <a:alpha val="90000"/>
            <a:hueOff val="0"/>
            <a:satOff val="0"/>
            <a:lumOff val="0"/>
            <a:alphaOff val="0"/>
          </a:sysClr>
        </a:solidFill>
        <a:ln w="12700" cap="flat" cmpd="sng" algn="ctr">
          <a:solidFill>
            <a:srgbClr val="4BACC6">
              <a:hueOff val="-9933876"/>
              <a:satOff val="39811"/>
              <a:lumOff val="862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zh-TW" altLang="en-US" sz="1600" b="1" kern="1200" dirty="0">
              <a:solidFill>
                <a:srgbClr val="0000FF"/>
              </a:solidFill>
              <a:latin typeface="+mn-lt"/>
              <a:ea typeface="文鼎粗圓" pitchFamily="49" charset="-120"/>
              <a:cs typeface="+mn-cs"/>
            </a:rPr>
            <a:t>追蹤輔導</a:t>
          </a:r>
        </a:p>
      </dsp:txBody>
      <dsp:txXfrm rot="-5400000">
        <a:off x="617653" y="584886"/>
        <a:ext cx="1466993" cy="51753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659" cy="498630"/>
          </a:xfrm>
          <a:prstGeom prst="rect">
            <a:avLst/>
          </a:prstGeom>
        </p:spPr>
        <p:txBody>
          <a:bodyPr vert="horz" lIns="80275" tIns="40138" rIns="80275" bIns="40138" rtlCol="0"/>
          <a:lstStyle>
            <a:lvl1pPr algn="l">
              <a:defRPr sz="1100"/>
            </a:lvl1pPr>
          </a:lstStyle>
          <a:p>
            <a:endParaRPr lang="zh-TW" altLang="en-US"/>
          </a:p>
        </p:txBody>
      </p:sp>
      <p:sp>
        <p:nvSpPr>
          <p:cNvPr id="3" name="日期版面配置區 2"/>
          <p:cNvSpPr>
            <a:spLocks noGrp="1"/>
          </p:cNvSpPr>
          <p:nvPr>
            <p:ph type="dt" sz="quarter" idx="1"/>
          </p:nvPr>
        </p:nvSpPr>
        <p:spPr>
          <a:xfrm>
            <a:off x="3850246" y="1"/>
            <a:ext cx="2945659" cy="498630"/>
          </a:xfrm>
          <a:prstGeom prst="rect">
            <a:avLst/>
          </a:prstGeom>
        </p:spPr>
        <p:txBody>
          <a:bodyPr vert="horz" lIns="80275" tIns="40138" rIns="80275" bIns="40138" rtlCol="0"/>
          <a:lstStyle>
            <a:lvl1pPr algn="r">
              <a:defRPr sz="1100"/>
            </a:lvl1pPr>
          </a:lstStyle>
          <a:p>
            <a:fld id="{24DDF676-EF77-4D64-80B6-8A73C1B12AC0}" type="datetimeFigureOut">
              <a:rPr lang="zh-TW" altLang="en-US" smtClean="0"/>
              <a:t>2023/4/22</a:t>
            </a:fld>
            <a:endParaRPr lang="zh-TW" altLang="en-US"/>
          </a:p>
        </p:txBody>
      </p:sp>
      <p:sp>
        <p:nvSpPr>
          <p:cNvPr id="4" name="頁尾版面配置區 3"/>
          <p:cNvSpPr>
            <a:spLocks noGrp="1"/>
          </p:cNvSpPr>
          <p:nvPr>
            <p:ph type="ftr" sz="quarter" idx="2"/>
          </p:nvPr>
        </p:nvSpPr>
        <p:spPr>
          <a:xfrm>
            <a:off x="0" y="9428010"/>
            <a:ext cx="2945659" cy="498629"/>
          </a:xfrm>
          <a:prstGeom prst="rect">
            <a:avLst/>
          </a:prstGeom>
        </p:spPr>
        <p:txBody>
          <a:bodyPr vert="horz" lIns="80275" tIns="40138" rIns="80275" bIns="40138" rtlCol="0" anchor="b"/>
          <a:lstStyle>
            <a:lvl1pPr algn="l">
              <a:defRPr sz="1100"/>
            </a:lvl1pPr>
          </a:lstStyle>
          <a:p>
            <a:endParaRPr lang="zh-TW" altLang="en-US"/>
          </a:p>
        </p:txBody>
      </p:sp>
      <p:sp>
        <p:nvSpPr>
          <p:cNvPr id="5" name="投影片編號版面配置區 4"/>
          <p:cNvSpPr>
            <a:spLocks noGrp="1"/>
          </p:cNvSpPr>
          <p:nvPr>
            <p:ph type="sldNum" sz="quarter" idx="3"/>
          </p:nvPr>
        </p:nvSpPr>
        <p:spPr>
          <a:xfrm>
            <a:off x="3850246" y="9428010"/>
            <a:ext cx="2945659" cy="498629"/>
          </a:xfrm>
          <a:prstGeom prst="rect">
            <a:avLst/>
          </a:prstGeom>
        </p:spPr>
        <p:txBody>
          <a:bodyPr vert="horz" lIns="80275" tIns="40138" rIns="80275" bIns="40138" rtlCol="0" anchor="b"/>
          <a:lstStyle>
            <a:lvl1pPr algn="r">
              <a:defRPr sz="1100"/>
            </a:lvl1pPr>
          </a:lstStyle>
          <a:p>
            <a:fld id="{DE661DFD-2EF9-47D0-BF0D-CCB37510B1FD}" type="slidenum">
              <a:rPr lang="zh-TW" altLang="en-US" smtClean="0"/>
              <a:t>‹#›</a:t>
            </a:fld>
            <a:endParaRPr lang="zh-TW" altLang="en-US"/>
          </a:p>
        </p:txBody>
      </p:sp>
    </p:spTree>
    <p:extLst>
      <p:ext uri="{BB962C8B-B14F-4D97-AF65-F5344CB8AC3E}">
        <p14:creationId xmlns:p14="http://schemas.microsoft.com/office/powerpoint/2010/main" val="2944158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659" cy="498630"/>
          </a:xfrm>
          <a:prstGeom prst="rect">
            <a:avLst/>
          </a:prstGeom>
        </p:spPr>
        <p:txBody>
          <a:bodyPr vert="horz" lIns="80275" tIns="40138" rIns="80275" bIns="40138" rtlCol="0"/>
          <a:lstStyle>
            <a:lvl1pPr algn="l">
              <a:defRPr sz="1100"/>
            </a:lvl1pPr>
          </a:lstStyle>
          <a:p>
            <a:endParaRPr lang="zh-TW" altLang="en-US"/>
          </a:p>
        </p:txBody>
      </p:sp>
      <p:sp>
        <p:nvSpPr>
          <p:cNvPr id="3" name="日期版面配置區 2"/>
          <p:cNvSpPr>
            <a:spLocks noGrp="1"/>
          </p:cNvSpPr>
          <p:nvPr>
            <p:ph type="dt" idx="1"/>
          </p:nvPr>
        </p:nvSpPr>
        <p:spPr>
          <a:xfrm>
            <a:off x="3850246" y="1"/>
            <a:ext cx="2945659" cy="498630"/>
          </a:xfrm>
          <a:prstGeom prst="rect">
            <a:avLst/>
          </a:prstGeom>
        </p:spPr>
        <p:txBody>
          <a:bodyPr vert="horz" lIns="80275" tIns="40138" rIns="80275" bIns="40138" rtlCol="0"/>
          <a:lstStyle>
            <a:lvl1pPr algn="r">
              <a:defRPr sz="1100"/>
            </a:lvl1pPr>
          </a:lstStyle>
          <a:p>
            <a:fld id="{F2680E5F-F3F4-4F46-A420-47E9C523CA8F}" type="datetimeFigureOut">
              <a:rPr lang="zh-TW" altLang="en-US" smtClean="0"/>
              <a:t>2023/4/22</a:t>
            </a:fld>
            <a:endParaRPr lang="zh-TW" altLang="en-US"/>
          </a:p>
        </p:txBody>
      </p:sp>
      <p:sp>
        <p:nvSpPr>
          <p:cNvPr id="4" name="投影片影像版面配置區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80275" tIns="40138" rIns="80275" bIns="40138" rtlCol="0" anchor="ctr"/>
          <a:lstStyle/>
          <a:p>
            <a:endParaRPr lang="zh-TW" altLang="en-US"/>
          </a:p>
        </p:txBody>
      </p:sp>
      <p:sp>
        <p:nvSpPr>
          <p:cNvPr id="5" name="備忘稿版面配置區 4"/>
          <p:cNvSpPr>
            <a:spLocks noGrp="1"/>
          </p:cNvSpPr>
          <p:nvPr>
            <p:ph type="body" sz="quarter" idx="3"/>
          </p:nvPr>
        </p:nvSpPr>
        <p:spPr>
          <a:xfrm>
            <a:off x="679768" y="4777197"/>
            <a:ext cx="5438140" cy="3908613"/>
          </a:xfrm>
          <a:prstGeom prst="rect">
            <a:avLst/>
          </a:prstGeom>
        </p:spPr>
        <p:txBody>
          <a:bodyPr vert="horz" lIns="80275" tIns="40138" rIns="80275" bIns="4013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010"/>
            <a:ext cx="2945659" cy="498629"/>
          </a:xfrm>
          <a:prstGeom prst="rect">
            <a:avLst/>
          </a:prstGeom>
        </p:spPr>
        <p:txBody>
          <a:bodyPr vert="horz" lIns="80275" tIns="40138" rIns="80275" bIns="40138" rtlCol="0" anchor="b"/>
          <a:lstStyle>
            <a:lvl1pPr algn="l">
              <a:defRPr sz="1100"/>
            </a:lvl1pPr>
          </a:lstStyle>
          <a:p>
            <a:endParaRPr lang="zh-TW" altLang="en-US"/>
          </a:p>
        </p:txBody>
      </p:sp>
      <p:sp>
        <p:nvSpPr>
          <p:cNvPr id="7" name="投影片編號版面配置區 6"/>
          <p:cNvSpPr>
            <a:spLocks noGrp="1"/>
          </p:cNvSpPr>
          <p:nvPr>
            <p:ph type="sldNum" sz="quarter" idx="5"/>
          </p:nvPr>
        </p:nvSpPr>
        <p:spPr>
          <a:xfrm>
            <a:off x="3850246" y="9428010"/>
            <a:ext cx="2945659" cy="498629"/>
          </a:xfrm>
          <a:prstGeom prst="rect">
            <a:avLst/>
          </a:prstGeom>
        </p:spPr>
        <p:txBody>
          <a:bodyPr vert="horz" lIns="80275" tIns="40138" rIns="80275" bIns="40138" rtlCol="0" anchor="b"/>
          <a:lstStyle>
            <a:lvl1pPr algn="r">
              <a:defRPr sz="1100"/>
            </a:lvl1pPr>
          </a:lstStyle>
          <a:p>
            <a:fld id="{0A63281E-4D41-4A84-9155-D1EDAC34D37C}" type="slidenum">
              <a:rPr lang="zh-TW" altLang="en-US" smtClean="0"/>
              <a:t>‹#›</a:t>
            </a:fld>
            <a:endParaRPr lang="zh-TW" altLang="en-US"/>
          </a:p>
        </p:txBody>
      </p:sp>
    </p:spTree>
    <p:extLst>
      <p:ext uri="{BB962C8B-B14F-4D97-AF65-F5344CB8AC3E}">
        <p14:creationId xmlns:p14="http://schemas.microsoft.com/office/powerpoint/2010/main" val="264233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1D8F7-2BDD-4C56-98AF-2E212EF349F3}" type="slidenum">
              <a:rPr kumimoji="0" lang="en-US" altLang="zh-TW" sz="12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07925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A63281E-4D41-4A84-9155-D1EDAC34D37C}" type="slidenum">
              <a:rPr kumimoji="0" lang="zh-TW" altLang="en-US" sz="11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zh-TW" altLang="en-US"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6763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01C3A-20F5-4811-A1F7-A7A1296F5ED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6301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0A63281E-4D41-4A84-9155-D1EDAC34D37C}" type="slidenum">
              <a:rPr lang="zh-TW" altLang="en-US" smtClean="0"/>
              <a:t>27</a:t>
            </a:fld>
            <a:endParaRPr lang="zh-TW" altLang="en-US"/>
          </a:p>
        </p:txBody>
      </p:sp>
    </p:spTree>
    <p:extLst>
      <p:ext uri="{BB962C8B-B14F-4D97-AF65-F5344CB8AC3E}">
        <p14:creationId xmlns:p14="http://schemas.microsoft.com/office/powerpoint/2010/main" val="399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8462" y="2677233"/>
            <a:ext cx="10355074" cy="1569720"/>
          </a:xfrm>
          <a:prstGeom prst="rect">
            <a:avLst/>
          </a:prstGeom>
        </p:spPr>
        <p:txBody>
          <a:bodyPr wrap="square" lIns="0" tIns="0" rIns="0" bIns="0">
            <a:spAutoFit/>
          </a:bodyPr>
          <a:lstStyle>
            <a:lvl1pPr>
              <a:defRPr sz="5400" b="0" i="0">
                <a:solidFill>
                  <a:schemeClr val="bg1"/>
                </a:solidFill>
                <a:latin typeface="微軟正黑體"/>
                <a:cs typeface="微軟正黑體"/>
              </a:defRPr>
            </a:lvl1pPr>
          </a:lstStyle>
          <a:p>
            <a:endParaRPr/>
          </a:p>
        </p:txBody>
      </p:sp>
      <p:sp>
        <p:nvSpPr>
          <p:cNvPr id="3" name="Holder 3"/>
          <p:cNvSpPr>
            <a:spLocks noGrp="1"/>
          </p:cNvSpPr>
          <p:nvPr>
            <p:ph type="subTitle" idx="4"/>
          </p:nvPr>
        </p:nvSpPr>
        <p:spPr>
          <a:xfrm>
            <a:off x="2761158" y="4019504"/>
            <a:ext cx="6669682" cy="12598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1971959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8462" y="2677233"/>
            <a:ext cx="10355074" cy="1569720"/>
          </a:xfrm>
          <a:prstGeom prst="rect">
            <a:avLst/>
          </a:prstGeom>
        </p:spPr>
        <p:txBody>
          <a:bodyPr wrap="square" lIns="0" tIns="0" rIns="0" bIns="0">
            <a:spAutoFit/>
          </a:bodyPr>
          <a:lstStyle>
            <a:lvl1pPr>
              <a:defRPr sz="5400" b="0" i="0">
                <a:solidFill>
                  <a:schemeClr val="bg1"/>
                </a:solidFill>
                <a:latin typeface="微軟正黑體"/>
                <a:cs typeface="微軟正黑體"/>
              </a:defRPr>
            </a:lvl1pPr>
          </a:lstStyle>
          <a:p>
            <a:endParaRPr/>
          </a:p>
        </p:txBody>
      </p:sp>
      <p:sp>
        <p:nvSpPr>
          <p:cNvPr id="3" name="Holder 3"/>
          <p:cNvSpPr>
            <a:spLocks noGrp="1"/>
          </p:cNvSpPr>
          <p:nvPr>
            <p:ph type="subTitle" idx="4"/>
          </p:nvPr>
        </p:nvSpPr>
        <p:spPr>
          <a:xfrm>
            <a:off x="2761158" y="4019504"/>
            <a:ext cx="6669682" cy="12598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88417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08087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1088135" y="1324356"/>
            <a:ext cx="4787265" cy="775970"/>
          </a:xfrm>
          <a:custGeom>
            <a:avLst/>
            <a:gdLst/>
            <a:ahLst/>
            <a:cxnLst/>
            <a:rect l="l" t="t" r="r" b="b"/>
            <a:pathLst>
              <a:path w="4787265" h="775969">
                <a:moveTo>
                  <a:pt x="0" y="0"/>
                </a:moveTo>
                <a:lnTo>
                  <a:pt x="4786884" y="0"/>
                </a:lnTo>
                <a:lnTo>
                  <a:pt x="4786884" y="775715"/>
                </a:lnTo>
                <a:lnTo>
                  <a:pt x="0" y="775715"/>
                </a:lnTo>
                <a:lnTo>
                  <a:pt x="0" y="0"/>
                </a:lnTo>
                <a:close/>
              </a:path>
            </a:pathLst>
          </a:custGeom>
          <a:ln w="12192">
            <a:solidFill>
              <a:srgbClr val="D34817"/>
            </a:solidFill>
          </a:ln>
        </p:spPr>
        <p:txBody>
          <a:bodyPr wrap="square" lIns="0" tIns="0" rIns="0" bIns="0" rtlCol="0"/>
          <a:lstStyle/>
          <a:p>
            <a:endParaRPr/>
          </a:p>
        </p:txBody>
      </p:sp>
      <p:sp>
        <p:nvSpPr>
          <p:cNvPr id="18" name="bg object 18"/>
          <p:cNvSpPr/>
          <p:nvPr/>
        </p:nvSpPr>
        <p:spPr>
          <a:xfrm>
            <a:off x="2671572" y="1109472"/>
            <a:ext cx="1620520" cy="524510"/>
          </a:xfrm>
          <a:custGeom>
            <a:avLst/>
            <a:gdLst/>
            <a:ahLst/>
            <a:cxnLst/>
            <a:rect l="l" t="t" r="r" b="b"/>
            <a:pathLst>
              <a:path w="1620520" h="524510">
                <a:moveTo>
                  <a:pt x="1620012" y="0"/>
                </a:moveTo>
                <a:lnTo>
                  <a:pt x="0" y="0"/>
                </a:lnTo>
                <a:lnTo>
                  <a:pt x="0" y="524255"/>
                </a:lnTo>
                <a:lnTo>
                  <a:pt x="1620012" y="524255"/>
                </a:lnTo>
                <a:lnTo>
                  <a:pt x="1620012"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40111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endParaRPr/>
          </a:p>
        </p:txBody>
      </p:sp>
      <p:sp>
        <p:nvSpPr>
          <p:cNvPr id="18" name="bg object 18"/>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endParaRPr/>
          </a:p>
        </p:txBody>
      </p:sp>
      <p:sp>
        <p:nvSpPr>
          <p:cNvPr id="19" name="bg object 19"/>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endParaRPr/>
          </a:p>
        </p:txBody>
      </p:sp>
      <p:sp>
        <p:nvSpPr>
          <p:cNvPr id="20" name="bg object 20"/>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endParaRPr/>
          </a:p>
        </p:txBody>
      </p:sp>
      <p:sp>
        <p:nvSpPr>
          <p:cNvPr id="21" name="bg object 21"/>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endParaRPr/>
          </a:p>
        </p:txBody>
      </p:sp>
      <p:sp>
        <p:nvSpPr>
          <p:cNvPr id="22" name="bg object 22"/>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913239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074036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8462" y="2677233"/>
            <a:ext cx="10355074" cy="1569720"/>
          </a:xfrm>
          <a:prstGeom prst="rect">
            <a:avLst/>
          </a:prstGeom>
        </p:spPr>
        <p:txBody>
          <a:bodyPr wrap="square" lIns="0" tIns="0" rIns="0" bIns="0">
            <a:spAutoFit/>
          </a:bodyPr>
          <a:lstStyle>
            <a:lvl1pPr>
              <a:defRPr sz="5400" b="0" i="0">
                <a:solidFill>
                  <a:schemeClr val="bg1"/>
                </a:solidFill>
                <a:latin typeface="微軟正黑體"/>
                <a:cs typeface="微軟正黑體"/>
              </a:defRPr>
            </a:lvl1pPr>
          </a:lstStyle>
          <a:p>
            <a:endParaRPr/>
          </a:p>
        </p:txBody>
      </p:sp>
      <p:sp>
        <p:nvSpPr>
          <p:cNvPr id="3" name="Holder 3"/>
          <p:cNvSpPr>
            <a:spLocks noGrp="1"/>
          </p:cNvSpPr>
          <p:nvPr>
            <p:ph type="subTitle" idx="4"/>
          </p:nvPr>
        </p:nvSpPr>
        <p:spPr>
          <a:xfrm>
            <a:off x="2761158" y="4019504"/>
            <a:ext cx="6669682" cy="12598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92392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870505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1088135" y="1324356"/>
            <a:ext cx="4787265" cy="775970"/>
          </a:xfrm>
          <a:custGeom>
            <a:avLst/>
            <a:gdLst/>
            <a:ahLst/>
            <a:cxnLst/>
            <a:rect l="l" t="t" r="r" b="b"/>
            <a:pathLst>
              <a:path w="4787265" h="775969">
                <a:moveTo>
                  <a:pt x="0" y="0"/>
                </a:moveTo>
                <a:lnTo>
                  <a:pt x="4786884" y="0"/>
                </a:lnTo>
                <a:lnTo>
                  <a:pt x="4786884" y="775715"/>
                </a:lnTo>
                <a:lnTo>
                  <a:pt x="0" y="775715"/>
                </a:lnTo>
                <a:lnTo>
                  <a:pt x="0" y="0"/>
                </a:lnTo>
                <a:close/>
              </a:path>
            </a:pathLst>
          </a:custGeom>
          <a:ln w="12192">
            <a:solidFill>
              <a:srgbClr val="D34817"/>
            </a:solidFill>
          </a:ln>
        </p:spPr>
        <p:txBody>
          <a:bodyPr wrap="square" lIns="0" tIns="0" rIns="0" bIns="0" rtlCol="0"/>
          <a:lstStyle/>
          <a:p>
            <a:endParaRPr/>
          </a:p>
        </p:txBody>
      </p:sp>
      <p:sp>
        <p:nvSpPr>
          <p:cNvPr id="18" name="bg object 18"/>
          <p:cNvSpPr/>
          <p:nvPr/>
        </p:nvSpPr>
        <p:spPr>
          <a:xfrm>
            <a:off x="2671572" y="1109472"/>
            <a:ext cx="1620520" cy="524510"/>
          </a:xfrm>
          <a:custGeom>
            <a:avLst/>
            <a:gdLst/>
            <a:ahLst/>
            <a:cxnLst/>
            <a:rect l="l" t="t" r="r" b="b"/>
            <a:pathLst>
              <a:path w="1620520" h="524510">
                <a:moveTo>
                  <a:pt x="1620012" y="0"/>
                </a:moveTo>
                <a:lnTo>
                  <a:pt x="0" y="0"/>
                </a:lnTo>
                <a:lnTo>
                  <a:pt x="0" y="524255"/>
                </a:lnTo>
                <a:lnTo>
                  <a:pt x="1620012" y="524255"/>
                </a:lnTo>
                <a:lnTo>
                  <a:pt x="1620012"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799938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endParaRPr/>
          </a:p>
        </p:txBody>
      </p:sp>
      <p:sp>
        <p:nvSpPr>
          <p:cNvPr id="18" name="bg object 18"/>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endParaRPr/>
          </a:p>
        </p:txBody>
      </p:sp>
      <p:sp>
        <p:nvSpPr>
          <p:cNvPr id="19" name="bg object 19"/>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endParaRPr/>
          </a:p>
        </p:txBody>
      </p:sp>
      <p:sp>
        <p:nvSpPr>
          <p:cNvPr id="20" name="bg object 20"/>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endParaRPr/>
          </a:p>
        </p:txBody>
      </p:sp>
      <p:sp>
        <p:nvSpPr>
          <p:cNvPr id="21" name="bg object 21"/>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endParaRPr/>
          </a:p>
        </p:txBody>
      </p:sp>
      <p:sp>
        <p:nvSpPr>
          <p:cNvPr id="22" name="bg object 22"/>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80286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4273742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295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597884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9851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6" name="Footer Placeholder 5"/>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9808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8" name="Footer Placeholder 7"/>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6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4" name="Footer Placeholder 3"/>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984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3" name="Footer Placeholder 2"/>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6656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6" name="Footer Placeholder 5"/>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3895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Footer Placeholder 5"/>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Tree>
    <p:extLst>
      <p:ext uri="{BB962C8B-B14F-4D97-AF65-F5344CB8AC3E}">
        <p14:creationId xmlns:p14="http://schemas.microsoft.com/office/powerpoint/2010/main" val="9227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1088135" y="1324356"/>
            <a:ext cx="4787265" cy="775970"/>
          </a:xfrm>
          <a:custGeom>
            <a:avLst/>
            <a:gdLst/>
            <a:ahLst/>
            <a:cxnLst/>
            <a:rect l="l" t="t" r="r" b="b"/>
            <a:pathLst>
              <a:path w="4787265" h="775969">
                <a:moveTo>
                  <a:pt x="0" y="0"/>
                </a:moveTo>
                <a:lnTo>
                  <a:pt x="4786884" y="0"/>
                </a:lnTo>
                <a:lnTo>
                  <a:pt x="4786884" y="775715"/>
                </a:lnTo>
                <a:lnTo>
                  <a:pt x="0" y="775715"/>
                </a:lnTo>
                <a:lnTo>
                  <a:pt x="0" y="0"/>
                </a:lnTo>
                <a:close/>
              </a:path>
            </a:pathLst>
          </a:custGeom>
          <a:ln w="12192">
            <a:solidFill>
              <a:srgbClr val="D34817"/>
            </a:solidFill>
          </a:ln>
        </p:spPr>
        <p:txBody>
          <a:bodyPr wrap="square" lIns="0" tIns="0" rIns="0" bIns="0" rtlCol="0"/>
          <a:lstStyle/>
          <a:p>
            <a:endParaRPr/>
          </a:p>
        </p:txBody>
      </p:sp>
      <p:sp>
        <p:nvSpPr>
          <p:cNvPr id="18" name="bg object 18"/>
          <p:cNvSpPr/>
          <p:nvPr/>
        </p:nvSpPr>
        <p:spPr>
          <a:xfrm>
            <a:off x="2671572" y="1109472"/>
            <a:ext cx="1620520" cy="524510"/>
          </a:xfrm>
          <a:custGeom>
            <a:avLst/>
            <a:gdLst/>
            <a:ahLst/>
            <a:cxnLst/>
            <a:rect l="l" t="t" r="r" b="b"/>
            <a:pathLst>
              <a:path w="1620520" h="524510">
                <a:moveTo>
                  <a:pt x="1620012" y="0"/>
                </a:moveTo>
                <a:lnTo>
                  <a:pt x="0" y="0"/>
                </a:lnTo>
                <a:lnTo>
                  <a:pt x="0" y="524255"/>
                </a:lnTo>
                <a:lnTo>
                  <a:pt x="1620012" y="524255"/>
                </a:lnTo>
                <a:lnTo>
                  <a:pt x="1620012"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9362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6647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770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7858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8579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4526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11"/>
          </p:nvPr>
        </p:nvSpPr>
        <p:spPr/>
        <p:txBody>
          <a:body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2398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r>
              <a:rPr lang="zh-TW" altLang="en-US"/>
              <a:t>教保人員</a:t>
            </a:r>
            <a:r>
              <a:rPr lang="en-US" altLang="zh-TW"/>
              <a:t>-</a:t>
            </a:r>
            <a:r>
              <a:rPr lang="zh-TW" altLang="en-US"/>
              <a:t>性別平等教育</a:t>
            </a:r>
            <a:endParaRPr lang="zh-CN" altLang="en-US" sz="1800">
              <a:solidFill>
                <a:schemeClr val="tx1"/>
              </a:solidFill>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r>
              <a:rPr lang="en-US" altLang="zh-CN"/>
              <a:t>1111105</a:t>
            </a:r>
            <a:r>
              <a:rPr lang="zh-CN" altLang="en-US"/>
              <a:t>滑輪板</a:t>
            </a:r>
            <a:r>
              <a:rPr lang="es-ES" altLang="zh-CN"/>
              <a:t>C</a:t>
            </a:r>
            <a:r>
              <a:rPr lang="zh-CN" altLang="en-US"/>
              <a:t>級教練講習</a:t>
            </a:r>
            <a:endParaRPr lang="zh-CN" altLang="zh-CN"/>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fld id="{D1D0E2AE-8E83-40B9-9E80-E070E5DA10B2}"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846938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5638800" y="304801"/>
            <a:ext cx="5486400" cy="2514599"/>
          </a:xfrm>
        </p:spPr>
        <p:txBody>
          <a:bodyPr rtlCol="0" anchor="b">
            <a:normAutofit/>
          </a:bodyPr>
          <a:lstStyle>
            <a:lvl1pPr algn="l">
              <a:defRPr sz="5400">
                <a:latin typeface="微軟正黑體" panose="020B0604030504040204" pitchFamily="34" charset="-120"/>
                <a:ea typeface="微軟正黑體" panose="020B0604030504040204" pitchFamily="34" charset="-120"/>
              </a:defRPr>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5638800" y="2895600"/>
            <a:ext cx="5486400" cy="914400"/>
          </a:xfrm>
        </p:spPr>
        <p:txBody>
          <a:bodyPr rtlCol="0"/>
          <a:lstStyle>
            <a:lvl1pPr marL="0" indent="0" algn="l">
              <a:spcBef>
                <a:spcPts val="1200"/>
              </a:spcBef>
              <a:buNone/>
              <a:defRPr sz="2400">
                <a:solidFill>
                  <a:schemeClr val="bg2">
                    <a:lumMod val="25000"/>
                    <a:lumOff val="75000"/>
                  </a:schemeClr>
                </a:solidFill>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按一下以編輯母片子標題樣式</a:t>
            </a:r>
            <a:endParaRPr lang="zh-TW" altLang="en-US" dirty="0"/>
          </a:p>
        </p:txBody>
      </p:sp>
    </p:spTree>
    <p:extLst>
      <p:ext uri="{BB962C8B-B14F-4D97-AF65-F5344CB8AC3E}">
        <p14:creationId xmlns:p14="http://schemas.microsoft.com/office/powerpoint/2010/main" val="291628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4" name="日期預留位置 3"/>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6" name="投影片編號預留位置 5"/>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17198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endParaRPr/>
          </a:p>
        </p:txBody>
      </p:sp>
      <p:sp>
        <p:nvSpPr>
          <p:cNvPr id="18" name="bg object 18"/>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endParaRPr/>
          </a:p>
        </p:txBody>
      </p:sp>
      <p:sp>
        <p:nvSpPr>
          <p:cNvPr id="19" name="bg object 19"/>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endParaRPr/>
          </a:p>
        </p:txBody>
      </p:sp>
      <p:sp>
        <p:nvSpPr>
          <p:cNvPr id="20" name="bg object 20"/>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endParaRPr/>
          </a:p>
        </p:txBody>
      </p:sp>
      <p:sp>
        <p:nvSpPr>
          <p:cNvPr id="21" name="bg object 21"/>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endParaRPr/>
          </a:p>
        </p:txBody>
      </p:sp>
      <p:sp>
        <p:nvSpPr>
          <p:cNvPr id="22" name="bg object 22"/>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1060450" y="1676401"/>
            <a:ext cx="10058400" cy="1752600"/>
          </a:xfrm>
        </p:spPr>
        <p:txBody>
          <a:bodyPr rtlCol="0" anchor="b">
            <a:normAutofit/>
          </a:bodyPr>
          <a:lstStyle>
            <a:lvl1pPr>
              <a:defRPr sz="4800"/>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060450" y="3581400"/>
            <a:ext cx="10058400" cy="1143000"/>
          </a:xfrm>
        </p:spPr>
        <p:txBody>
          <a:bodyPr rtlCol="0"/>
          <a:lstStyle>
            <a:lvl1pPr marL="0" indent="0">
              <a:spcBef>
                <a:spcPts val="12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TW" altLang="en-US"/>
              <a:t>按一下以編輯母片文字樣式</a:t>
            </a:r>
          </a:p>
        </p:txBody>
      </p:sp>
      <p:sp>
        <p:nvSpPr>
          <p:cNvPr id="5" name="頁尾預留位置 4"/>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4" name="日期預留位置 3"/>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6" name="投影片編號預留位置 5"/>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6144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066800" y="1676401"/>
            <a:ext cx="4846320" cy="4343400"/>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6278880" y="1676401"/>
            <a:ext cx="4846320" cy="4343400"/>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頁尾預留位置 5"/>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5" name="日期預留位置 4"/>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7" name="投影片編號預留位置 6"/>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71737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066800" y="1681163"/>
            <a:ext cx="4846320" cy="823912"/>
          </a:xfrm>
        </p:spPr>
        <p:txBody>
          <a:bodyPr rtlCol="0"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066800" y="2505075"/>
            <a:ext cx="4846320" cy="3514725"/>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278880" y="1681163"/>
            <a:ext cx="4846320" cy="823912"/>
          </a:xfrm>
        </p:spPr>
        <p:txBody>
          <a:bodyPr rtlCol="0"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6278880" y="2505075"/>
            <a:ext cx="4846320" cy="3514725"/>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7" name="日期預留位置 6"/>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9" name="投影片編號預留位置 8"/>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334282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3" name="日期預留位置 2"/>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5" name="投影片編號預留位置 4"/>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107809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預留位置 2"/>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2" name="日期預留位置 1"/>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4" name="投影片編號預留位置 3"/>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19763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0" y="0"/>
            <a:ext cx="7467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7924800" y="838200"/>
            <a:ext cx="3657600" cy="2133600"/>
          </a:xfrm>
        </p:spPr>
        <p:txBody>
          <a:bodyPr rtlCol="0" anchor="b">
            <a:normAutofit/>
          </a:bodyPr>
          <a:lstStyle>
            <a:lvl1pPr>
              <a:defRPr sz="3600">
                <a:latin typeface="微軟正黑體" panose="020B0604030504040204" pitchFamily="34" charset="-120"/>
                <a:ea typeface="微軟正黑體" panose="020B0604030504040204" pitchFamily="34" charset="-120"/>
              </a:defRPr>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609600" y="838200"/>
            <a:ext cx="6172200" cy="5181601"/>
          </a:xfrm>
        </p:spPr>
        <p:txBody>
          <a:bodyPr rtlCol="0">
            <a:normAutofit/>
          </a:bodyPr>
          <a:lstStyle>
            <a:lvl1pPr>
              <a:defRPr sz="24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1800">
                <a:latin typeface="微軟正黑體" panose="020B0604030504040204" pitchFamily="34" charset="-120"/>
                <a:ea typeface="微軟正黑體" panose="020B0604030504040204" pitchFamily="34" charset="-120"/>
              </a:defRPr>
            </a:lvl3pPr>
            <a:lvl4pPr>
              <a:defRPr sz="1600">
                <a:latin typeface="微軟正黑體" panose="020B0604030504040204" pitchFamily="34" charset="-120"/>
                <a:ea typeface="微軟正黑體" panose="020B0604030504040204" pitchFamily="34" charset="-120"/>
              </a:defRPr>
            </a:lvl4pPr>
            <a:lvl5pPr>
              <a:defRPr sz="1600">
                <a:latin typeface="微軟正黑體" panose="020B0604030504040204" pitchFamily="34" charset="-120"/>
                <a:ea typeface="微軟正黑體" panose="020B0604030504040204" pitchFamily="34" charset="-120"/>
              </a:defRPr>
            </a:lvl5pPr>
            <a:lvl6pPr>
              <a:defRPr sz="2000"/>
            </a:lvl6pPr>
            <a:lvl7pPr>
              <a:defRPr sz="2000"/>
            </a:lvl7pPr>
            <a:lvl8pPr>
              <a:defRPr sz="2000"/>
            </a:lvl8pPr>
            <a:lvl9pPr>
              <a:defRPr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7924802" y="3124200"/>
            <a:ext cx="3657600" cy="2895600"/>
          </a:xfrm>
        </p:spPr>
        <p:txBody>
          <a:bodyPr rtlCol="0">
            <a:normAutofit/>
          </a:bodyPr>
          <a:lstStyle>
            <a:lvl1pPr marL="0" indent="0">
              <a:spcBef>
                <a:spcPts val="1200"/>
              </a:spcBef>
              <a:buNone/>
              <a:defRPr sz="2400">
                <a:latin typeface="微軟正黑體" panose="020B0604030504040204" pitchFamily="34" charset="-120"/>
                <a:ea typeface="微軟正黑體" panose="020B0604030504040204" pitchFamily="34" charset="-12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Tree>
    <p:extLst>
      <p:ext uri="{BB962C8B-B14F-4D97-AF65-F5344CB8AC3E}">
        <p14:creationId xmlns:p14="http://schemas.microsoft.com/office/powerpoint/2010/main" val="5034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924800" y="838200"/>
            <a:ext cx="3657600" cy="2133600"/>
          </a:xfrm>
        </p:spPr>
        <p:txBody>
          <a:bodyPr rtlCol="0" anchor="b">
            <a:normAutofit/>
          </a:bodyPr>
          <a:lstStyle>
            <a:lvl1pPr>
              <a:defRPr sz="3600">
                <a:latin typeface="微軟正黑體" panose="020B0604030504040204" pitchFamily="34" charset="-120"/>
                <a:ea typeface="微軟正黑體" panose="020B0604030504040204" pitchFamily="34" charset="-120"/>
              </a:defRPr>
            </a:lvl1pPr>
          </a:lstStyle>
          <a:p>
            <a:pPr rtl="0"/>
            <a:r>
              <a:rPr lang="zh-TW" altLang="en-US"/>
              <a:t>按一下以編輯母片標題樣式</a:t>
            </a:r>
            <a:endParaRPr lang="zh-TW" altLang="en-US" dirty="0"/>
          </a:p>
        </p:txBody>
      </p:sp>
      <p:sp>
        <p:nvSpPr>
          <p:cNvPr id="3" name="圖片預留位置 2" descr="要新增影像的空白預留位置。按一下預留位置，然後選取您要新增的影像"/>
          <p:cNvSpPr>
            <a:spLocks noGrp="1"/>
          </p:cNvSpPr>
          <p:nvPr>
            <p:ph type="pic" idx="1"/>
          </p:nvPr>
        </p:nvSpPr>
        <p:spPr>
          <a:xfrm>
            <a:off x="0" y="0"/>
            <a:ext cx="7239000" cy="6858000"/>
          </a:xfrm>
          <a:solidFill>
            <a:schemeClr val="bg1"/>
          </a:solidFill>
        </p:spPr>
        <p:txBody>
          <a:bodyPr tIns="365760" rtlCol="0">
            <a:normAutofit/>
          </a:bodyPr>
          <a:lstStyle>
            <a:lvl1pPr marL="0" indent="0" algn="ctr">
              <a:buNone/>
              <a:defRPr sz="2400">
                <a:latin typeface="微軟正黑體" panose="020B0604030504040204" pitchFamily="34" charset="-120"/>
                <a:ea typeface="微軟正黑體" panose="020B0604030504040204" pitchFamily="34" charset="-12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7924801" y="3124200"/>
            <a:ext cx="3657600" cy="2895600"/>
          </a:xfrm>
        </p:spPr>
        <p:txBody>
          <a:bodyPr rtlCol="0">
            <a:normAutofit/>
          </a:bodyPr>
          <a:lstStyle>
            <a:lvl1pPr marL="0" indent="0">
              <a:spcBef>
                <a:spcPts val="1200"/>
              </a:spcBef>
              <a:buNone/>
              <a:defRPr sz="2400">
                <a:latin typeface="微軟正黑體" panose="020B0604030504040204" pitchFamily="34" charset="-120"/>
                <a:ea typeface="微軟正黑體" panose="020B0604030504040204" pitchFamily="34" charset="-12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
        <p:nvSpPr>
          <p:cNvPr id="8" name="矩形 7"/>
          <p:cNvSpPr/>
          <p:nvPr/>
        </p:nvSpPr>
        <p:spPr>
          <a:xfrm>
            <a:off x="7239000" y="0"/>
            <a:ext cx="228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54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en-US" altLang="zh-TW"/>
              <a:t>1111105</a:t>
            </a:r>
            <a:r>
              <a:rPr lang="zh-TW" altLang="en-US"/>
              <a:t>滑輪板</a:t>
            </a:r>
            <a:r>
              <a:rPr lang="en-US" altLang="zh-TW"/>
              <a:t>C</a:t>
            </a:r>
            <a:r>
              <a:rPr lang="zh-TW" altLang="en-US"/>
              <a:t>級教練講習</a:t>
            </a:r>
            <a:endParaRPr lang="zh-TW" altLang="en-US" dirty="0"/>
          </a:p>
        </p:txBody>
      </p:sp>
      <p:sp>
        <p:nvSpPr>
          <p:cNvPr id="4" name="日期預留位置 3"/>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6" name="投影片編號預留位置 5"/>
          <p:cNvSpPr>
            <a:spLocks noGrp="1"/>
          </p:cNvSpPr>
          <p:nvPr>
            <p:ph type="sldNum" sz="quarter" idx="12"/>
          </p:nvPr>
        </p:nvSpPr>
        <p:spPr/>
        <p:txBody>
          <a:bodyPr rtlCol="0"/>
          <a:lstStyle/>
          <a:p>
            <a:pPr rtl="0"/>
            <a:fld id="{F9043838-BFF5-400C-B067-3DF4A5F395D6}" type="slidenum">
              <a:rPr lang="en-US" altLang="zh-TW" smtClean="0"/>
              <a:t>‹#›</a:t>
            </a:fld>
            <a:endParaRPr lang="zh-TW" altLang="en-US" dirty="0"/>
          </a:p>
        </p:txBody>
      </p:sp>
    </p:spTree>
    <p:extLst>
      <p:ext uri="{BB962C8B-B14F-4D97-AF65-F5344CB8AC3E}">
        <p14:creationId xmlns:p14="http://schemas.microsoft.com/office/powerpoint/2010/main" val="231377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296400" y="365125"/>
            <a:ext cx="1828800" cy="5654675"/>
          </a:xfrm>
        </p:spPr>
        <p:txBody>
          <a:bodyPr vert="eaVert" rtlCol="0"/>
          <a:lstStyle/>
          <a:p>
            <a:pPr rtl="0"/>
            <a:r>
              <a:rPr lang="zh-TW" altLang="en-US" noProof="0"/>
              <a:t>按一下以編輯母片標題樣式</a:t>
            </a:r>
            <a:endParaRPr lang="zh-TW" altLang="en-US" noProof="0" dirty="0"/>
          </a:p>
        </p:txBody>
      </p:sp>
      <p:sp>
        <p:nvSpPr>
          <p:cNvPr id="3" name="直排文字預留位置 2"/>
          <p:cNvSpPr>
            <a:spLocks noGrp="1"/>
          </p:cNvSpPr>
          <p:nvPr>
            <p:ph type="body" orient="vert" idx="1"/>
          </p:nvPr>
        </p:nvSpPr>
        <p:spPr>
          <a:xfrm>
            <a:off x="1066800" y="365125"/>
            <a:ext cx="8001000" cy="5654675"/>
          </a:xfrm>
        </p:spPr>
        <p:txBody>
          <a:bodyPr vert="eaVert"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頁尾預留位置 4"/>
          <p:cNvSpPr>
            <a:spLocks noGrp="1"/>
          </p:cNvSpPr>
          <p:nvPr>
            <p:ph type="ftr" sz="quarter" idx="11"/>
          </p:nvPr>
        </p:nvSpPr>
        <p:spPr/>
        <p:txBody>
          <a:bodyPr rtlCol="0"/>
          <a:lstStyle/>
          <a:p>
            <a:pPr rtl="0"/>
            <a:r>
              <a:rPr lang="en-US" altLang="zh-TW" noProof="0"/>
              <a:t>1111105</a:t>
            </a:r>
            <a:r>
              <a:rPr lang="zh-TW" altLang="en-US" noProof="0"/>
              <a:t>滑輪板</a:t>
            </a:r>
            <a:r>
              <a:rPr lang="en-US" altLang="zh-TW" noProof="0"/>
              <a:t>C</a:t>
            </a:r>
            <a:r>
              <a:rPr lang="zh-TW" altLang="en-US" noProof="0"/>
              <a:t>級教練講習</a:t>
            </a:r>
            <a:endParaRPr lang="zh-TW" altLang="en-US" noProof="0" dirty="0"/>
          </a:p>
        </p:txBody>
      </p:sp>
      <p:sp>
        <p:nvSpPr>
          <p:cNvPr id="4" name="日期預留位置 3"/>
          <p:cNvSpPr>
            <a:spLocks noGrp="1"/>
          </p:cNvSpPr>
          <p:nvPr>
            <p:ph type="dt" sz="half" idx="10"/>
          </p:nvPr>
        </p:nvSpPr>
        <p:spPr/>
        <p:txBody>
          <a:bodyPr rtlCol="0"/>
          <a:lstStyle>
            <a:lvl1pPr>
              <a:defRPr/>
            </a:lvl1pPr>
          </a:lstStyle>
          <a:p>
            <a:r>
              <a:rPr lang="zh-TW" altLang="en-US"/>
              <a:t>教保人員</a:t>
            </a:r>
            <a:r>
              <a:rPr lang="en-US" altLang="zh-TW"/>
              <a:t>-</a:t>
            </a:r>
            <a:r>
              <a:rPr lang="zh-TW" altLang="en-US"/>
              <a:t>性別平等教育</a:t>
            </a:r>
            <a:endParaRPr lang="zh-TW" altLang="en-US" dirty="0"/>
          </a:p>
        </p:txBody>
      </p:sp>
      <p:sp>
        <p:nvSpPr>
          <p:cNvPr id="6" name="投影片編號預留位置 5"/>
          <p:cNvSpPr>
            <a:spLocks noGrp="1"/>
          </p:cNvSpPr>
          <p:nvPr>
            <p:ph type="sldNum" sz="quarter" idx="12"/>
          </p:nvPr>
        </p:nvSpPr>
        <p:spPr/>
        <p:txBody>
          <a:bodyPr rtlCol="0"/>
          <a:lstStyle/>
          <a:p>
            <a:pPr rtl="0"/>
            <a:fld id="{F9043838-BFF5-400C-B067-3DF4A5F395D6}" type="slidenum">
              <a:rPr lang="en-US" altLang="zh-TW" noProof="0" smtClean="0"/>
              <a:t>‹#›</a:t>
            </a:fld>
            <a:endParaRPr lang="zh-TW" altLang="en-US" noProof="0" dirty="0"/>
          </a:p>
        </p:txBody>
      </p:sp>
    </p:spTree>
    <p:extLst>
      <p:ext uri="{BB962C8B-B14F-4D97-AF65-F5344CB8AC3E}">
        <p14:creationId xmlns:p14="http://schemas.microsoft.com/office/powerpoint/2010/main" val="60532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8462" y="2677233"/>
            <a:ext cx="10355074" cy="1569720"/>
          </a:xfrm>
          <a:prstGeom prst="rect">
            <a:avLst/>
          </a:prstGeom>
        </p:spPr>
        <p:txBody>
          <a:bodyPr wrap="square" lIns="0" tIns="0" rIns="0" bIns="0">
            <a:spAutoFit/>
          </a:bodyPr>
          <a:lstStyle>
            <a:lvl1pPr>
              <a:defRPr sz="5400" b="0" i="0">
                <a:solidFill>
                  <a:schemeClr val="bg1"/>
                </a:solidFill>
                <a:latin typeface="微軟正黑體"/>
                <a:cs typeface="微軟正黑體"/>
              </a:defRPr>
            </a:lvl1pPr>
          </a:lstStyle>
          <a:p>
            <a:endParaRPr/>
          </a:p>
        </p:txBody>
      </p:sp>
      <p:sp>
        <p:nvSpPr>
          <p:cNvPr id="3" name="Holder 3"/>
          <p:cNvSpPr>
            <a:spLocks noGrp="1"/>
          </p:cNvSpPr>
          <p:nvPr>
            <p:ph type="subTitle" idx="4"/>
          </p:nvPr>
        </p:nvSpPr>
        <p:spPr>
          <a:xfrm>
            <a:off x="2761158" y="4019504"/>
            <a:ext cx="6669682" cy="12598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410937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764814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1088135" y="1324356"/>
            <a:ext cx="4787265" cy="775970"/>
          </a:xfrm>
          <a:custGeom>
            <a:avLst/>
            <a:gdLst/>
            <a:ahLst/>
            <a:cxnLst/>
            <a:rect l="l" t="t" r="r" b="b"/>
            <a:pathLst>
              <a:path w="4787265" h="775969">
                <a:moveTo>
                  <a:pt x="0" y="0"/>
                </a:moveTo>
                <a:lnTo>
                  <a:pt x="4786884" y="0"/>
                </a:lnTo>
                <a:lnTo>
                  <a:pt x="4786884" y="775715"/>
                </a:lnTo>
                <a:lnTo>
                  <a:pt x="0" y="775715"/>
                </a:lnTo>
                <a:lnTo>
                  <a:pt x="0" y="0"/>
                </a:lnTo>
                <a:close/>
              </a:path>
            </a:pathLst>
          </a:custGeom>
          <a:ln w="12192">
            <a:solidFill>
              <a:srgbClr val="D34817"/>
            </a:solidFill>
          </a:ln>
        </p:spPr>
        <p:txBody>
          <a:bodyPr wrap="square" lIns="0" tIns="0" rIns="0" bIns="0" rtlCol="0"/>
          <a:lstStyle/>
          <a:p>
            <a:endParaRPr/>
          </a:p>
        </p:txBody>
      </p:sp>
      <p:sp>
        <p:nvSpPr>
          <p:cNvPr id="18" name="bg object 18"/>
          <p:cNvSpPr/>
          <p:nvPr/>
        </p:nvSpPr>
        <p:spPr>
          <a:xfrm>
            <a:off x="2671572" y="1109472"/>
            <a:ext cx="1620520" cy="524510"/>
          </a:xfrm>
          <a:custGeom>
            <a:avLst/>
            <a:gdLst/>
            <a:ahLst/>
            <a:cxnLst/>
            <a:rect l="l" t="t" r="r" b="b"/>
            <a:pathLst>
              <a:path w="1620520" h="524510">
                <a:moveTo>
                  <a:pt x="1620012" y="0"/>
                </a:moveTo>
                <a:lnTo>
                  <a:pt x="0" y="0"/>
                </a:lnTo>
                <a:lnTo>
                  <a:pt x="0" y="524255"/>
                </a:lnTo>
                <a:lnTo>
                  <a:pt x="1620012" y="524255"/>
                </a:lnTo>
                <a:lnTo>
                  <a:pt x="1620012"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676415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endParaRPr/>
          </a:p>
        </p:txBody>
      </p:sp>
      <p:sp>
        <p:nvSpPr>
          <p:cNvPr id="18" name="bg object 18"/>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endParaRPr/>
          </a:p>
        </p:txBody>
      </p:sp>
      <p:sp>
        <p:nvSpPr>
          <p:cNvPr id="19" name="bg object 19"/>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endParaRPr/>
          </a:p>
        </p:txBody>
      </p:sp>
      <p:sp>
        <p:nvSpPr>
          <p:cNvPr id="20" name="bg object 20"/>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endParaRPr/>
          </a:p>
        </p:txBody>
      </p:sp>
      <p:sp>
        <p:nvSpPr>
          <p:cNvPr id="21" name="bg object 21"/>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endParaRPr/>
          </a:p>
        </p:txBody>
      </p:sp>
      <p:sp>
        <p:nvSpPr>
          <p:cNvPr id="22" name="bg object 22"/>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95254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30988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8462" y="2677233"/>
            <a:ext cx="10355074" cy="1569720"/>
          </a:xfrm>
          <a:prstGeom prst="rect">
            <a:avLst/>
          </a:prstGeom>
        </p:spPr>
        <p:txBody>
          <a:bodyPr wrap="square" lIns="0" tIns="0" rIns="0" bIns="0">
            <a:spAutoFit/>
          </a:bodyPr>
          <a:lstStyle>
            <a:lvl1pPr>
              <a:defRPr sz="5400" b="0" i="0">
                <a:solidFill>
                  <a:schemeClr val="bg1"/>
                </a:solidFill>
                <a:latin typeface="微軟正黑體"/>
                <a:cs typeface="微軟正黑體"/>
              </a:defRPr>
            </a:lvl1pPr>
          </a:lstStyle>
          <a:p>
            <a:endParaRPr/>
          </a:p>
        </p:txBody>
      </p:sp>
      <p:sp>
        <p:nvSpPr>
          <p:cNvPr id="3" name="Holder 3"/>
          <p:cNvSpPr>
            <a:spLocks noGrp="1"/>
          </p:cNvSpPr>
          <p:nvPr>
            <p:ph type="subTitle" idx="4"/>
          </p:nvPr>
        </p:nvSpPr>
        <p:spPr>
          <a:xfrm>
            <a:off x="2761158" y="4019504"/>
            <a:ext cx="6669682" cy="12598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14182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05768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1088135" y="1324356"/>
            <a:ext cx="4787265" cy="775970"/>
          </a:xfrm>
          <a:custGeom>
            <a:avLst/>
            <a:gdLst/>
            <a:ahLst/>
            <a:cxnLst/>
            <a:rect l="l" t="t" r="r" b="b"/>
            <a:pathLst>
              <a:path w="4787265" h="775969">
                <a:moveTo>
                  <a:pt x="0" y="0"/>
                </a:moveTo>
                <a:lnTo>
                  <a:pt x="4786884" y="0"/>
                </a:lnTo>
                <a:lnTo>
                  <a:pt x="4786884" y="775715"/>
                </a:lnTo>
                <a:lnTo>
                  <a:pt x="0" y="775715"/>
                </a:lnTo>
                <a:lnTo>
                  <a:pt x="0" y="0"/>
                </a:lnTo>
                <a:close/>
              </a:path>
            </a:pathLst>
          </a:custGeom>
          <a:ln w="12192">
            <a:solidFill>
              <a:srgbClr val="D34817"/>
            </a:solidFill>
          </a:ln>
        </p:spPr>
        <p:txBody>
          <a:bodyPr wrap="square" lIns="0" tIns="0" rIns="0" bIns="0" rtlCol="0"/>
          <a:lstStyle/>
          <a:p>
            <a:endParaRPr/>
          </a:p>
        </p:txBody>
      </p:sp>
      <p:sp>
        <p:nvSpPr>
          <p:cNvPr id="18" name="bg object 18"/>
          <p:cNvSpPr/>
          <p:nvPr/>
        </p:nvSpPr>
        <p:spPr>
          <a:xfrm>
            <a:off x="2671572" y="1109472"/>
            <a:ext cx="1620520" cy="524510"/>
          </a:xfrm>
          <a:custGeom>
            <a:avLst/>
            <a:gdLst/>
            <a:ahLst/>
            <a:cxnLst/>
            <a:rect l="l" t="t" r="r" b="b"/>
            <a:pathLst>
              <a:path w="1620520" h="524510">
                <a:moveTo>
                  <a:pt x="1620012" y="0"/>
                </a:moveTo>
                <a:lnTo>
                  <a:pt x="0" y="0"/>
                </a:lnTo>
                <a:lnTo>
                  <a:pt x="0" y="524255"/>
                </a:lnTo>
                <a:lnTo>
                  <a:pt x="1620012" y="524255"/>
                </a:lnTo>
                <a:lnTo>
                  <a:pt x="1620012"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55957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17" name="bg object 17"/>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endParaRPr/>
          </a:p>
        </p:txBody>
      </p:sp>
      <p:sp>
        <p:nvSpPr>
          <p:cNvPr id="18" name="bg object 18"/>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endParaRPr/>
          </a:p>
        </p:txBody>
      </p:sp>
      <p:sp>
        <p:nvSpPr>
          <p:cNvPr id="19" name="bg object 19"/>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endParaRPr/>
          </a:p>
        </p:txBody>
      </p:sp>
      <p:sp>
        <p:nvSpPr>
          <p:cNvPr id="20" name="bg object 20"/>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endParaRPr/>
          </a:p>
        </p:txBody>
      </p:sp>
      <p:sp>
        <p:nvSpPr>
          <p:cNvPr id="21" name="bg object 21"/>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endParaRPr/>
          </a:p>
        </p:txBody>
      </p:sp>
      <p:sp>
        <p:nvSpPr>
          <p:cNvPr id="22" name="bg object 22"/>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67195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a:xfrm>
            <a:off x="3799459" y="308919"/>
            <a:ext cx="4593081" cy="635000"/>
          </a:xfrm>
          <a:prstGeom prst="rect">
            <a:avLst/>
          </a:prstGeom>
        </p:spPr>
        <p:txBody>
          <a:bodyPr wrap="square" lIns="0" tIns="0" rIns="0" bIns="0">
            <a:spAutoFit/>
          </a:bodyPr>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a:xfrm>
            <a:off x="1122700" y="1784143"/>
            <a:ext cx="10160000" cy="4013200"/>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a:xfrm>
            <a:off x="11052047" y="6444636"/>
            <a:ext cx="259715" cy="196215"/>
          </a:xfrm>
          <a:prstGeom prst="rect">
            <a:avLst/>
          </a:prstGeom>
        </p:spPr>
        <p:txBody>
          <a:bodyPr wrap="square" lIns="0" tIns="0" rIns="0" bIns="0">
            <a:spAutoFit/>
          </a:bodyPr>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a:xfrm>
            <a:off x="3799459" y="308919"/>
            <a:ext cx="4593081" cy="635000"/>
          </a:xfrm>
          <a:prstGeom prst="rect">
            <a:avLst/>
          </a:prstGeom>
        </p:spPr>
        <p:txBody>
          <a:bodyPr wrap="square" lIns="0" tIns="0" rIns="0" bIns="0">
            <a:spAutoFit/>
          </a:bodyPr>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a:xfrm>
            <a:off x="1122700" y="1784143"/>
            <a:ext cx="10160000" cy="4013200"/>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a:xfrm>
            <a:off x="11052047" y="6444636"/>
            <a:ext cx="259715" cy="196215"/>
          </a:xfrm>
          <a:prstGeom prst="rect">
            <a:avLst/>
          </a:prstGeom>
        </p:spPr>
        <p:txBody>
          <a:bodyPr wrap="square" lIns="0" tIns="0" rIns="0" bIns="0">
            <a:spAutoFit/>
          </a:bodyPr>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9071850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a:xfrm>
            <a:off x="3799459" y="308919"/>
            <a:ext cx="4593081" cy="635000"/>
          </a:xfrm>
          <a:prstGeom prst="rect">
            <a:avLst/>
          </a:prstGeom>
        </p:spPr>
        <p:txBody>
          <a:bodyPr wrap="square" lIns="0" tIns="0" rIns="0" bIns="0">
            <a:spAutoFit/>
          </a:bodyPr>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a:xfrm>
            <a:off x="1122700" y="1784143"/>
            <a:ext cx="10160000" cy="4013200"/>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a:xfrm>
            <a:off x="11052047" y="6444636"/>
            <a:ext cx="259715" cy="196215"/>
          </a:xfrm>
          <a:prstGeom prst="rect">
            <a:avLst/>
          </a:prstGeom>
        </p:spPr>
        <p:txBody>
          <a:bodyPr wrap="square" lIns="0" tIns="0" rIns="0" bIns="0">
            <a:spAutoFit/>
          </a:bodyPr>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26793804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a:xfrm>
            <a:off x="3799459" y="308919"/>
            <a:ext cx="4593081" cy="635000"/>
          </a:xfrm>
          <a:prstGeom prst="rect">
            <a:avLst/>
          </a:prstGeom>
        </p:spPr>
        <p:txBody>
          <a:bodyPr wrap="square" lIns="0" tIns="0" rIns="0" bIns="0">
            <a:spAutoFit/>
          </a:bodyPr>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a:xfrm>
            <a:off x="1122700" y="1784143"/>
            <a:ext cx="10160000" cy="4013200"/>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ltLang="zh-TW"/>
              <a:t>1111105</a:t>
            </a:r>
            <a:r>
              <a:rPr lang="zh-TW" altLang="en-US"/>
              <a:t>滑輪板</a:t>
            </a:r>
            <a:r>
              <a:rPr lang="es-ES"/>
              <a:t>C</a:t>
            </a:r>
            <a:r>
              <a:rPr lang="zh-TW" altLang="en-US"/>
              <a:t>級教練講習</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a:xfrm>
            <a:off x="11052047" y="6444636"/>
            <a:ext cx="259715" cy="196215"/>
          </a:xfrm>
          <a:prstGeom prst="rect">
            <a:avLst/>
          </a:prstGeom>
        </p:spPr>
        <p:txBody>
          <a:bodyPr wrap="square" lIns="0" tIns="0" rIns="0" bIns="0">
            <a:spAutoFit/>
          </a:bodyPr>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36089448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zh-TW" altLang="en-US"/>
              <a:t>教保人員</a:t>
            </a:r>
            <a:r>
              <a:rPr lang="en-US" altLang="zh-TW"/>
              <a:t>-</a:t>
            </a:r>
            <a:r>
              <a:rPr lang="zh-TW" altLang="en-US"/>
              <a:t>性別平等教育</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TW"/>
              <a:t>1111105</a:t>
            </a:r>
            <a:r>
              <a:rPr lang="zh-TW" altLang="en-US"/>
              <a:t>滑輪板</a:t>
            </a:r>
            <a:r>
              <a:rPr lang="en-US"/>
              <a:t>C</a:t>
            </a:r>
            <a:r>
              <a:rPr lang="zh-TW" altLang="en-US"/>
              <a:t>級教練講習</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27345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066800" y="304800"/>
            <a:ext cx="10058400" cy="1143000"/>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066800" y="1676400"/>
            <a:ext cx="10058400" cy="4343400"/>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5" name="頁尾預留位置 4"/>
          <p:cNvSpPr>
            <a:spLocks noGrp="1"/>
          </p:cNvSpPr>
          <p:nvPr>
            <p:ph type="ftr" sz="quarter" idx="3"/>
          </p:nvPr>
        </p:nvSpPr>
        <p:spPr>
          <a:xfrm>
            <a:off x="1070918" y="6392562"/>
            <a:ext cx="7082481" cy="180976"/>
          </a:xfrm>
          <a:prstGeom prst="rect">
            <a:avLst/>
          </a:prstGeom>
        </p:spPr>
        <p:txBody>
          <a:bodyPr vert="horz" lIns="91440" tIns="45720" rIns="91440" bIns="45720" rtlCol="0" anchor="ctr"/>
          <a:lstStyle>
            <a:lvl1pPr algn="l">
              <a:defRPr sz="1100" b="0">
                <a:solidFill>
                  <a:schemeClr val="tx1">
                    <a:tint val="75000"/>
                  </a:schemeClr>
                </a:solidFill>
                <a:latin typeface="微軟正黑體" panose="020B0604030504040204" pitchFamily="34" charset="-120"/>
                <a:ea typeface="微軟正黑體" panose="020B0604030504040204" pitchFamily="34" charset="-120"/>
              </a:defRPr>
            </a:lvl1pPr>
          </a:lstStyle>
          <a:p>
            <a:r>
              <a:rPr lang="en-US" altLang="zh-TW"/>
              <a:t>1111105</a:t>
            </a:r>
            <a:r>
              <a:rPr lang="zh-TW" altLang="en-US"/>
              <a:t>滑輪板</a:t>
            </a:r>
            <a:r>
              <a:rPr lang="en-US" altLang="zh-TW"/>
              <a:t>C</a:t>
            </a:r>
            <a:r>
              <a:rPr lang="zh-TW" altLang="en-US"/>
              <a:t>級教練講習</a:t>
            </a:r>
            <a:endParaRPr lang="zh-TW" altLang="en-US" dirty="0"/>
          </a:p>
        </p:txBody>
      </p:sp>
      <p:sp>
        <p:nvSpPr>
          <p:cNvPr id="4" name="日期預留位置 3"/>
          <p:cNvSpPr>
            <a:spLocks noGrp="1"/>
          </p:cNvSpPr>
          <p:nvPr>
            <p:ph type="dt" sz="half" idx="2"/>
          </p:nvPr>
        </p:nvSpPr>
        <p:spPr>
          <a:xfrm>
            <a:off x="8534400" y="6392562"/>
            <a:ext cx="1295400" cy="180976"/>
          </a:xfrm>
          <a:prstGeom prst="rect">
            <a:avLst/>
          </a:prstGeom>
        </p:spPr>
        <p:txBody>
          <a:bodyPr vert="horz" lIns="91440" tIns="45720" rIns="91440" bIns="45720" rtlCol="0" anchor="ctr"/>
          <a:lstStyle>
            <a:lvl1pPr algn="r">
              <a:defRPr sz="1100" b="0">
                <a:solidFill>
                  <a:schemeClr val="tx1">
                    <a:tint val="75000"/>
                  </a:schemeClr>
                </a:solidFill>
                <a:latin typeface="微軟正黑體" panose="020B0604030504040204" pitchFamily="34" charset="-120"/>
                <a:ea typeface="微軟正黑體" panose="020B0604030504040204" pitchFamily="34" charset="-120"/>
              </a:defRPr>
            </a:lvl1pPr>
          </a:lstStyle>
          <a:p>
            <a:r>
              <a:rPr lang="zh-TW" altLang="en-US"/>
              <a:t>教保人員</a:t>
            </a:r>
            <a:r>
              <a:rPr lang="en-US" altLang="zh-TW"/>
              <a:t>-</a:t>
            </a:r>
            <a:r>
              <a:rPr lang="zh-TW" altLang="en-US"/>
              <a:t>性別平等教育</a:t>
            </a:r>
            <a:endParaRPr lang="zh-TW" altLang="en-US" dirty="0"/>
          </a:p>
        </p:txBody>
      </p:sp>
      <p:sp>
        <p:nvSpPr>
          <p:cNvPr id="6" name="投影片編號預留位置 5"/>
          <p:cNvSpPr>
            <a:spLocks noGrp="1"/>
          </p:cNvSpPr>
          <p:nvPr>
            <p:ph type="sldNum" sz="quarter" idx="4"/>
          </p:nvPr>
        </p:nvSpPr>
        <p:spPr>
          <a:xfrm>
            <a:off x="10058400" y="6392562"/>
            <a:ext cx="1066800" cy="180976"/>
          </a:xfrm>
          <a:prstGeom prst="rect">
            <a:avLst/>
          </a:prstGeom>
        </p:spPr>
        <p:txBody>
          <a:bodyPr vert="horz" lIns="91440" tIns="45720" rIns="91440" bIns="45720" rtlCol="0" anchor="ctr"/>
          <a:lstStyle>
            <a:lvl1pPr algn="r">
              <a:defRPr sz="1100" b="0">
                <a:solidFill>
                  <a:schemeClr val="tx1">
                    <a:tint val="75000"/>
                  </a:schemeClr>
                </a:solidFill>
                <a:latin typeface="微軟正黑體" panose="020B0604030504040204" pitchFamily="34" charset="-120"/>
                <a:ea typeface="微軟正黑體" panose="020B0604030504040204" pitchFamily="34" charset="-120"/>
              </a:defRPr>
            </a:lvl1pPr>
          </a:lstStyle>
          <a:p>
            <a:fld id="{F9043838-BFF5-400C-B067-3DF4A5F395D6}" type="slidenum">
              <a:rPr lang="en-US" altLang="zh-TW" smtClean="0"/>
              <a:pPr/>
              <a:t>‹#›</a:t>
            </a:fld>
            <a:endParaRPr lang="zh-TW" altLang="en-US" dirty="0"/>
          </a:p>
        </p:txBody>
      </p:sp>
    </p:spTree>
    <p:extLst>
      <p:ext uri="{BB962C8B-B14F-4D97-AF65-F5344CB8AC3E}">
        <p14:creationId xmlns:p14="http://schemas.microsoft.com/office/powerpoint/2010/main" val="3942966939"/>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400" b="0" kern="1200">
          <a:solidFill>
            <a:schemeClr val="tx1"/>
          </a:solidFill>
          <a:latin typeface="微軟正黑體" panose="020B0604030504040204" pitchFamily="34" charset="-120"/>
          <a:ea typeface="微軟正黑體" panose="020B0604030504040204" pitchFamily="34" charset="-120"/>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b="0" kern="1200">
          <a:solidFill>
            <a:schemeClr val="tx1"/>
          </a:solidFill>
          <a:latin typeface="微軟正黑體" panose="020B0604030504040204" pitchFamily="34" charset="-120"/>
          <a:ea typeface="微軟正黑體" panose="020B0604030504040204" pitchFamily="34" charset="-120"/>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b="0" kern="1200">
          <a:solidFill>
            <a:schemeClr val="tx1"/>
          </a:solidFill>
          <a:latin typeface="微軟正黑體" panose="020B0604030504040204" pitchFamily="34" charset="-120"/>
          <a:ea typeface="微軟正黑體" panose="020B0604030504040204" pitchFamily="34" charset="-120"/>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微軟正黑體" panose="020B0604030504040204" pitchFamily="34" charset="-120"/>
          <a:ea typeface="微軟正黑體" panose="020B0604030504040204" pitchFamily="34" charset="-120"/>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微軟正黑體" panose="020B0604030504040204" pitchFamily="34" charset="-120"/>
          <a:ea typeface="微軟正黑體" panose="020B0604030504040204" pitchFamily="34" charset="-120"/>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endParaRPr/>
          </a:p>
        </p:txBody>
      </p:sp>
      <p:sp>
        <p:nvSpPr>
          <p:cNvPr id="2" name="Holder 2"/>
          <p:cNvSpPr>
            <a:spLocks noGrp="1"/>
          </p:cNvSpPr>
          <p:nvPr>
            <p:ph type="title"/>
          </p:nvPr>
        </p:nvSpPr>
        <p:spPr>
          <a:xfrm>
            <a:off x="3799459" y="308919"/>
            <a:ext cx="4593081" cy="635000"/>
          </a:xfrm>
          <a:prstGeom prst="rect">
            <a:avLst/>
          </a:prstGeom>
        </p:spPr>
        <p:txBody>
          <a:bodyPr wrap="square" lIns="0" tIns="0" rIns="0" bIns="0">
            <a:spAutoFit/>
          </a:bodyPr>
          <a:lstStyle>
            <a:lvl1pPr>
              <a:defRPr sz="4000" b="1" i="0">
                <a:solidFill>
                  <a:schemeClr val="tx1"/>
                </a:solidFill>
                <a:latin typeface="微軟正黑體"/>
                <a:cs typeface="微軟正黑體"/>
              </a:defRPr>
            </a:lvl1pPr>
          </a:lstStyle>
          <a:p>
            <a:endParaRPr/>
          </a:p>
        </p:txBody>
      </p:sp>
      <p:sp>
        <p:nvSpPr>
          <p:cNvPr id="3" name="Holder 3"/>
          <p:cNvSpPr>
            <a:spLocks noGrp="1"/>
          </p:cNvSpPr>
          <p:nvPr>
            <p:ph type="body" idx="1"/>
          </p:nvPr>
        </p:nvSpPr>
        <p:spPr>
          <a:xfrm>
            <a:off x="1122700" y="1784143"/>
            <a:ext cx="10160000" cy="4013200"/>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ltLang="zh-TW"/>
              <a:t>1111105</a:t>
            </a:r>
            <a:r>
              <a:rPr lang="zh-TW" altLang="en-US"/>
              <a:t>滑輪板</a:t>
            </a:r>
            <a:r>
              <a:rPr lang="en-US" altLang="zh-TW"/>
              <a:t>C</a:t>
            </a:r>
            <a:r>
              <a:rPr lang="zh-TW" altLang="en-US"/>
              <a:t>級教練講習</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zh-TW" altLang="en-US"/>
              <a:t>教保人員</a:t>
            </a:r>
            <a:r>
              <a:rPr lang="en-US" altLang="zh-TW"/>
              <a:t>-</a:t>
            </a:r>
            <a:r>
              <a:rPr lang="zh-TW" altLang="en-US"/>
              <a:t>性別平等教育</a:t>
            </a:r>
            <a:endParaRPr lang="en-US"/>
          </a:p>
        </p:txBody>
      </p:sp>
      <p:sp>
        <p:nvSpPr>
          <p:cNvPr id="6" name="Holder 6"/>
          <p:cNvSpPr>
            <a:spLocks noGrp="1"/>
          </p:cNvSpPr>
          <p:nvPr>
            <p:ph type="sldNum" sz="quarter" idx="7"/>
          </p:nvPr>
        </p:nvSpPr>
        <p:spPr>
          <a:xfrm>
            <a:off x="11052047" y="6444636"/>
            <a:ext cx="259715" cy="196215"/>
          </a:xfrm>
          <a:prstGeom prst="rect">
            <a:avLst/>
          </a:prstGeom>
        </p:spPr>
        <p:txBody>
          <a:bodyPr wrap="square" lIns="0" tIns="0" rIns="0" bIns="0">
            <a:spAutoFit/>
          </a:bodyPr>
          <a:lstStyle>
            <a:lvl1pPr>
              <a:defRPr sz="1200" b="0" i="0">
                <a:solidFill>
                  <a:srgbClr val="8A8A8A"/>
                </a:solidFill>
                <a:latin typeface="Arial"/>
                <a:cs typeface="Arial"/>
              </a:defRPr>
            </a:lvl1pPr>
          </a:lstStyle>
          <a:p>
            <a:pPr marL="38100">
              <a:lnSpc>
                <a:spcPts val="1425"/>
              </a:lnSpc>
            </a:pPr>
            <a:fld id="{81D60167-4931-47E6-BA6A-407CBD079E47}" type="slidenum">
              <a:rPr spc="-25" dirty="0"/>
              <a:t>‹#›</a:t>
            </a:fld>
            <a:endParaRPr spc="-25" dirty="0"/>
          </a:p>
        </p:txBody>
      </p:sp>
    </p:spTree>
    <p:extLst>
      <p:ext uri="{BB962C8B-B14F-4D97-AF65-F5344CB8AC3E}">
        <p14:creationId xmlns:p14="http://schemas.microsoft.com/office/powerpoint/2010/main" val="4217012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law.moj.gov.tw/LawClass/LawSingle.aspx?pcode=H0120081&amp;flno=12" TargetMode="Externa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law.moj.gov.tw/LawClass/LawSingle.aspx?pcode=H0120081&amp;flno=12" TargetMode="Externa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law.moj.gov.tw/LawClass/LawSingle.aspx?pcode=H0120081&amp;flno=12" TargetMode="Externa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hyperlink" Target="01&#36890;&#22577;&#35009;&#32624;&#26696;&#20363;.ppt" TargetMode="External"/><Relationship Id="rId3" Type="http://schemas.openxmlformats.org/officeDocument/2006/relationships/diagramData" Target="../diagrams/data2.xml"/><Relationship Id="rId21" Type="http://schemas.openxmlformats.org/officeDocument/2006/relationships/hyperlink" Target="04&#36628;&#23566;&#27231;&#21046;.ppt" TargetMode="Externa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68.jpeg"/><Relationship Id="rId16" Type="http://schemas.openxmlformats.org/officeDocument/2006/relationships/diagramColors" Target="../diagrams/colors4.xml"/><Relationship Id="rId20" Type="http://schemas.openxmlformats.org/officeDocument/2006/relationships/hyperlink" Target="03&#36523;&#39636;&#30028;&#38480;.ppt" TargetMode="External"/><Relationship Id="rId1" Type="http://schemas.openxmlformats.org/officeDocument/2006/relationships/slideLayout" Target="../slideLayouts/slideLayout1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hyperlink" Target="01%E8%87%AA%E4%B8%BB%E6%AA%A2%E6%A0%B8%E8%A1%A8(1010705%E4%BF%AE%E6%AD%A3%E7%89%88).doc" TargetMode="Externa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24800" y="838200"/>
            <a:ext cx="3657600" cy="2133600"/>
          </a:xfrm>
        </p:spPr>
        <p:txBody>
          <a:bodyPr rtlCol="0" anchor="b">
            <a:normAutofit/>
          </a:bodyPr>
          <a:lstStyle/>
          <a:p>
            <a:pPr rtl="0"/>
            <a:r>
              <a:rPr lang="zh-TW" altLang="en-US" sz="2800" dirty="0"/>
              <a:t>社團法人新北市兒童教保協會</a:t>
            </a:r>
            <a:br>
              <a:rPr lang="en-US" altLang="zh-TW" sz="2000" dirty="0"/>
            </a:br>
            <a:r>
              <a:rPr lang="en-US" altLang="zh-TW" sz="2400" dirty="0"/>
              <a:t>112</a:t>
            </a:r>
            <a:r>
              <a:rPr lang="zh-TW" altLang="en-US" sz="2400" dirty="0"/>
              <a:t>年性別平等教育研習</a:t>
            </a:r>
            <a:endParaRPr lang="zh-TW" altLang="en-US" sz="2400" b="1" dirty="0"/>
          </a:p>
        </p:txBody>
      </p:sp>
      <p:sp>
        <p:nvSpPr>
          <p:cNvPr id="3" name="副標題 2"/>
          <p:cNvSpPr>
            <a:spLocks noGrp="1"/>
          </p:cNvSpPr>
          <p:nvPr>
            <p:ph type="body" sz="half" idx="2"/>
          </p:nvPr>
        </p:nvSpPr>
        <p:spPr>
          <a:xfrm>
            <a:off x="7924800" y="3886200"/>
            <a:ext cx="3657600" cy="2133600"/>
          </a:xfrm>
        </p:spPr>
        <p:txBody>
          <a:bodyPr rtlCol="0">
            <a:normAutofit/>
          </a:bodyPr>
          <a:lstStyle/>
          <a:p>
            <a:pPr rtl="0"/>
            <a:r>
              <a:rPr lang="zh-TW" altLang="en-US" b="1" dirty="0"/>
              <a:t>蕭嘉惠</a:t>
            </a:r>
            <a:endParaRPr lang="en-US" altLang="zh-TW" b="1" dirty="0"/>
          </a:p>
          <a:p>
            <a:pPr rtl="0"/>
            <a:r>
              <a:rPr lang="zh-TW" altLang="en-US" b="1" dirty="0"/>
              <a:t>國立臺北大學</a:t>
            </a:r>
          </a:p>
        </p:txBody>
      </p:sp>
      <p:pic>
        <p:nvPicPr>
          <p:cNvPr id="2050" name="Picture 2" descr="Gender在這裡-性別視聽分享站 - 性別圖文">
            <a:extLst>
              <a:ext uri="{FF2B5EF4-FFF2-40B4-BE49-F238E27FC236}">
                <a16:creationId xmlns:a16="http://schemas.microsoft.com/office/drawing/2014/main" id="{1BE012D9-B8EA-3D5E-E610-47E6F0BDC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5445125" cy="3861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性別平等教育專區 - 鳳翔國小行政組織網站">
            <a:extLst>
              <a:ext uri="{FF2B5EF4-FFF2-40B4-BE49-F238E27FC236}">
                <a16:creationId xmlns:a16="http://schemas.microsoft.com/office/drawing/2014/main" id="{47982F46-BCF7-0F7B-71E4-D3595789A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328554"/>
            <a:ext cx="4572000" cy="299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4641" y="2529316"/>
            <a:ext cx="6121400" cy="146431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23789"/>
                </a:solidFill>
                <a:latin typeface="Tw Cen MT Condensed Extra Bold"/>
                <a:cs typeface="Tw Cen MT Condensed Extra Bold"/>
              </a:rPr>
              <a:t>PART</a:t>
            </a:r>
            <a:r>
              <a:rPr sz="3200" spc="-165" dirty="0">
                <a:solidFill>
                  <a:srgbClr val="423789"/>
                </a:solidFill>
                <a:latin typeface="Tw Cen MT Condensed Extra Bold"/>
                <a:cs typeface="Tw Cen MT Condensed Extra Bold"/>
              </a:rPr>
              <a:t> </a:t>
            </a:r>
            <a:r>
              <a:rPr sz="3200" spc="-50" dirty="0">
                <a:solidFill>
                  <a:srgbClr val="423789"/>
                </a:solidFill>
                <a:latin typeface="Tw Cen MT Condensed Extra Bold"/>
                <a:cs typeface="Tw Cen MT Condensed Extra Bold"/>
              </a:rPr>
              <a:t>1</a:t>
            </a:r>
            <a:endParaRPr sz="3200" dirty="0">
              <a:latin typeface="Tw Cen MT Condensed Extra Bold"/>
              <a:cs typeface="Tw Cen MT Condensed Extra Bold"/>
            </a:endParaRPr>
          </a:p>
          <a:p>
            <a:pPr marL="12700">
              <a:lnSpc>
                <a:spcPct val="100000"/>
              </a:lnSpc>
              <a:spcBef>
                <a:spcPts val="280"/>
              </a:spcBef>
            </a:pPr>
            <a:r>
              <a:rPr lang="zh-TW" altLang="en-US" sz="6000" b="0" spc="-10" dirty="0">
                <a:latin typeface="微軟正黑體" panose="020B0604030504040204" pitchFamily="34" charset="-120"/>
                <a:ea typeface="微軟正黑體" panose="020B0604030504040204" pitchFamily="34" charset="-120"/>
              </a:rPr>
              <a:t>性與</a:t>
            </a:r>
            <a:r>
              <a:rPr sz="6000" b="0" spc="-10" dirty="0" err="1">
                <a:latin typeface="微軟正黑體" panose="020B0604030504040204" pitchFamily="34" charset="-120"/>
                <a:ea typeface="微軟正黑體" panose="020B0604030504040204" pitchFamily="34" charset="-120"/>
              </a:rPr>
              <a:t>性別</a:t>
            </a:r>
            <a:endParaRPr sz="6000" dirty="0">
              <a:latin typeface="微軟正黑體" panose="020B0604030504040204" pitchFamily="34" charset="-120"/>
              <a:ea typeface="微軟正黑體" panose="020B0604030504040204" pitchFamily="34" charset="-120"/>
            </a:endParaRPr>
          </a:p>
        </p:txBody>
      </p:sp>
      <p:sp>
        <p:nvSpPr>
          <p:cNvPr id="4" name="日期版面配置區 3">
            <a:extLst>
              <a:ext uri="{FF2B5EF4-FFF2-40B4-BE49-F238E27FC236}">
                <a16:creationId xmlns:a16="http://schemas.microsoft.com/office/drawing/2014/main" id="{5CFC65F4-62B3-4935-AA32-F59B28E9540A}"/>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B8953938-5BE1-6269-8C7F-FF16FB65C7D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9</a:t>
            </a:fld>
            <a:endParaRPr lang="en-US" altLang="zh-TW" spc="-25" dirty="0"/>
          </a:p>
        </p:txBody>
      </p:sp>
    </p:spTree>
    <p:extLst>
      <p:ext uri="{BB962C8B-B14F-4D97-AF65-F5344CB8AC3E}">
        <p14:creationId xmlns:p14="http://schemas.microsoft.com/office/powerpoint/2010/main" val="6491257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6709" y="2086776"/>
            <a:ext cx="3587115" cy="876137"/>
          </a:xfrm>
          <a:prstGeom prst="rect">
            <a:avLst/>
          </a:prstGeom>
        </p:spPr>
        <p:txBody>
          <a:bodyPr vert="horz" wrap="square" lIns="0" tIns="12065" rIns="0" bIns="0" rtlCol="0">
            <a:spAutoFit/>
          </a:bodyPr>
          <a:lstStyle/>
          <a:p>
            <a:pPr marL="12700" marR="5080" algn="just">
              <a:lnSpc>
                <a:spcPct val="150000"/>
              </a:lnSpc>
              <a:spcBef>
                <a:spcPts val="95"/>
              </a:spcBef>
            </a:pPr>
            <a:r>
              <a:rPr lang="zh-TW" altLang="en-US" sz="2000" b="1" spc="-10" dirty="0">
                <a:latin typeface="微軟正黑體"/>
                <a:cs typeface="微軟正黑體"/>
              </a:rPr>
              <a:t>性別光譜</a:t>
            </a:r>
            <a:r>
              <a:rPr lang="zh-TW" altLang="en-US" sz="2000" spc="-10" dirty="0">
                <a:latin typeface="微軟正黑體"/>
                <a:cs typeface="微軟正黑體"/>
              </a:rPr>
              <a:t>，我生下來⋯⋯，我覺得我是⋯⋯</a:t>
            </a:r>
            <a:r>
              <a:rPr lang="en-US" altLang="zh-TW" sz="2000" spc="-10" dirty="0">
                <a:latin typeface="微軟正黑體"/>
                <a:cs typeface="微軟正黑體"/>
              </a:rPr>
              <a:t>; </a:t>
            </a:r>
            <a:r>
              <a:rPr lang="zh-TW" altLang="en-US" sz="2000" b="1" spc="-10" dirty="0">
                <a:latin typeface="微軟正黑體"/>
                <a:cs typeface="微軟正黑體"/>
              </a:rPr>
              <a:t>性別特質</a:t>
            </a:r>
            <a:r>
              <a:rPr lang="en-US" altLang="zh-TW" sz="2000" spc="-10" dirty="0">
                <a:latin typeface="微軟正黑體"/>
                <a:cs typeface="微軟正黑體"/>
              </a:rPr>
              <a:t>,</a:t>
            </a:r>
            <a:r>
              <a:rPr lang="zh-TW" altLang="en-US" sz="2000" spc="-10" dirty="0">
                <a:latin typeface="微軟正黑體"/>
                <a:cs typeface="微軟正黑體"/>
              </a:rPr>
              <a:t>我看起來</a:t>
            </a:r>
            <a:r>
              <a:rPr lang="zh-TW" altLang="en-US" sz="2000" spc="-20" dirty="0">
                <a:latin typeface="微軟正黑體"/>
                <a:cs typeface="微軟正黑體"/>
              </a:rPr>
              <a:t>⋯⋯</a:t>
            </a:r>
            <a:endParaRPr sz="2000" dirty="0">
              <a:latin typeface="微軟正黑體"/>
              <a:cs typeface="微軟正黑體"/>
            </a:endParaRPr>
          </a:p>
        </p:txBody>
      </p:sp>
      <p:sp>
        <p:nvSpPr>
          <p:cNvPr id="3" name="object 3"/>
          <p:cNvSpPr txBox="1"/>
          <p:nvPr/>
        </p:nvSpPr>
        <p:spPr>
          <a:xfrm>
            <a:off x="2180722" y="2086776"/>
            <a:ext cx="3332479" cy="878959"/>
          </a:xfrm>
          <a:prstGeom prst="rect">
            <a:avLst/>
          </a:prstGeom>
        </p:spPr>
        <p:txBody>
          <a:bodyPr vert="horz" wrap="square" lIns="0" tIns="12065" rIns="0" bIns="0" rtlCol="0">
            <a:spAutoFit/>
          </a:bodyPr>
          <a:lstStyle/>
          <a:p>
            <a:pPr marL="12700" marR="5080" algn="just">
              <a:lnSpc>
                <a:spcPct val="150000"/>
              </a:lnSpc>
              <a:spcBef>
                <a:spcPts val="95"/>
              </a:spcBef>
            </a:pPr>
            <a:r>
              <a:rPr lang="zh-TW" altLang="en-US" sz="2000" spc="-10" dirty="0">
                <a:latin typeface="微軟正黑體"/>
                <a:cs typeface="微軟正黑體"/>
              </a:rPr>
              <a:t>指個人對自我歸屬性別的自我認知與接受</a:t>
            </a:r>
            <a:r>
              <a:rPr sz="2000" spc="-50" dirty="0">
                <a:latin typeface="微軟正黑體"/>
                <a:cs typeface="微軟正黑體"/>
              </a:rPr>
              <a:t>。</a:t>
            </a:r>
            <a:endParaRPr sz="2000" dirty="0">
              <a:latin typeface="微軟正黑體"/>
              <a:cs typeface="微軟正黑體"/>
            </a:endParaRPr>
          </a:p>
        </p:txBody>
      </p:sp>
      <p:sp>
        <p:nvSpPr>
          <p:cNvPr id="4" name="object 4"/>
          <p:cNvSpPr txBox="1">
            <a:spLocks noGrp="1"/>
          </p:cNvSpPr>
          <p:nvPr>
            <p:ph type="title"/>
          </p:nvPr>
        </p:nvSpPr>
        <p:spPr>
          <a:xfrm>
            <a:off x="4455392" y="501399"/>
            <a:ext cx="3328035" cy="982320"/>
          </a:xfrm>
          <a:prstGeom prst="rect">
            <a:avLst/>
          </a:prstGeom>
        </p:spPr>
        <p:txBody>
          <a:bodyPr vert="horz" wrap="square" lIns="0" tIns="93980" rIns="0" bIns="0" rtlCol="0">
            <a:spAutoFit/>
          </a:bodyPr>
          <a:lstStyle/>
          <a:p>
            <a:pPr marR="40640" algn="ctr">
              <a:lnSpc>
                <a:spcPct val="100000"/>
              </a:lnSpc>
              <a:spcBef>
                <a:spcPts val="740"/>
              </a:spcBef>
            </a:pPr>
            <a:r>
              <a:rPr lang="zh-TW" altLang="en-US" sz="4400" b="0" spc="-15" dirty="0">
                <a:solidFill>
                  <a:srgbClr val="2F4A6F"/>
                </a:solidFill>
                <a:latin typeface="Microsoft JhengHei" panose="020B0604030504040204" pitchFamily="34" charset="-120"/>
                <a:ea typeface="Microsoft JhengHei" panose="020B0604030504040204" pitchFamily="34" charset="-120"/>
              </a:rPr>
              <a:t>性別認同</a:t>
            </a:r>
            <a:endParaRPr sz="4400" dirty="0">
              <a:latin typeface="Microsoft JhengHei" panose="020B0604030504040204" pitchFamily="34" charset="-120"/>
              <a:ea typeface="Microsoft JhengHei" panose="020B0604030504040204" pitchFamily="34" charset="-120"/>
            </a:endParaRPr>
          </a:p>
          <a:p>
            <a:pPr algn="ctr">
              <a:lnSpc>
                <a:spcPct val="100000"/>
              </a:lnSpc>
              <a:spcBef>
                <a:spcPts val="175"/>
              </a:spcBef>
            </a:pPr>
            <a:r>
              <a:rPr sz="1200" b="0" dirty="0" err="1">
                <a:solidFill>
                  <a:srgbClr val="808080"/>
                </a:solidFill>
                <a:latin typeface="微軟正黑體"/>
                <a:cs typeface="微軟正黑體"/>
              </a:rPr>
              <a:t>取自</a:t>
            </a:r>
            <a:r>
              <a:rPr lang="zh-TW" altLang="en-US" sz="1200" b="0" dirty="0">
                <a:solidFill>
                  <a:srgbClr val="808080"/>
                </a:solidFill>
                <a:latin typeface="微軟正黑體"/>
                <a:cs typeface="微軟正黑體"/>
              </a:rPr>
              <a:t>性別平等教育法第</a:t>
            </a:r>
            <a:r>
              <a:rPr lang="en-US" altLang="zh-TW" sz="1200" b="0" dirty="0">
                <a:solidFill>
                  <a:srgbClr val="808080"/>
                </a:solidFill>
                <a:latin typeface="微軟正黑體"/>
                <a:cs typeface="微軟正黑體"/>
              </a:rPr>
              <a:t>2</a:t>
            </a:r>
            <a:r>
              <a:rPr lang="zh-TW" altLang="en-US" sz="1200" b="0" dirty="0">
                <a:solidFill>
                  <a:srgbClr val="808080"/>
                </a:solidFill>
                <a:latin typeface="微軟正黑體"/>
                <a:cs typeface="微軟正黑體"/>
              </a:rPr>
              <a:t>條</a:t>
            </a:r>
            <a:endParaRPr sz="1200" dirty="0">
              <a:latin typeface="Arial"/>
              <a:cs typeface="Arial"/>
            </a:endParaRPr>
          </a:p>
        </p:txBody>
      </p:sp>
      <p:sp>
        <p:nvSpPr>
          <p:cNvPr id="5" name="object 5"/>
          <p:cNvSpPr/>
          <p:nvPr/>
        </p:nvSpPr>
        <p:spPr>
          <a:xfrm>
            <a:off x="612649" y="169926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6" name="object 6"/>
          <p:cNvSpPr/>
          <p:nvPr/>
        </p:nvSpPr>
        <p:spPr>
          <a:xfrm>
            <a:off x="682753" y="3651503"/>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7" name="object 7"/>
          <p:cNvSpPr/>
          <p:nvPr/>
        </p:nvSpPr>
        <p:spPr>
          <a:xfrm>
            <a:off x="6414517" y="169926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8" name="object 8"/>
          <p:cNvSpPr/>
          <p:nvPr/>
        </p:nvSpPr>
        <p:spPr>
          <a:xfrm>
            <a:off x="6414517" y="361950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9" name="object 9"/>
          <p:cNvSpPr/>
          <p:nvPr/>
        </p:nvSpPr>
        <p:spPr>
          <a:xfrm>
            <a:off x="1168908" y="4429761"/>
            <a:ext cx="9854565" cy="1742439"/>
          </a:xfrm>
          <a:custGeom>
            <a:avLst/>
            <a:gdLst/>
            <a:ahLst/>
            <a:cxnLst/>
            <a:rect l="l" t="t" r="r" b="b"/>
            <a:pathLst>
              <a:path w="9854565" h="1742439">
                <a:moveTo>
                  <a:pt x="0" y="0"/>
                </a:moveTo>
                <a:lnTo>
                  <a:pt x="9854184" y="0"/>
                </a:lnTo>
                <a:lnTo>
                  <a:pt x="9854184" y="1741932"/>
                </a:lnTo>
                <a:lnTo>
                  <a:pt x="0" y="1741932"/>
                </a:lnTo>
                <a:lnTo>
                  <a:pt x="0" y="0"/>
                </a:lnTo>
                <a:close/>
              </a:path>
            </a:pathLst>
          </a:custGeom>
          <a:ln w="12191">
            <a:solidFill>
              <a:srgbClr val="D34817"/>
            </a:solidFill>
          </a:ln>
        </p:spPr>
        <p:txBody>
          <a:bodyPr wrap="square" lIns="0" tIns="0" rIns="0" bIns="0" rtlCol="0"/>
          <a:lstStyle/>
          <a:p>
            <a:endParaRPr/>
          </a:p>
        </p:txBody>
      </p:sp>
      <p:sp>
        <p:nvSpPr>
          <p:cNvPr id="10" name="object 10"/>
          <p:cNvSpPr txBox="1"/>
          <p:nvPr/>
        </p:nvSpPr>
        <p:spPr>
          <a:xfrm>
            <a:off x="1514925" y="4448026"/>
            <a:ext cx="1331595" cy="1439545"/>
          </a:xfrm>
          <a:prstGeom prst="rect">
            <a:avLst/>
          </a:prstGeom>
        </p:spPr>
        <p:txBody>
          <a:bodyPr vert="horz" wrap="square" lIns="0" tIns="31750" rIns="0" bIns="0" rtlCol="0">
            <a:spAutoFit/>
          </a:bodyPr>
          <a:lstStyle/>
          <a:p>
            <a:pPr marL="201295" marR="207645" algn="ctr">
              <a:lnSpc>
                <a:spcPts val="4310"/>
              </a:lnSpc>
              <a:spcBef>
                <a:spcPts val="250"/>
              </a:spcBef>
            </a:pPr>
            <a:r>
              <a:rPr sz="3600" spc="-25" dirty="0">
                <a:solidFill>
                  <a:srgbClr val="D34817"/>
                </a:solidFill>
                <a:latin typeface="微軟正黑體"/>
                <a:cs typeface="微軟正黑體"/>
              </a:rPr>
              <a:t>互動時間</a:t>
            </a:r>
            <a:endParaRPr sz="3600" dirty="0">
              <a:latin typeface="微軟正黑體"/>
              <a:cs typeface="微軟正黑體"/>
            </a:endParaRPr>
          </a:p>
          <a:p>
            <a:pPr marR="5080" algn="ctr">
              <a:lnSpc>
                <a:spcPct val="100000"/>
              </a:lnSpc>
              <a:spcBef>
                <a:spcPts val="445"/>
              </a:spcBef>
            </a:pPr>
            <a:r>
              <a:rPr sz="1600" dirty="0">
                <a:solidFill>
                  <a:srgbClr val="D34817"/>
                </a:solidFill>
                <a:latin typeface="Arial"/>
                <a:cs typeface="Arial"/>
              </a:rPr>
              <a:t>Activity</a:t>
            </a:r>
            <a:r>
              <a:rPr sz="1600" spc="-55" dirty="0">
                <a:solidFill>
                  <a:srgbClr val="D34817"/>
                </a:solidFill>
                <a:latin typeface="Arial"/>
                <a:cs typeface="Arial"/>
              </a:rPr>
              <a:t> </a:t>
            </a:r>
            <a:r>
              <a:rPr sz="1600" spc="-10" dirty="0">
                <a:solidFill>
                  <a:srgbClr val="D34817"/>
                </a:solidFill>
                <a:latin typeface="Arial"/>
                <a:cs typeface="Arial"/>
              </a:rPr>
              <a:t>Corner</a:t>
            </a:r>
            <a:endParaRPr sz="1600" dirty="0">
              <a:latin typeface="Arial"/>
              <a:cs typeface="Arial"/>
            </a:endParaRPr>
          </a:p>
        </p:txBody>
      </p:sp>
      <p:sp>
        <p:nvSpPr>
          <p:cNvPr id="11" name="object 11"/>
          <p:cNvSpPr txBox="1"/>
          <p:nvPr/>
        </p:nvSpPr>
        <p:spPr>
          <a:xfrm>
            <a:off x="3128021" y="4987293"/>
            <a:ext cx="7549515" cy="350737"/>
          </a:xfrm>
          <a:prstGeom prst="rect">
            <a:avLst/>
          </a:prstGeom>
        </p:spPr>
        <p:txBody>
          <a:bodyPr vert="horz" wrap="square" lIns="0" tIns="12065" rIns="0" bIns="0" rtlCol="0">
            <a:spAutoFit/>
          </a:bodyPr>
          <a:lstStyle/>
          <a:p>
            <a:pPr>
              <a:lnSpc>
                <a:spcPct val="100000"/>
              </a:lnSpc>
              <a:spcBef>
                <a:spcPts val="95"/>
              </a:spcBef>
            </a:pPr>
            <a:r>
              <a:rPr lang="zh-TW" altLang="en-US" sz="2200" b="1" spc="-30" dirty="0">
                <a:solidFill>
                  <a:srgbClr val="2F4A6F"/>
                </a:solidFill>
                <a:latin typeface="微軟正黑體"/>
                <a:cs typeface="微軟正黑體"/>
              </a:rPr>
              <a:t>當生理性別與社會</a:t>
            </a:r>
            <a:r>
              <a:rPr lang="en-US" altLang="zh-TW" sz="2200" b="1" spc="-30" dirty="0">
                <a:solidFill>
                  <a:srgbClr val="2F4A6F"/>
                </a:solidFill>
                <a:latin typeface="微軟正黑體"/>
                <a:cs typeface="微軟正黑體"/>
              </a:rPr>
              <a:t>(</a:t>
            </a:r>
            <a:r>
              <a:rPr lang="zh-TW" altLang="en-US" sz="2200" b="1" spc="-30" dirty="0">
                <a:solidFill>
                  <a:srgbClr val="2F4A6F"/>
                </a:solidFill>
                <a:latin typeface="微軟正黑體"/>
                <a:cs typeface="微軟正黑體"/>
              </a:rPr>
              <a:t>心理</a:t>
            </a:r>
            <a:r>
              <a:rPr lang="en-US" altLang="zh-TW" sz="2200" b="1" spc="-30" dirty="0">
                <a:solidFill>
                  <a:srgbClr val="2F4A6F"/>
                </a:solidFill>
                <a:latin typeface="微軟正黑體"/>
                <a:cs typeface="微軟正黑體"/>
              </a:rPr>
              <a:t>)</a:t>
            </a:r>
            <a:r>
              <a:rPr lang="zh-TW" altLang="en-US" sz="2200" b="1" spc="-30" dirty="0">
                <a:solidFill>
                  <a:srgbClr val="2F4A6F"/>
                </a:solidFill>
                <a:latin typeface="微軟正黑體"/>
                <a:cs typeface="微軟正黑體"/>
              </a:rPr>
              <a:t>性別不一致時，可能的調整是？</a:t>
            </a:r>
            <a:endParaRPr sz="2200" dirty="0">
              <a:latin typeface="微軟正黑體"/>
              <a:cs typeface="微軟正黑體"/>
            </a:endParaRPr>
          </a:p>
        </p:txBody>
      </p:sp>
      <p:pic>
        <p:nvPicPr>
          <p:cNvPr id="12" name="object 12"/>
          <p:cNvPicPr/>
          <p:nvPr/>
        </p:nvPicPr>
        <p:blipFill>
          <a:blip r:embed="rId2" cstate="print"/>
          <a:stretch>
            <a:fillRect/>
          </a:stretch>
        </p:blipFill>
        <p:spPr>
          <a:xfrm>
            <a:off x="6524243" y="2142744"/>
            <a:ext cx="1324355" cy="1121244"/>
          </a:xfrm>
          <a:prstGeom prst="rect">
            <a:avLst/>
          </a:prstGeom>
        </p:spPr>
      </p:pic>
      <p:pic>
        <p:nvPicPr>
          <p:cNvPr id="13" name="object 13"/>
          <p:cNvPicPr/>
          <p:nvPr/>
        </p:nvPicPr>
        <p:blipFill>
          <a:blip r:embed="rId3" cstate="print"/>
          <a:stretch>
            <a:fillRect/>
          </a:stretch>
        </p:blipFill>
        <p:spPr>
          <a:xfrm>
            <a:off x="722376" y="2142744"/>
            <a:ext cx="1324355" cy="1121244"/>
          </a:xfrm>
          <a:prstGeom prst="rect">
            <a:avLst/>
          </a:prstGeom>
        </p:spPr>
      </p:pic>
      <p:grpSp>
        <p:nvGrpSpPr>
          <p:cNvPr id="14" name="object 14"/>
          <p:cNvGrpSpPr/>
          <p:nvPr/>
        </p:nvGrpSpPr>
        <p:grpSpPr>
          <a:xfrm>
            <a:off x="11254616" y="0"/>
            <a:ext cx="942340" cy="1501775"/>
            <a:chOff x="11254616" y="0"/>
            <a:chExt cx="942340" cy="1501775"/>
          </a:xfrm>
        </p:grpSpPr>
        <p:sp>
          <p:nvSpPr>
            <p:cNvPr id="15" name="object 15"/>
            <p:cNvSpPr/>
            <p:nvPr/>
          </p:nvSpPr>
          <p:spPr>
            <a:xfrm>
              <a:off x="11259188" y="0"/>
              <a:ext cx="932815" cy="1492885"/>
            </a:xfrm>
            <a:custGeom>
              <a:avLst/>
              <a:gdLst/>
              <a:ahLst/>
              <a:cxnLst/>
              <a:rect l="l" t="t" r="r" b="b"/>
              <a:pathLst>
                <a:path w="932815" h="1492885">
                  <a:moveTo>
                    <a:pt x="108996" y="0"/>
                  </a:moveTo>
                  <a:lnTo>
                    <a:pt x="92490" y="0"/>
                  </a:lnTo>
                  <a:lnTo>
                    <a:pt x="83126" y="19712"/>
                  </a:lnTo>
                  <a:lnTo>
                    <a:pt x="62794" y="68748"/>
                  </a:lnTo>
                  <a:lnTo>
                    <a:pt x="45284" y="117961"/>
                  </a:lnTo>
                  <a:lnTo>
                    <a:pt x="30606" y="167217"/>
                  </a:lnTo>
                  <a:lnTo>
                    <a:pt x="18767" y="216380"/>
                  </a:lnTo>
                  <a:lnTo>
                    <a:pt x="9778" y="265313"/>
                  </a:lnTo>
                  <a:lnTo>
                    <a:pt x="3648" y="313882"/>
                  </a:lnTo>
                  <a:lnTo>
                    <a:pt x="385" y="361950"/>
                  </a:lnTo>
                  <a:lnTo>
                    <a:pt x="0" y="409381"/>
                  </a:lnTo>
                  <a:lnTo>
                    <a:pt x="2500" y="456041"/>
                  </a:lnTo>
                  <a:lnTo>
                    <a:pt x="7895" y="501794"/>
                  </a:lnTo>
                  <a:lnTo>
                    <a:pt x="16195" y="546503"/>
                  </a:lnTo>
                  <a:lnTo>
                    <a:pt x="27407" y="590034"/>
                  </a:lnTo>
                  <a:lnTo>
                    <a:pt x="41543" y="632249"/>
                  </a:lnTo>
                  <a:lnTo>
                    <a:pt x="58610" y="673015"/>
                  </a:lnTo>
                  <a:lnTo>
                    <a:pt x="78618" y="712194"/>
                  </a:lnTo>
                  <a:lnTo>
                    <a:pt x="101576" y="749652"/>
                  </a:lnTo>
                  <a:lnTo>
                    <a:pt x="128131" y="785941"/>
                  </a:lnTo>
                  <a:lnTo>
                    <a:pt x="157710" y="820026"/>
                  </a:lnTo>
                  <a:lnTo>
                    <a:pt x="190181" y="851855"/>
                  </a:lnTo>
                  <a:lnTo>
                    <a:pt x="225415" y="881374"/>
                  </a:lnTo>
                  <a:lnTo>
                    <a:pt x="263282" y="908531"/>
                  </a:lnTo>
                  <a:lnTo>
                    <a:pt x="303653" y="933272"/>
                  </a:lnTo>
                  <a:lnTo>
                    <a:pt x="346395" y="955545"/>
                  </a:lnTo>
                  <a:lnTo>
                    <a:pt x="391381" y="975296"/>
                  </a:lnTo>
                  <a:lnTo>
                    <a:pt x="438479" y="992472"/>
                  </a:lnTo>
                  <a:lnTo>
                    <a:pt x="487560" y="1007021"/>
                  </a:lnTo>
                  <a:lnTo>
                    <a:pt x="538493" y="1018889"/>
                  </a:lnTo>
                  <a:lnTo>
                    <a:pt x="591149" y="1028024"/>
                  </a:lnTo>
                  <a:lnTo>
                    <a:pt x="591024" y="1074715"/>
                  </a:lnTo>
                  <a:lnTo>
                    <a:pt x="595595" y="1120064"/>
                  </a:lnTo>
                  <a:lnTo>
                    <a:pt x="604974" y="1164255"/>
                  </a:lnTo>
                  <a:lnTo>
                    <a:pt x="619216" y="1206941"/>
                  </a:lnTo>
                  <a:lnTo>
                    <a:pt x="637730" y="1247057"/>
                  </a:lnTo>
                  <a:lnTo>
                    <a:pt x="660386" y="1285127"/>
                  </a:lnTo>
                  <a:lnTo>
                    <a:pt x="686943" y="1321046"/>
                  </a:lnTo>
                  <a:lnTo>
                    <a:pt x="717158" y="1354707"/>
                  </a:lnTo>
                  <a:lnTo>
                    <a:pt x="750790" y="1386001"/>
                  </a:lnTo>
                  <a:lnTo>
                    <a:pt x="787597" y="1414823"/>
                  </a:lnTo>
                  <a:lnTo>
                    <a:pt x="827337" y="1441065"/>
                  </a:lnTo>
                  <a:lnTo>
                    <a:pt x="869769" y="1464620"/>
                  </a:lnTo>
                  <a:lnTo>
                    <a:pt x="914651" y="1485382"/>
                  </a:lnTo>
                  <a:lnTo>
                    <a:pt x="932810" y="1492269"/>
                  </a:lnTo>
                  <a:lnTo>
                    <a:pt x="932810" y="1476396"/>
                  </a:lnTo>
                  <a:lnTo>
                    <a:pt x="921420" y="1472097"/>
                  </a:lnTo>
                  <a:lnTo>
                    <a:pt x="877590" y="1451915"/>
                  </a:lnTo>
                  <a:lnTo>
                    <a:pt x="836159" y="1429017"/>
                  </a:lnTo>
                  <a:lnTo>
                    <a:pt x="797365" y="1403508"/>
                  </a:lnTo>
                  <a:lnTo>
                    <a:pt x="761444" y="1375490"/>
                  </a:lnTo>
                  <a:lnTo>
                    <a:pt x="728630" y="1345068"/>
                  </a:lnTo>
                  <a:lnTo>
                    <a:pt x="699160" y="1312346"/>
                  </a:lnTo>
                  <a:lnTo>
                    <a:pt x="673270" y="1277427"/>
                  </a:lnTo>
                  <a:lnTo>
                    <a:pt x="651196" y="1240416"/>
                  </a:lnTo>
                  <a:lnTo>
                    <a:pt x="633173" y="1201417"/>
                  </a:lnTo>
                  <a:lnTo>
                    <a:pt x="619499" y="1160601"/>
                  </a:lnTo>
                  <a:lnTo>
                    <a:pt x="610488" y="1118298"/>
                  </a:lnTo>
                  <a:lnTo>
                    <a:pt x="606034" y="1074715"/>
                  </a:lnTo>
                  <a:lnTo>
                    <a:pt x="606033" y="1030056"/>
                  </a:lnTo>
                  <a:lnTo>
                    <a:pt x="877409" y="1030056"/>
                  </a:lnTo>
                  <a:lnTo>
                    <a:pt x="923018" y="1023756"/>
                  </a:lnTo>
                  <a:lnTo>
                    <a:pt x="924056" y="1023553"/>
                  </a:lnTo>
                  <a:lnTo>
                    <a:pt x="741555" y="1023553"/>
                  </a:lnTo>
                  <a:lnTo>
                    <a:pt x="707158" y="1023017"/>
                  </a:lnTo>
                  <a:lnTo>
                    <a:pt x="673264" y="1021418"/>
                  </a:lnTo>
                  <a:lnTo>
                    <a:pt x="639889" y="1018769"/>
                  </a:lnTo>
                  <a:lnTo>
                    <a:pt x="607049" y="1015082"/>
                  </a:lnTo>
                  <a:lnTo>
                    <a:pt x="607309" y="1013050"/>
                  </a:lnTo>
                  <a:lnTo>
                    <a:pt x="592216" y="1013050"/>
                  </a:lnTo>
                  <a:lnTo>
                    <a:pt x="536114" y="1003138"/>
                  </a:lnTo>
                  <a:lnTo>
                    <a:pt x="482046" y="990064"/>
                  </a:lnTo>
                  <a:lnTo>
                    <a:pt x="430175" y="973896"/>
                  </a:lnTo>
                  <a:lnTo>
                    <a:pt x="380665" y="954702"/>
                  </a:lnTo>
                  <a:lnTo>
                    <a:pt x="333681" y="932550"/>
                  </a:lnTo>
                  <a:lnTo>
                    <a:pt x="289386" y="907508"/>
                  </a:lnTo>
                  <a:lnTo>
                    <a:pt x="247945" y="879644"/>
                  </a:lnTo>
                  <a:lnTo>
                    <a:pt x="209521" y="849026"/>
                  </a:lnTo>
                  <a:lnTo>
                    <a:pt x="174279" y="815720"/>
                  </a:lnTo>
                  <a:lnTo>
                    <a:pt x="142383" y="779796"/>
                  </a:lnTo>
                  <a:lnTo>
                    <a:pt x="113997" y="741321"/>
                  </a:lnTo>
                  <a:lnTo>
                    <a:pt x="91534" y="704661"/>
                  </a:lnTo>
                  <a:lnTo>
                    <a:pt x="71969" y="666299"/>
                  </a:lnTo>
                  <a:lnTo>
                    <a:pt x="55292" y="626367"/>
                  </a:lnTo>
                  <a:lnTo>
                    <a:pt x="41493" y="584999"/>
                  </a:lnTo>
                  <a:lnTo>
                    <a:pt x="30564" y="542329"/>
                  </a:lnTo>
                  <a:lnTo>
                    <a:pt x="22495" y="498490"/>
                  </a:lnTo>
                  <a:lnTo>
                    <a:pt x="17276" y="453615"/>
                  </a:lnTo>
                  <a:lnTo>
                    <a:pt x="14898" y="407840"/>
                  </a:lnTo>
                  <a:lnTo>
                    <a:pt x="15352" y="361295"/>
                  </a:lnTo>
                  <a:lnTo>
                    <a:pt x="18627" y="314117"/>
                  </a:lnTo>
                  <a:lnTo>
                    <a:pt x="24716" y="266437"/>
                  </a:lnTo>
                  <a:lnTo>
                    <a:pt x="33607" y="218389"/>
                  </a:lnTo>
                  <a:lnTo>
                    <a:pt x="45293" y="170108"/>
                  </a:lnTo>
                  <a:lnTo>
                    <a:pt x="59763" y="121725"/>
                  </a:lnTo>
                  <a:lnTo>
                    <a:pt x="77007" y="73376"/>
                  </a:lnTo>
                  <a:lnTo>
                    <a:pt x="97018" y="25193"/>
                  </a:lnTo>
                  <a:lnTo>
                    <a:pt x="108996" y="0"/>
                  </a:lnTo>
                  <a:close/>
                </a:path>
                <a:path w="932815" h="1492885">
                  <a:moveTo>
                    <a:pt x="877409" y="1030056"/>
                  </a:moveTo>
                  <a:lnTo>
                    <a:pt x="606033" y="1030056"/>
                  </a:lnTo>
                  <a:lnTo>
                    <a:pt x="639154" y="1033737"/>
                  </a:lnTo>
                  <a:lnTo>
                    <a:pt x="672803" y="1036387"/>
                  </a:lnTo>
                  <a:lnTo>
                    <a:pt x="706967" y="1037989"/>
                  </a:lnTo>
                  <a:lnTo>
                    <a:pt x="741631" y="1038527"/>
                  </a:lnTo>
                  <a:lnTo>
                    <a:pt x="757078" y="1038422"/>
                  </a:lnTo>
                  <a:lnTo>
                    <a:pt x="803963" y="1036837"/>
                  </a:lnTo>
                  <a:lnTo>
                    <a:pt x="864456" y="1031845"/>
                  </a:lnTo>
                  <a:lnTo>
                    <a:pt x="877409" y="1030056"/>
                  </a:lnTo>
                  <a:close/>
                </a:path>
                <a:path w="932815" h="1492885">
                  <a:moveTo>
                    <a:pt x="932810" y="1006675"/>
                  </a:moveTo>
                  <a:lnTo>
                    <a:pt x="862400" y="1017037"/>
                  </a:lnTo>
                  <a:lnTo>
                    <a:pt x="803188" y="1021877"/>
                  </a:lnTo>
                  <a:lnTo>
                    <a:pt x="756825" y="1023448"/>
                  </a:lnTo>
                  <a:lnTo>
                    <a:pt x="741555" y="1023553"/>
                  </a:lnTo>
                  <a:lnTo>
                    <a:pt x="924056" y="1023553"/>
                  </a:lnTo>
                  <a:lnTo>
                    <a:pt x="932810" y="1021838"/>
                  </a:lnTo>
                  <a:lnTo>
                    <a:pt x="932810" y="1006675"/>
                  </a:lnTo>
                  <a:close/>
                </a:path>
                <a:path w="932815" h="1492885">
                  <a:moveTo>
                    <a:pt x="932810" y="471536"/>
                  </a:moveTo>
                  <a:lnTo>
                    <a:pt x="870277" y="520660"/>
                  </a:lnTo>
                  <a:lnTo>
                    <a:pt x="829179" y="559084"/>
                  </a:lnTo>
                  <a:lnTo>
                    <a:pt x="789129" y="601443"/>
                  </a:lnTo>
                  <a:lnTo>
                    <a:pt x="751689" y="646092"/>
                  </a:lnTo>
                  <a:lnTo>
                    <a:pt x="718018" y="691424"/>
                  </a:lnTo>
                  <a:lnTo>
                    <a:pt x="688166" y="737265"/>
                  </a:lnTo>
                  <a:lnTo>
                    <a:pt x="662188" y="783436"/>
                  </a:lnTo>
                  <a:lnTo>
                    <a:pt x="640134" y="829760"/>
                  </a:lnTo>
                  <a:lnTo>
                    <a:pt x="622058" y="876061"/>
                  </a:lnTo>
                  <a:lnTo>
                    <a:pt x="608011" y="922161"/>
                  </a:lnTo>
                  <a:lnTo>
                    <a:pt x="598047" y="967883"/>
                  </a:lnTo>
                  <a:lnTo>
                    <a:pt x="592216" y="1013050"/>
                  </a:lnTo>
                  <a:lnTo>
                    <a:pt x="607309" y="1013050"/>
                  </a:lnTo>
                  <a:lnTo>
                    <a:pt x="612690" y="970922"/>
                  </a:lnTo>
                  <a:lnTo>
                    <a:pt x="622409" y="926180"/>
                  </a:lnTo>
                  <a:lnTo>
                    <a:pt x="636155" y="881032"/>
                  </a:lnTo>
                  <a:lnTo>
                    <a:pt x="653878" y="835652"/>
                  </a:lnTo>
                  <a:lnTo>
                    <a:pt x="675527" y="790216"/>
                  </a:lnTo>
                  <a:lnTo>
                    <a:pt x="701053" y="744901"/>
                  </a:lnTo>
                  <a:lnTo>
                    <a:pt x="730404" y="699880"/>
                  </a:lnTo>
                  <a:lnTo>
                    <a:pt x="763530" y="655330"/>
                  </a:lnTo>
                  <a:lnTo>
                    <a:pt x="800381" y="611426"/>
                  </a:lnTo>
                  <a:lnTo>
                    <a:pt x="844058" y="565612"/>
                  </a:lnTo>
                  <a:lnTo>
                    <a:pt x="889163" y="524461"/>
                  </a:lnTo>
                  <a:lnTo>
                    <a:pt x="932810" y="490056"/>
                  </a:lnTo>
                  <a:lnTo>
                    <a:pt x="932810" y="471536"/>
                  </a:lnTo>
                  <a:close/>
                </a:path>
              </a:pathLst>
            </a:custGeom>
            <a:solidFill>
              <a:srgbClr val="FFC872"/>
            </a:solidFill>
          </p:spPr>
          <p:txBody>
            <a:bodyPr wrap="square" lIns="0" tIns="0" rIns="0" bIns="0" rtlCol="0"/>
            <a:lstStyle/>
            <a:p>
              <a:endParaRPr/>
            </a:p>
          </p:txBody>
        </p:sp>
        <p:sp>
          <p:nvSpPr>
            <p:cNvPr id="16" name="object 16"/>
            <p:cNvSpPr/>
            <p:nvPr/>
          </p:nvSpPr>
          <p:spPr>
            <a:xfrm>
              <a:off x="11259188" y="0"/>
              <a:ext cx="932815" cy="1492885"/>
            </a:xfrm>
            <a:custGeom>
              <a:avLst/>
              <a:gdLst/>
              <a:ahLst/>
              <a:cxnLst/>
              <a:rect l="l" t="t" r="r" b="b"/>
              <a:pathLst>
                <a:path w="932815" h="1492885">
                  <a:moveTo>
                    <a:pt x="932810" y="1006675"/>
                  </a:moveTo>
                  <a:lnTo>
                    <a:pt x="862400" y="1017037"/>
                  </a:lnTo>
                  <a:lnTo>
                    <a:pt x="803188" y="1021877"/>
                  </a:lnTo>
                  <a:lnTo>
                    <a:pt x="756825" y="1023448"/>
                  </a:lnTo>
                  <a:lnTo>
                    <a:pt x="741555" y="1023553"/>
                  </a:lnTo>
                  <a:lnTo>
                    <a:pt x="707158" y="1023017"/>
                  </a:lnTo>
                  <a:lnTo>
                    <a:pt x="673264" y="1021418"/>
                  </a:lnTo>
                  <a:lnTo>
                    <a:pt x="639889" y="1018769"/>
                  </a:lnTo>
                  <a:lnTo>
                    <a:pt x="607049" y="1015082"/>
                  </a:lnTo>
                  <a:lnTo>
                    <a:pt x="612690" y="970922"/>
                  </a:lnTo>
                  <a:lnTo>
                    <a:pt x="622409" y="926180"/>
                  </a:lnTo>
                  <a:lnTo>
                    <a:pt x="636155" y="881032"/>
                  </a:lnTo>
                  <a:lnTo>
                    <a:pt x="653878" y="835652"/>
                  </a:lnTo>
                  <a:lnTo>
                    <a:pt x="675527" y="790216"/>
                  </a:lnTo>
                  <a:lnTo>
                    <a:pt x="701053" y="744901"/>
                  </a:lnTo>
                  <a:lnTo>
                    <a:pt x="730404" y="699880"/>
                  </a:lnTo>
                  <a:lnTo>
                    <a:pt x="763530" y="655330"/>
                  </a:lnTo>
                  <a:lnTo>
                    <a:pt x="800381" y="611426"/>
                  </a:lnTo>
                  <a:lnTo>
                    <a:pt x="844058" y="565612"/>
                  </a:lnTo>
                  <a:lnTo>
                    <a:pt x="889163" y="524461"/>
                  </a:lnTo>
                  <a:lnTo>
                    <a:pt x="932810" y="490056"/>
                  </a:lnTo>
                </a:path>
                <a:path w="932815" h="1492885">
                  <a:moveTo>
                    <a:pt x="92490" y="0"/>
                  </a:moveTo>
                  <a:lnTo>
                    <a:pt x="62794" y="68748"/>
                  </a:lnTo>
                  <a:lnTo>
                    <a:pt x="45284" y="117961"/>
                  </a:lnTo>
                  <a:lnTo>
                    <a:pt x="30606" y="167217"/>
                  </a:lnTo>
                  <a:lnTo>
                    <a:pt x="18767" y="216380"/>
                  </a:lnTo>
                  <a:lnTo>
                    <a:pt x="9778" y="265313"/>
                  </a:lnTo>
                  <a:lnTo>
                    <a:pt x="3648" y="313882"/>
                  </a:lnTo>
                  <a:lnTo>
                    <a:pt x="385" y="361950"/>
                  </a:lnTo>
                  <a:lnTo>
                    <a:pt x="0" y="409381"/>
                  </a:lnTo>
                  <a:lnTo>
                    <a:pt x="2500" y="456041"/>
                  </a:lnTo>
                  <a:lnTo>
                    <a:pt x="7895" y="501794"/>
                  </a:lnTo>
                  <a:lnTo>
                    <a:pt x="16195" y="546503"/>
                  </a:lnTo>
                  <a:lnTo>
                    <a:pt x="27407" y="590034"/>
                  </a:lnTo>
                  <a:lnTo>
                    <a:pt x="41543" y="632249"/>
                  </a:lnTo>
                  <a:lnTo>
                    <a:pt x="58610" y="673015"/>
                  </a:lnTo>
                  <a:lnTo>
                    <a:pt x="78618" y="712194"/>
                  </a:lnTo>
                  <a:lnTo>
                    <a:pt x="101576" y="749652"/>
                  </a:lnTo>
                  <a:lnTo>
                    <a:pt x="128131" y="785941"/>
                  </a:lnTo>
                  <a:lnTo>
                    <a:pt x="157710" y="820026"/>
                  </a:lnTo>
                  <a:lnTo>
                    <a:pt x="190181" y="851855"/>
                  </a:lnTo>
                  <a:lnTo>
                    <a:pt x="225415" y="881374"/>
                  </a:lnTo>
                  <a:lnTo>
                    <a:pt x="263282" y="908531"/>
                  </a:lnTo>
                  <a:lnTo>
                    <a:pt x="303653" y="933272"/>
                  </a:lnTo>
                  <a:lnTo>
                    <a:pt x="346395" y="955545"/>
                  </a:lnTo>
                  <a:lnTo>
                    <a:pt x="391381" y="975296"/>
                  </a:lnTo>
                  <a:lnTo>
                    <a:pt x="438479" y="992472"/>
                  </a:lnTo>
                  <a:lnTo>
                    <a:pt x="487560" y="1007021"/>
                  </a:lnTo>
                  <a:lnTo>
                    <a:pt x="538493" y="1018889"/>
                  </a:lnTo>
                  <a:lnTo>
                    <a:pt x="591149" y="1028024"/>
                  </a:lnTo>
                  <a:lnTo>
                    <a:pt x="591010" y="1074582"/>
                  </a:lnTo>
                  <a:lnTo>
                    <a:pt x="595595" y="1120064"/>
                  </a:lnTo>
                  <a:lnTo>
                    <a:pt x="604974" y="1164255"/>
                  </a:lnTo>
                  <a:lnTo>
                    <a:pt x="619216" y="1206941"/>
                  </a:lnTo>
                  <a:lnTo>
                    <a:pt x="637730" y="1247057"/>
                  </a:lnTo>
                  <a:lnTo>
                    <a:pt x="660386" y="1285127"/>
                  </a:lnTo>
                  <a:lnTo>
                    <a:pt x="686943" y="1321046"/>
                  </a:lnTo>
                  <a:lnTo>
                    <a:pt x="717158" y="1354707"/>
                  </a:lnTo>
                  <a:lnTo>
                    <a:pt x="750790" y="1386001"/>
                  </a:lnTo>
                  <a:lnTo>
                    <a:pt x="787597" y="1414823"/>
                  </a:lnTo>
                  <a:lnTo>
                    <a:pt x="827337" y="1441065"/>
                  </a:lnTo>
                  <a:lnTo>
                    <a:pt x="869769" y="1464620"/>
                  </a:lnTo>
                  <a:lnTo>
                    <a:pt x="914651" y="1485382"/>
                  </a:lnTo>
                  <a:lnTo>
                    <a:pt x="932810" y="1492269"/>
                  </a:lnTo>
                </a:path>
                <a:path w="932815" h="1492885">
                  <a:moveTo>
                    <a:pt x="932810" y="1476396"/>
                  </a:moveTo>
                  <a:lnTo>
                    <a:pt x="877590" y="1451915"/>
                  </a:lnTo>
                  <a:lnTo>
                    <a:pt x="836159" y="1429017"/>
                  </a:lnTo>
                  <a:lnTo>
                    <a:pt x="797365" y="1403508"/>
                  </a:lnTo>
                  <a:lnTo>
                    <a:pt x="761444" y="1375490"/>
                  </a:lnTo>
                  <a:lnTo>
                    <a:pt x="728630" y="1345068"/>
                  </a:lnTo>
                  <a:lnTo>
                    <a:pt x="699160" y="1312346"/>
                  </a:lnTo>
                  <a:lnTo>
                    <a:pt x="673270" y="1277427"/>
                  </a:lnTo>
                  <a:lnTo>
                    <a:pt x="651196" y="1240416"/>
                  </a:lnTo>
                  <a:lnTo>
                    <a:pt x="633173" y="1201417"/>
                  </a:lnTo>
                  <a:lnTo>
                    <a:pt x="619499" y="1160601"/>
                  </a:lnTo>
                  <a:lnTo>
                    <a:pt x="610488" y="1118298"/>
                  </a:lnTo>
                  <a:lnTo>
                    <a:pt x="606034" y="1074715"/>
                  </a:lnTo>
                  <a:lnTo>
                    <a:pt x="606033" y="1030056"/>
                  </a:lnTo>
                  <a:lnTo>
                    <a:pt x="639154" y="1033737"/>
                  </a:lnTo>
                  <a:lnTo>
                    <a:pt x="672803" y="1036387"/>
                  </a:lnTo>
                  <a:lnTo>
                    <a:pt x="706967" y="1037989"/>
                  </a:lnTo>
                  <a:lnTo>
                    <a:pt x="741631" y="1038527"/>
                  </a:lnTo>
                  <a:lnTo>
                    <a:pt x="757078" y="1038422"/>
                  </a:lnTo>
                  <a:lnTo>
                    <a:pt x="803963" y="1036837"/>
                  </a:lnTo>
                  <a:lnTo>
                    <a:pt x="864456" y="1031845"/>
                  </a:lnTo>
                  <a:lnTo>
                    <a:pt x="923018" y="1023756"/>
                  </a:lnTo>
                  <a:lnTo>
                    <a:pt x="932810" y="1021838"/>
                  </a:lnTo>
                </a:path>
                <a:path w="932815" h="1492885">
                  <a:moveTo>
                    <a:pt x="932810" y="471536"/>
                  </a:moveTo>
                  <a:lnTo>
                    <a:pt x="870277" y="520660"/>
                  </a:lnTo>
                  <a:lnTo>
                    <a:pt x="829179" y="559084"/>
                  </a:lnTo>
                  <a:lnTo>
                    <a:pt x="789129" y="601443"/>
                  </a:lnTo>
                  <a:lnTo>
                    <a:pt x="751689" y="646092"/>
                  </a:lnTo>
                  <a:lnTo>
                    <a:pt x="718018" y="691424"/>
                  </a:lnTo>
                  <a:lnTo>
                    <a:pt x="688166" y="737265"/>
                  </a:lnTo>
                  <a:lnTo>
                    <a:pt x="662188" y="783436"/>
                  </a:lnTo>
                  <a:lnTo>
                    <a:pt x="640134" y="829760"/>
                  </a:lnTo>
                  <a:lnTo>
                    <a:pt x="622058" y="876061"/>
                  </a:lnTo>
                  <a:lnTo>
                    <a:pt x="608011" y="922161"/>
                  </a:lnTo>
                  <a:lnTo>
                    <a:pt x="598047" y="967883"/>
                  </a:lnTo>
                  <a:lnTo>
                    <a:pt x="592216" y="1013050"/>
                  </a:lnTo>
                  <a:lnTo>
                    <a:pt x="536114" y="1003138"/>
                  </a:lnTo>
                  <a:lnTo>
                    <a:pt x="482046" y="990064"/>
                  </a:lnTo>
                  <a:lnTo>
                    <a:pt x="430175" y="973896"/>
                  </a:lnTo>
                  <a:lnTo>
                    <a:pt x="380665" y="954702"/>
                  </a:lnTo>
                  <a:lnTo>
                    <a:pt x="333681" y="932550"/>
                  </a:lnTo>
                  <a:lnTo>
                    <a:pt x="289386" y="907508"/>
                  </a:lnTo>
                  <a:lnTo>
                    <a:pt x="247945" y="879644"/>
                  </a:lnTo>
                  <a:lnTo>
                    <a:pt x="209521" y="849026"/>
                  </a:lnTo>
                  <a:lnTo>
                    <a:pt x="174279" y="815720"/>
                  </a:lnTo>
                  <a:lnTo>
                    <a:pt x="142383" y="779796"/>
                  </a:lnTo>
                  <a:lnTo>
                    <a:pt x="113997" y="741321"/>
                  </a:lnTo>
                  <a:lnTo>
                    <a:pt x="91534" y="704661"/>
                  </a:lnTo>
                  <a:lnTo>
                    <a:pt x="71969" y="666299"/>
                  </a:lnTo>
                  <a:lnTo>
                    <a:pt x="55292" y="626367"/>
                  </a:lnTo>
                  <a:lnTo>
                    <a:pt x="41493" y="584999"/>
                  </a:lnTo>
                  <a:lnTo>
                    <a:pt x="30564" y="542329"/>
                  </a:lnTo>
                  <a:lnTo>
                    <a:pt x="22495" y="498490"/>
                  </a:lnTo>
                  <a:lnTo>
                    <a:pt x="17276" y="453615"/>
                  </a:lnTo>
                  <a:lnTo>
                    <a:pt x="14898" y="407840"/>
                  </a:lnTo>
                  <a:lnTo>
                    <a:pt x="15352" y="361295"/>
                  </a:lnTo>
                  <a:lnTo>
                    <a:pt x="18627" y="314117"/>
                  </a:lnTo>
                  <a:lnTo>
                    <a:pt x="24716" y="266437"/>
                  </a:lnTo>
                  <a:lnTo>
                    <a:pt x="33607" y="218389"/>
                  </a:lnTo>
                  <a:lnTo>
                    <a:pt x="45293" y="170108"/>
                  </a:lnTo>
                  <a:lnTo>
                    <a:pt x="59763" y="121725"/>
                  </a:lnTo>
                  <a:lnTo>
                    <a:pt x="77007" y="73376"/>
                  </a:lnTo>
                  <a:lnTo>
                    <a:pt x="97018" y="25193"/>
                  </a:lnTo>
                  <a:lnTo>
                    <a:pt x="108996" y="0"/>
                  </a:lnTo>
                </a:path>
              </a:pathLst>
            </a:custGeom>
            <a:ln w="9144">
              <a:solidFill>
                <a:srgbClr val="FFC872"/>
              </a:solidFill>
            </a:ln>
          </p:spPr>
          <p:txBody>
            <a:bodyPr wrap="square" lIns="0" tIns="0" rIns="0" bIns="0" rtlCol="0"/>
            <a:lstStyle/>
            <a:p>
              <a:endParaRPr/>
            </a:p>
          </p:txBody>
        </p:sp>
      </p:grpSp>
      <p:sp>
        <p:nvSpPr>
          <p:cNvPr id="17" name="日期版面配置區 16">
            <a:extLst>
              <a:ext uri="{FF2B5EF4-FFF2-40B4-BE49-F238E27FC236}">
                <a16:creationId xmlns:a16="http://schemas.microsoft.com/office/drawing/2014/main" id="{8CB124A4-CA8E-4699-92DF-F3548BB65EEF}"/>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8" name="投影片編號版面配置區 17">
            <a:extLst>
              <a:ext uri="{FF2B5EF4-FFF2-40B4-BE49-F238E27FC236}">
                <a16:creationId xmlns:a16="http://schemas.microsoft.com/office/drawing/2014/main" id="{BFF6C3CB-05A0-17BF-6C2C-82DD3FBB6B6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10</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1014" y="1349918"/>
            <a:ext cx="3070860" cy="689291"/>
          </a:xfrm>
          <a:prstGeom prst="rect">
            <a:avLst/>
          </a:prstGeom>
        </p:spPr>
        <p:txBody>
          <a:bodyPr vert="horz" wrap="square" lIns="0" tIns="12065" rIns="0" bIns="0" rtlCol="0">
            <a:spAutoFit/>
          </a:bodyPr>
          <a:lstStyle/>
          <a:p>
            <a:pPr marL="12700" algn="ctr">
              <a:lnSpc>
                <a:spcPct val="100000"/>
              </a:lnSpc>
              <a:spcBef>
                <a:spcPts val="95"/>
              </a:spcBef>
            </a:pPr>
            <a:r>
              <a:rPr sz="4400" b="0" spc="-40" dirty="0" err="1">
                <a:solidFill>
                  <a:srgbClr val="423789"/>
                </a:solidFill>
                <a:latin typeface="Microsoft JhengHei" panose="020B0604030504040204" pitchFamily="34" charset="-120"/>
                <a:ea typeface="Microsoft JhengHei" panose="020B0604030504040204" pitchFamily="34" charset="-120"/>
              </a:rPr>
              <a:t>性</a:t>
            </a:r>
            <a:r>
              <a:rPr lang="zh-TW" altLang="en-US" sz="4400" b="0" spc="-40" dirty="0">
                <a:solidFill>
                  <a:srgbClr val="423789"/>
                </a:solidFill>
                <a:latin typeface="Microsoft JhengHei" panose="020B0604030504040204" pitchFamily="34" charset="-120"/>
                <a:ea typeface="Microsoft JhengHei" panose="020B0604030504040204" pitchFamily="34" charset="-120"/>
              </a:rPr>
              <a:t>傾向</a:t>
            </a:r>
            <a:endParaRPr sz="4400" b="0" spc="-50" dirty="0">
              <a:solidFill>
                <a:srgbClr val="423789"/>
              </a:solidFill>
              <a:latin typeface="Microsoft JhengHei" panose="020B0604030504040204" pitchFamily="34" charset="-120"/>
              <a:ea typeface="Microsoft JhengHei" panose="020B0604030504040204" pitchFamily="34" charset="-120"/>
            </a:endParaRPr>
          </a:p>
        </p:txBody>
      </p:sp>
      <p:sp>
        <p:nvSpPr>
          <p:cNvPr id="3" name="object 3"/>
          <p:cNvSpPr txBox="1"/>
          <p:nvPr/>
        </p:nvSpPr>
        <p:spPr>
          <a:xfrm>
            <a:off x="1815973" y="4740361"/>
            <a:ext cx="8559800" cy="764312"/>
          </a:xfrm>
          <a:prstGeom prst="rect">
            <a:avLst/>
          </a:prstGeom>
        </p:spPr>
        <p:txBody>
          <a:bodyPr vert="horz" wrap="square" lIns="0" tIns="12700" rIns="0" bIns="0" rtlCol="0">
            <a:spAutoFit/>
          </a:bodyPr>
          <a:lstStyle/>
          <a:p>
            <a:pPr marL="12700">
              <a:lnSpc>
                <a:spcPct val="100000"/>
              </a:lnSpc>
              <a:spcBef>
                <a:spcPts val="100"/>
              </a:spcBef>
            </a:pPr>
            <a:r>
              <a:rPr lang="en-US" sz="2400" b="1" spc="-5" dirty="0">
                <a:latin typeface="微軟正黑體"/>
                <a:cs typeface="微軟正黑體"/>
              </a:rPr>
              <a:t>LGBTQ+</a:t>
            </a:r>
            <a:r>
              <a:rPr lang="en-US" sz="2400" spc="-5" dirty="0">
                <a:latin typeface="微軟正黑體"/>
                <a:cs typeface="微軟正黑體"/>
              </a:rPr>
              <a:t> (Lesbians, Gays, Bisexuals, Transgender, Queer)</a:t>
            </a:r>
          </a:p>
          <a:p>
            <a:pPr marL="12700">
              <a:lnSpc>
                <a:spcPct val="100000"/>
              </a:lnSpc>
              <a:spcBef>
                <a:spcPts val="100"/>
              </a:spcBef>
            </a:pPr>
            <a:r>
              <a:rPr lang="en-US" sz="2400" spc="-5" dirty="0">
                <a:latin typeface="微軟正黑體"/>
                <a:cs typeface="微軟正黑體"/>
              </a:rPr>
              <a:t>1970</a:t>
            </a:r>
            <a:r>
              <a:rPr lang="zh-TW" altLang="en-US" sz="2400" spc="-5" dirty="0">
                <a:latin typeface="微軟正黑體"/>
                <a:cs typeface="微軟正黑體"/>
              </a:rPr>
              <a:t>年代開始發展</a:t>
            </a:r>
            <a:r>
              <a:rPr lang="en-US" altLang="zh-TW" sz="2400" spc="-5" dirty="0">
                <a:latin typeface="微軟正黑體"/>
                <a:cs typeface="微軟正黑體"/>
              </a:rPr>
              <a:t>~</a:t>
            </a:r>
            <a:r>
              <a:rPr lang="zh-TW" altLang="en-US" sz="2400" spc="-5" dirty="0">
                <a:latin typeface="微軟正黑體"/>
                <a:cs typeface="微軟正黑體"/>
              </a:rPr>
              <a:t>性少數群體爭取平權運動</a:t>
            </a:r>
            <a:endParaRPr sz="2400" dirty="0">
              <a:latin typeface="微軟正黑體"/>
              <a:cs typeface="微軟正黑體"/>
            </a:endParaRPr>
          </a:p>
        </p:txBody>
      </p:sp>
      <p:sp>
        <p:nvSpPr>
          <p:cNvPr id="4" name="object 4"/>
          <p:cNvSpPr/>
          <p:nvPr/>
        </p:nvSpPr>
        <p:spPr>
          <a:xfrm>
            <a:off x="2011680"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7" name="object 7"/>
          <p:cNvSpPr/>
          <p:nvPr/>
        </p:nvSpPr>
        <p:spPr>
          <a:xfrm>
            <a:off x="2011680" y="4207980"/>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579918" y="2623857"/>
            <a:ext cx="772668" cy="1528408"/>
          </a:xfrm>
          <a:prstGeom prst="rect">
            <a:avLst/>
          </a:prstGeom>
        </p:spPr>
      </p:pic>
      <p:sp>
        <p:nvSpPr>
          <p:cNvPr id="9" name="object 9"/>
          <p:cNvSpPr txBox="1"/>
          <p:nvPr/>
        </p:nvSpPr>
        <p:spPr>
          <a:xfrm>
            <a:off x="3101385" y="3071854"/>
            <a:ext cx="7525623" cy="498983"/>
          </a:xfrm>
          <a:prstGeom prst="rect">
            <a:avLst/>
          </a:prstGeom>
        </p:spPr>
        <p:txBody>
          <a:bodyPr vert="horz" wrap="square" lIns="0" tIns="12700" rIns="0" bIns="0" rtlCol="0">
            <a:spAutoFit/>
          </a:bodyPr>
          <a:lstStyle/>
          <a:p>
            <a:pPr marL="12700" marR="5080" indent="16510">
              <a:lnSpc>
                <a:spcPct val="150000"/>
              </a:lnSpc>
              <a:spcBef>
                <a:spcPts val="100"/>
              </a:spcBef>
              <a:tabLst>
                <a:tab pos="791210" algn="l"/>
                <a:tab pos="1112520" algn="l"/>
                <a:tab pos="1569720" algn="l"/>
                <a:tab pos="2346960" algn="l"/>
              </a:tabLst>
            </a:pPr>
            <a:r>
              <a:rPr lang="zh-TW" altLang="en-US" sz="2400" dirty="0">
                <a:solidFill>
                  <a:srgbClr val="D34817"/>
                </a:solidFill>
                <a:latin typeface="微軟正黑體"/>
                <a:cs typeface="微軟正黑體"/>
              </a:rPr>
              <a:t>一個人針對特定對象會感受到情感愛戀或性吸引力</a:t>
            </a:r>
            <a:endParaRPr sz="2400" dirty="0">
              <a:latin typeface="微軟正黑體"/>
              <a:cs typeface="微軟正黑體"/>
            </a:endParaRPr>
          </a:p>
        </p:txBody>
      </p:sp>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6" name="投影片編號版面配置區 5">
            <a:extLst>
              <a:ext uri="{FF2B5EF4-FFF2-40B4-BE49-F238E27FC236}">
                <a16:creationId xmlns:a16="http://schemas.microsoft.com/office/drawing/2014/main" id="{D08B8019-ADEA-B2A0-FECD-5EF3915B4BA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11</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11602348" y="4986615"/>
            <a:ext cx="589915" cy="1734185"/>
          </a:xfrm>
          <a:custGeom>
            <a:avLst/>
            <a:gdLst/>
            <a:ahLst/>
            <a:cxnLst/>
            <a:rect l="l" t="t" r="r" b="b"/>
            <a:pathLst>
              <a:path w="589915" h="1734184">
                <a:moveTo>
                  <a:pt x="589650" y="0"/>
                </a:moveTo>
                <a:lnTo>
                  <a:pt x="541633" y="18314"/>
                </a:lnTo>
                <a:lnTo>
                  <a:pt x="494922" y="38804"/>
                </a:lnTo>
                <a:lnTo>
                  <a:pt x="449647" y="61502"/>
                </a:lnTo>
                <a:lnTo>
                  <a:pt x="405937" y="86438"/>
                </a:lnTo>
                <a:lnTo>
                  <a:pt x="363923" y="113644"/>
                </a:lnTo>
                <a:lnTo>
                  <a:pt x="323734" y="143151"/>
                </a:lnTo>
                <a:lnTo>
                  <a:pt x="285499" y="174989"/>
                </a:lnTo>
                <a:lnTo>
                  <a:pt x="249349" y="209191"/>
                </a:lnTo>
                <a:lnTo>
                  <a:pt x="215413" y="245788"/>
                </a:lnTo>
                <a:lnTo>
                  <a:pt x="183821" y="284810"/>
                </a:lnTo>
                <a:lnTo>
                  <a:pt x="159343" y="319237"/>
                </a:lnTo>
                <a:lnTo>
                  <a:pt x="136494" y="355386"/>
                </a:lnTo>
                <a:lnTo>
                  <a:pt x="115304" y="393133"/>
                </a:lnTo>
                <a:lnTo>
                  <a:pt x="95801" y="432354"/>
                </a:lnTo>
                <a:lnTo>
                  <a:pt x="78016" y="472923"/>
                </a:lnTo>
                <a:lnTo>
                  <a:pt x="61976" y="514717"/>
                </a:lnTo>
                <a:lnTo>
                  <a:pt x="47712" y="557610"/>
                </a:lnTo>
                <a:lnTo>
                  <a:pt x="35251" y="601479"/>
                </a:lnTo>
                <a:lnTo>
                  <a:pt x="24623" y="646199"/>
                </a:lnTo>
                <a:lnTo>
                  <a:pt x="15858" y="691645"/>
                </a:lnTo>
                <a:lnTo>
                  <a:pt x="8984" y="737694"/>
                </a:lnTo>
                <a:lnTo>
                  <a:pt x="4030" y="784220"/>
                </a:lnTo>
                <a:lnTo>
                  <a:pt x="1026" y="831098"/>
                </a:lnTo>
                <a:lnTo>
                  <a:pt x="0" y="878206"/>
                </a:lnTo>
                <a:lnTo>
                  <a:pt x="981" y="925417"/>
                </a:lnTo>
                <a:lnTo>
                  <a:pt x="3999" y="972608"/>
                </a:lnTo>
                <a:lnTo>
                  <a:pt x="9082" y="1019654"/>
                </a:lnTo>
                <a:lnTo>
                  <a:pt x="16260" y="1066430"/>
                </a:lnTo>
                <a:lnTo>
                  <a:pt x="25562" y="1112813"/>
                </a:lnTo>
                <a:lnTo>
                  <a:pt x="37017" y="1158677"/>
                </a:lnTo>
                <a:lnTo>
                  <a:pt x="50653" y="1203899"/>
                </a:lnTo>
                <a:lnTo>
                  <a:pt x="66500" y="1248353"/>
                </a:lnTo>
                <a:lnTo>
                  <a:pt x="84588" y="1291915"/>
                </a:lnTo>
                <a:lnTo>
                  <a:pt x="104944" y="1334460"/>
                </a:lnTo>
                <a:lnTo>
                  <a:pt x="127598" y="1375865"/>
                </a:lnTo>
                <a:lnTo>
                  <a:pt x="152580" y="1416005"/>
                </a:lnTo>
                <a:lnTo>
                  <a:pt x="179918" y="1454755"/>
                </a:lnTo>
                <a:lnTo>
                  <a:pt x="209641" y="1491991"/>
                </a:lnTo>
                <a:lnTo>
                  <a:pt x="241778" y="1527587"/>
                </a:lnTo>
                <a:lnTo>
                  <a:pt x="276359" y="1561421"/>
                </a:lnTo>
                <a:lnTo>
                  <a:pt x="313412" y="1593367"/>
                </a:lnTo>
                <a:lnTo>
                  <a:pt x="356911" y="1625940"/>
                </a:lnTo>
                <a:lnTo>
                  <a:pt x="401598" y="1654686"/>
                </a:lnTo>
                <a:lnTo>
                  <a:pt x="447345" y="1679743"/>
                </a:lnTo>
                <a:lnTo>
                  <a:pt x="494021" y="1701245"/>
                </a:lnTo>
                <a:lnTo>
                  <a:pt x="541499" y="1719330"/>
                </a:lnTo>
                <a:lnTo>
                  <a:pt x="589650" y="1734134"/>
                </a:lnTo>
                <a:lnTo>
                  <a:pt x="589650" y="0"/>
                </a:lnTo>
                <a:close/>
              </a:path>
            </a:pathLst>
          </a:custGeom>
          <a:solidFill>
            <a:srgbClr val="FFC872"/>
          </a:solidFill>
        </p:spPr>
        <p:txBody>
          <a:bodyPr wrap="square" lIns="0" tIns="0" rIns="0" bIns="0" rtlCol="0"/>
          <a:lstStyle/>
          <a:p>
            <a:endParaRPr/>
          </a:p>
        </p:txBody>
      </p:sp>
      <p:sp>
        <p:nvSpPr>
          <p:cNvPr id="22" name="object 22"/>
          <p:cNvSpPr/>
          <p:nvPr/>
        </p:nvSpPr>
        <p:spPr>
          <a:xfrm>
            <a:off x="0" y="3429044"/>
            <a:ext cx="286385" cy="843280"/>
          </a:xfrm>
          <a:custGeom>
            <a:avLst/>
            <a:gdLst/>
            <a:ahLst/>
            <a:cxnLst/>
            <a:rect l="l" t="t" r="r" b="b"/>
            <a:pathLst>
              <a:path w="286385" h="843279">
                <a:moveTo>
                  <a:pt x="0" y="0"/>
                </a:moveTo>
                <a:lnTo>
                  <a:pt x="0" y="842683"/>
                </a:lnTo>
                <a:lnTo>
                  <a:pt x="34930" y="831298"/>
                </a:lnTo>
                <a:lnTo>
                  <a:pt x="102168" y="797323"/>
                </a:lnTo>
                <a:lnTo>
                  <a:pt x="134048" y="774280"/>
                </a:lnTo>
                <a:lnTo>
                  <a:pt x="169886" y="741189"/>
                </a:lnTo>
                <a:lnTo>
                  <a:pt x="200664" y="704455"/>
                </a:lnTo>
                <a:lnTo>
                  <a:pt x="226506" y="664613"/>
                </a:lnTo>
                <a:lnTo>
                  <a:pt x="247536" y="622196"/>
                </a:lnTo>
                <a:lnTo>
                  <a:pt x="263880" y="577738"/>
                </a:lnTo>
                <a:lnTo>
                  <a:pt x="275661" y="531774"/>
                </a:lnTo>
                <a:lnTo>
                  <a:pt x="283004" y="484836"/>
                </a:lnTo>
                <a:lnTo>
                  <a:pt x="286035" y="437460"/>
                </a:lnTo>
                <a:lnTo>
                  <a:pt x="284876" y="390179"/>
                </a:lnTo>
                <a:lnTo>
                  <a:pt x="279654" y="343527"/>
                </a:lnTo>
                <a:lnTo>
                  <a:pt x="270492" y="298039"/>
                </a:lnTo>
                <a:lnTo>
                  <a:pt x="257515" y="254246"/>
                </a:lnTo>
                <a:lnTo>
                  <a:pt x="240847" y="212685"/>
                </a:lnTo>
                <a:lnTo>
                  <a:pt x="220613" y="173889"/>
                </a:lnTo>
                <a:lnTo>
                  <a:pt x="196938" y="138391"/>
                </a:lnTo>
                <a:lnTo>
                  <a:pt x="165140" y="101651"/>
                </a:lnTo>
                <a:lnTo>
                  <a:pt x="129044" y="69561"/>
                </a:lnTo>
                <a:lnTo>
                  <a:pt x="89154" y="42002"/>
                </a:lnTo>
                <a:lnTo>
                  <a:pt x="45971" y="18855"/>
                </a:lnTo>
                <a:lnTo>
                  <a:pt x="0" y="0"/>
                </a:lnTo>
                <a:close/>
              </a:path>
            </a:pathLst>
          </a:custGeom>
          <a:solidFill>
            <a:srgbClr val="FF8870"/>
          </a:solidFill>
        </p:spPr>
        <p:txBody>
          <a:bodyPr wrap="square" lIns="0" tIns="0" rIns="0" bIns="0" rtlCol="0"/>
          <a:lstStyle/>
          <a:p>
            <a:endParaRPr/>
          </a:p>
        </p:txBody>
      </p:sp>
      <p:sp>
        <p:nvSpPr>
          <p:cNvPr id="25" name="object 25"/>
          <p:cNvSpPr txBox="1"/>
          <p:nvPr/>
        </p:nvSpPr>
        <p:spPr>
          <a:xfrm>
            <a:off x="1766167" y="2333714"/>
            <a:ext cx="4787265" cy="404085"/>
          </a:xfrm>
          <a:prstGeom prst="rect">
            <a:avLst/>
          </a:prstGeom>
          <a:solidFill>
            <a:srgbClr val="E9E6E7"/>
          </a:solidFill>
        </p:spPr>
        <p:txBody>
          <a:bodyPr vert="horz" wrap="square" lIns="0" tIns="25400" rIns="0" bIns="0" rtlCol="0">
            <a:spAutoFit/>
          </a:bodyPr>
          <a:lstStyle/>
          <a:p>
            <a:pPr marL="90805" marR="116205" algn="just">
              <a:lnSpc>
                <a:spcPts val="3240"/>
              </a:lnSpc>
              <a:spcBef>
                <a:spcPts val="200"/>
              </a:spcBef>
            </a:pPr>
            <a:r>
              <a:rPr lang="en-US" sz="2400" b="1" spc="-5" dirty="0">
                <a:latin typeface="微軟正黑體"/>
                <a:cs typeface="微軟正黑體"/>
              </a:rPr>
              <a:t>Only yes means yes</a:t>
            </a:r>
            <a:r>
              <a:rPr lang="en-US" sz="2400" b="1" spc="-75" baseline="24691" dirty="0">
                <a:latin typeface="微軟正黑體"/>
                <a:cs typeface="微軟正黑體"/>
              </a:rPr>
              <a:t>         </a:t>
            </a:r>
            <a:r>
              <a:rPr lang="zh-TW" altLang="en-US" sz="2800" b="1" spc="-75" baseline="24691" dirty="0">
                <a:solidFill>
                  <a:schemeClr val="accent6">
                    <a:lumMod val="75000"/>
                  </a:schemeClr>
                </a:solidFill>
                <a:latin typeface="微軟正黑體"/>
                <a:cs typeface="微軟正黑體"/>
              </a:rPr>
              <a:t>積極同意</a:t>
            </a:r>
            <a:endParaRPr sz="2800" b="1" baseline="24691" dirty="0">
              <a:solidFill>
                <a:schemeClr val="accent6">
                  <a:lumMod val="75000"/>
                </a:schemeClr>
              </a:solidFill>
              <a:latin typeface="微軟正黑體"/>
              <a:cs typeface="微軟正黑體"/>
            </a:endParaRPr>
          </a:p>
        </p:txBody>
      </p:sp>
      <p:sp>
        <p:nvSpPr>
          <p:cNvPr id="26" name="object 26"/>
          <p:cNvSpPr txBox="1"/>
          <p:nvPr/>
        </p:nvSpPr>
        <p:spPr>
          <a:xfrm>
            <a:off x="5334000" y="2908902"/>
            <a:ext cx="5718047" cy="389337"/>
          </a:xfrm>
          <a:prstGeom prst="rect">
            <a:avLst/>
          </a:prstGeom>
          <a:solidFill>
            <a:srgbClr val="E9E6E7"/>
          </a:solidFill>
        </p:spPr>
        <p:txBody>
          <a:bodyPr vert="horz" wrap="square" lIns="0" tIns="10795" rIns="0" bIns="0" rtlCol="0">
            <a:spAutoFit/>
          </a:bodyPr>
          <a:lstStyle/>
          <a:p>
            <a:pPr marL="92075" marR="116205">
              <a:lnSpc>
                <a:spcPts val="3240"/>
              </a:lnSpc>
              <a:spcBef>
                <a:spcPts val="85"/>
              </a:spcBef>
            </a:pPr>
            <a:r>
              <a:rPr lang="zh-TW" altLang="en-US" sz="2400" b="1" spc="-5" dirty="0">
                <a:latin typeface="微軟正黑體"/>
                <a:cs typeface="微軟正黑體"/>
              </a:rPr>
              <a:t>只要感覺不舒服</a:t>
            </a:r>
            <a:r>
              <a:rPr lang="en-US" altLang="zh-TW" sz="2400" b="1" spc="-5" dirty="0">
                <a:latin typeface="微軟正黑體"/>
                <a:cs typeface="微軟正黑體"/>
              </a:rPr>
              <a:t>, </a:t>
            </a:r>
            <a:r>
              <a:rPr lang="zh-TW" altLang="en-US" sz="2400" b="1" spc="-5" dirty="0">
                <a:latin typeface="微軟正黑體"/>
                <a:cs typeface="微軟正黑體"/>
              </a:rPr>
              <a:t>都有權利說</a:t>
            </a:r>
            <a:r>
              <a:rPr lang="zh-TW" altLang="en-US" sz="2400" b="1" spc="-5" dirty="0">
                <a:solidFill>
                  <a:schemeClr val="accent6">
                    <a:lumMod val="75000"/>
                  </a:schemeClr>
                </a:solidFill>
                <a:latin typeface="Microsoft JhengHei" panose="020B0604030504040204" pitchFamily="34" charset="-120"/>
                <a:ea typeface="Microsoft JhengHei" panose="020B0604030504040204" pitchFamily="34" charset="-120"/>
                <a:cs typeface="微軟正黑體"/>
              </a:rPr>
              <a:t>不</a:t>
            </a:r>
            <a:r>
              <a:rPr lang="zh-TW" altLang="en-US" sz="2400" b="1" spc="-5" dirty="0">
                <a:solidFill>
                  <a:schemeClr val="accent6">
                    <a:lumMod val="75000"/>
                  </a:schemeClr>
                </a:solidFill>
                <a:latin typeface="微軟正黑體"/>
                <a:cs typeface="微軟正黑體"/>
              </a:rPr>
              <a:t>、不、不</a:t>
            </a:r>
            <a:endParaRPr sz="2400" b="1" dirty="0">
              <a:solidFill>
                <a:schemeClr val="accent6">
                  <a:lumMod val="75000"/>
                </a:schemeClr>
              </a:solidFill>
              <a:latin typeface="微軟正黑體"/>
              <a:cs typeface="微軟正黑體"/>
            </a:endParaRPr>
          </a:p>
        </p:txBody>
      </p:sp>
      <p:sp>
        <p:nvSpPr>
          <p:cNvPr id="28" name="日期版面配置區 27">
            <a:extLst>
              <a:ext uri="{FF2B5EF4-FFF2-40B4-BE49-F238E27FC236}">
                <a16:creationId xmlns:a16="http://schemas.microsoft.com/office/drawing/2014/main" id="{3D9BD6BC-30A9-4423-ACB5-7079577EF0A8}"/>
              </a:ext>
            </a:extLst>
          </p:cNvPr>
          <p:cNvSpPr>
            <a:spLocks noGrp="1"/>
          </p:cNvSpPr>
          <p:nvPr>
            <p:ph type="dt" sz="half" idx="6"/>
          </p:nvPr>
        </p:nvSpPr>
        <p:spPr>
          <a:xfrm>
            <a:off x="609600" y="6515100"/>
            <a:ext cx="2804160" cy="342900"/>
          </a:xfrm>
        </p:spPr>
        <p:txBody>
          <a:bodyPr/>
          <a:lstStyle/>
          <a:p>
            <a:r>
              <a:rPr lang="zh-TW" altLang="en-US"/>
              <a:t>教保人員</a:t>
            </a:r>
            <a:r>
              <a:rPr lang="en-US" altLang="zh-TW"/>
              <a:t>-</a:t>
            </a:r>
            <a:r>
              <a:rPr lang="zh-TW" altLang="en-US"/>
              <a:t>性別平等教育</a:t>
            </a:r>
            <a:endParaRPr lang="en-US" dirty="0"/>
          </a:p>
        </p:txBody>
      </p:sp>
      <p:sp>
        <p:nvSpPr>
          <p:cNvPr id="30" name="標題 29">
            <a:extLst>
              <a:ext uri="{FF2B5EF4-FFF2-40B4-BE49-F238E27FC236}">
                <a16:creationId xmlns:a16="http://schemas.microsoft.com/office/drawing/2014/main" id="{42C1726A-7D6B-1FB6-DD24-AE248D102A24}"/>
              </a:ext>
            </a:extLst>
          </p:cNvPr>
          <p:cNvSpPr>
            <a:spLocks noGrp="1"/>
          </p:cNvSpPr>
          <p:nvPr>
            <p:ph type="title"/>
          </p:nvPr>
        </p:nvSpPr>
        <p:spPr>
          <a:xfrm>
            <a:off x="1219200" y="1453529"/>
            <a:ext cx="4593081" cy="492443"/>
          </a:xfrm>
        </p:spPr>
        <p:txBody>
          <a:bodyPr/>
          <a:lstStyle/>
          <a:p>
            <a:r>
              <a:rPr lang="zh-TW" altLang="en-US" sz="3200" dirty="0">
                <a:latin typeface="微軟正黑體" panose="020B0604030504040204" pitchFamily="34" charset="-120"/>
                <a:ea typeface="微軟正黑體" panose="020B0604030504040204" pitchFamily="34" charset="-120"/>
              </a:rPr>
              <a:t>身體界限／界線</a:t>
            </a:r>
          </a:p>
        </p:txBody>
      </p:sp>
      <p:sp>
        <p:nvSpPr>
          <p:cNvPr id="32" name="文字方塊 31">
            <a:extLst>
              <a:ext uri="{FF2B5EF4-FFF2-40B4-BE49-F238E27FC236}">
                <a16:creationId xmlns:a16="http://schemas.microsoft.com/office/drawing/2014/main" id="{8691F5CE-0437-3126-9D95-1E8A12A3D982}"/>
              </a:ext>
            </a:extLst>
          </p:cNvPr>
          <p:cNvSpPr txBox="1"/>
          <p:nvPr/>
        </p:nvSpPr>
        <p:spPr>
          <a:xfrm>
            <a:off x="3200400" y="473513"/>
            <a:ext cx="6094428" cy="769441"/>
          </a:xfrm>
          <a:prstGeom prst="rect">
            <a:avLst/>
          </a:prstGeom>
          <a:noFill/>
        </p:spPr>
        <p:txBody>
          <a:bodyPr wrap="square">
            <a:spAutoFit/>
          </a:bodyPr>
          <a:lstStyle/>
          <a:p>
            <a:pPr algn="ctr"/>
            <a:r>
              <a:rPr lang="zh-TW" altLang="en-US" sz="4400" b="1" dirty="0">
                <a:solidFill>
                  <a:schemeClr val="accent1"/>
                </a:solidFill>
                <a:latin typeface="微軟正黑體" panose="020B0604030504040204" pitchFamily="34" charset="-120"/>
                <a:ea typeface="微軟正黑體" panose="020B0604030504040204" pitchFamily="34" charset="-120"/>
              </a:rPr>
              <a:t>身體自主權</a:t>
            </a:r>
          </a:p>
        </p:txBody>
      </p:sp>
      <p:sp>
        <p:nvSpPr>
          <p:cNvPr id="5" name="文字方塊 4">
            <a:extLst>
              <a:ext uri="{FF2B5EF4-FFF2-40B4-BE49-F238E27FC236}">
                <a16:creationId xmlns:a16="http://schemas.microsoft.com/office/drawing/2014/main" id="{1F4944CB-063C-1C38-8E2E-B01752C06126}"/>
              </a:ext>
            </a:extLst>
          </p:cNvPr>
          <p:cNvSpPr txBox="1"/>
          <p:nvPr/>
        </p:nvSpPr>
        <p:spPr>
          <a:xfrm>
            <a:off x="1681484" y="3559762"/>
            <a:ext cx="4450802" cy="523220"/>
          </a:xfrm>
          <a:prstGeom prst="rect">
            <a:avLst/>
          </a:prstGeom>
          <a:noFill/>
        </p:spPr>
        <p:txBody>
          <a:bodyPr wrap="square" rtlCol="0">
            <a:spAutoFit/>
          </a:bodyPr>
          <a:lstStyle/>
          <a:p>
            <a:r>
              <a:rPr lang="zh-TW" altLang="en-US" sz="2800" b="1" dirty="0">
                <a:solidFill>
                  <a:srgbClr val="0070C0"/>
                </a:solidFill>
              </a:rPr>
              <a:t>身體界限</a:t>
            </a:r>
            <a:r>
              <a:rPr lang="en-US" altLang="zh-TW" sz="2800" b="1" dirty="0">
                <a:solidFill>
                  <a:srgbClr val="0070C0"/>
                </a:solidFill>
              </a:rPr>
              <a:t>/</a:t>
            </a:r>
            <a:r>
              <a:rPr lang="zh-TW" altLang="en-US" sz="2800" b="1" dirty="0">
                <a:solidFill>
                  <a:srgbClr val="0070C0"/>
                </a:solidFill>
              </a:rPr>
              <a:t>界線 </a:t>
            </a:r>
            <a:r>
              <a:rPr lang="zh-TW" altLang="en-US" sz="2800" b="1" dirty="0">
                <a:solidFill>
                  <a:schemeClr val="accent6">
                    <a:lumMod val="75000"/>
                  </a:schemeClr>
                </a:solidFill>
              </a:rPr>
              <a:t>因人而異</a:t>
            </a:r>
          </a:p>
        </p:txBody>
      </p:sp>
      <p:sp>
        <p:nvSpPr>
          <p:cNvPr id="3" name="投影片編號版面配置區 2">
            <a:extLst>
              <a:ext uri="{FF2B5EF4-FFF2-40B4-BE49-F238E27FC236}">
                <a16:creationId xmlns:a16="http://schemas.microsoft.com/office/drawing/2014/main" id="{C36122A1-0DDF-F237-1C51-91159CE91DF4}"/>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12</a:t>
            </a:fld>
            <a:endParaRPr lang="en-US" altLang="zh-TW" spc="-25" dirty="0"/>
          </a:p>
        </p:txBody>
      </p:sp>
      <p:sp>
        <p:nvSpPr>
          <p:cNvPr id="7" name="文字方塊 6">
            <a:extLst>
              <a:ext uri="{FF2B5EF4-FFF2-40B4-BE49-F238E27FC236}">
                <a16:creationId xmlns:a16="http://schemas.microsoft.com/office/drawing/2014/main" id="{E008446F-8B22-A83A-A488-06E22424339E}"/>
              </a:ext>
            </a:extLst>
          </p:cNvPr>
          <p:cNvSpPr txBox="1"/>
          <p:nvPr/>
        </p:nvSpPr>
        <p:spPr>
          <a:xfrm>
            <a:off x="6121400" y="4142137"/>
            <a:ext cx="4450802" cy="523220"/>
          </a:xfrm>
          <a:prstGeom prst="rect">
            <a:avLst/>
          </a:prstGeom>
          <a:noFill/>
        </p:spPr>
        <p:txBody>
          <a:bodyPr wrap="square" rtlCol="0">
            <a:spAutoFit/>
          </a:bodyPr>
          <a:lstStyle/>
          <a:p>
            <a:r>
              <a:rPr lang="zh-TW" altLang="en-US" sz="2800" b="1" dirty="0">
                <a:solidFill>
                  <a:srgbClr val="002060"/>
                </a:solidFill>
              </a:rPr>
              <a:t>每個決定都是</a:t>
            </a:r>
            <a:r>
              <a:rPr lang="zh-TW" altLang="en-US" sz="2800" b="1" dirty="0">
                <a:solidFill>
                  <a:schemeClr val="accent6">
                    <a:lumMod val="75000"/>
                  </a:schemeClr>
                </a:solidFill>
              </a:rPr>
              <a:t>個別獨立</a:t>
            </a:r>
            <a:r>
              <a:rPr lang="zh-TW" altLang="en-US" sz="2800" b="1" dirty="0">
                <a:solidFill>
                  <a:srgbClr val="002060"/>
                </a:solidFill>
              </a:rPr>
              <a:t>的</a:t>
            </a:r>
          </a:p>
        </p:txBody>
      </p:sp>
      <p:pic>
        <p:nvPicPr>
          <p:cNvPr id="3074" name="Picture 2" descr="擁抱你的孩子吧，你會因此收穫一個健康、快樂、自信、富有同情心的孩子">
            <a:extLst>
              <a:ext uri="{FF2B5EF4-FFF2-40B4-BE49-F238E27FC236}">
                <a16:creationId xmlns:a16="http://schemas.microsoft.com/office/drawing/2014/main" id="{57859444-6F32-7A0C-A64C-0F15471B3D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4574" y="4759869"/>
            <a:ext cx="3186644" cy="2109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親の価値観が「その子がその子らしく育つ」を壊している!?【「みんなの学校」から親の意識を変える 第2回】 - 記事詳細｜Infoseekニュース">
            <a:extLst>
              <a:ext uri="{FF2B5EF4-FFF2-40B4-BE49-F238E27FC236}">
                <a16:creationId xmlns:a16="http://schemas.microsoft.com/office/drawing/2014/main" id="{F22A8FE3-39AD-CB0D-8CF1-B7E034244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854" y="4759869"/>
            <a:ext cx="3066720" cy="21096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特別的禮物 vs 克莉絲: 擁抱">
            <a:extLst>
              <a:ext uri="{FF2B5EF4-FFF2-40B4-BE49-F238E27FC236}">
                <a16:creationId xmlns:a16="http://schemas.microsoft.com/office/drawing/2014/main" id="{86EC8A42-0F9C-A7F6-C04A-FC1466CDD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707" y="4759869"/>
            <a:ext cx="1721077" cy="2109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D68F8F-3478-5FCD-C7FA-9B1B29005D31}"/>
              </a:ext>
            </a:extLst>
          </p:cNvPr>
          <p:cNvSpPr>
            <a:spLocks noGrp="1"/>
          </p:cNvSpPr>
          <p:nvPr>
            <p:ph type="title"/>
          </p:nvPr>
        </p:nvSpPr>
        <p:spPr>
          <a:xfrm>
            <a:off x="4114800" y="2590800"/>
            <a:ext cx="5268341" cy="615553"/>
          </a:xfrm>
        </p:spPr>
        <p:txBody>
          <a:bodyPr/>
          <a:lstStyle/>
          <a:p>
            <a:r>
              <a:rPr lang="zh-TW" altLang="en-US" dirty="0"/>
              <a:t>兒童有身體自主權嗎</a:t>
            </a:r>
            <a:r>
              <a:rPr lang="en-US" altLang="zh-TW" dirty="0"/>
              <a:t>?!</a:t>
            </a:r>
            <a:endParaRPr lang="zh-TW" altLang="en-US" dirty="0"/>
          </a:p>
        </p:txBody>
      </p:sp>
      <p:sp>
        <p:nvSpPr>
          <p:cNvPr id="3" name="日期版面配置區 2">
            <a:extLst>
              <a:ext uri="{FF2B5EF4-FFF2-40B4-BE49-F238E27FC236}">
                <a16:creationId xmlns:a16="http://schemas.microsoft.com/office/drawing/2014/main" id="{FDE56ADA-1ACB-FCBE-7C16-F755411FE4CA}"/>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AEC93ABD-A18A-4916-2FA6-05982A5DEDBD}"/>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13</a:t>
            </a:fld>
            <a:endParaRPr lang="en-US" altLang="zh-TW" spc="-25" dirty="0"/>
          </a:p>
        </p:txBody>
      </p:sp>
    </p:spTree>
    <p:extLst>
      <p:ext uri="{BB962C8B-B14F-4D97-AF65-F5344CB8AC3E}">
        <p14:creationId xmlns:p14="http://schemas.microsoft.com/office/powerpoint/2010/main" val="357493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5632" y="1415460"/>
            <a:ext cx="5192586" cy="689291"/>
          </a:xfrm>
          <a:prstGeom prst="rect">
            <a:avLst/>
          </a:prstGeom>
        </p:spPr>
        <p:txBody>
          <a:bodyPr vert="horz" wrap="square" lIns="0" tIns="12065" rIns="0" bIns="0" rtlCol="0">
            <a:spAutoFit/>
          </a:bodyPr>
          <a:lstStyle/>
          <a:p>
            <a:pPr marL="12700" algn="ctr">
              <a:lnSpc>
                <a:spcPct val="100000"/>
              </a:lnSpc>
              <a:spcBef>
                <a:spcPts val="95"/>
              </a:spcBef>
            </a:pPr>
            <a:r>
              <a:rPr lang="zh-TW" altLang="en-US" sz="4400" b="0" spc="-50" dirty="0">
                <a:solidFill>
                  <a:srgbClr val="423789"/>
                </a:solidFill>
                <a:latin typeface="Microsoft JhengHei" panose="020B0604030504040204" pitchFamily="34" charset="-120"/>
                <a:ea typeface="Microsoft JhengHei" panose="020B0604030504040204" pitchFamily="34" charset="-120"/>
              </a:rPr>
              <a:t>聯合國兒童權力公約</a:t>
            </a:r>
            <a:endParaRPr sz="4400" b="0" spc="-50" dirty="0">
              <a:solidFill>
                <a:srgbClr val="423789"/>
              </a:solidFill>
              <a:latin typeface="Microsoft JhengHei" panose="020B0604030504040204" pitchFamily="34" charset="-120"/>
              <a:ea typeface="Microsoft JhengHei" panose="020B0604030504040204" pitchFamily="34" charset="-120"/>
            </a:endParaRPr>
          </a:p>
        </p:txBody>
      </p:sp>
      <p:sp>
        <p:nvSpPr>
          <p:cNvPr id="4" name="object 4"/>
          <p:cNvSpPr/>
          <p:nvPr/>
        </p:nvSpPr>
        <p:spPr>
          <a:xfrm>
            <a:off x="2011680"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7" name="object 7"/>
          <p:cNvSpPr/>
          <p:nvPr/>
        </p:nvSpPr>
        <p:spPr>
          <a:xfrm>
            <a:off x="2011680" y="4207980"/>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579918" y="2623857"/>
            <a:ext cx="772668" cy="1528408"/>
          </a:xfrm>
          <a:prstGeom prst="rect">
            <a:avLst/>
          </a:prstGeom>
        </p:spPr>
      </p:pic>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6" name="投影片編號版面配置區 5">
            <a:extLst>
              <a:ext uri="{FF2B5EF4-FFF2-40B4-BE49-F238E27FC236}">
                <a16:creationId xmlns:a16="http://schemas.microsoft.com/office/drawing/2014/main" id="{D08B8019-ADEA-B2A0-FECD-5EF3915B4BA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14</a:t>
            </a:fld>
            <a:endParaRPr lang="en-US" altLang="zh-TW" spc="-25" dirty="0"/>
          </a:p>
        </p:txBody>
      </p:sp>
      <p:pic>
        <p:nvPicPr>
          <p:cNvPr id="17" name="圖片 16">
            <a:extLst>
              <a:ext uri="{FF2B5EF4-FFF2-40B4-BE49-F238E27FC236}">
                <a16:creationId xmlns:a16="http://schemas.microsoft.com/office/drawing/2014/main" id="{A7E388A9-6167-6F23-F9EA-F7FFBA64D39D}"/>
              </a:ext>
            </a:extLst>
          </p:cNvPr>
          <p:cNvPicPr>
            <a:picLocks noChangeAspect="1"/>
          </p:cNvPicPr>
          <p:nvPr/>
        </p:nvPicPr>
        <p:blipFill>
          <a:blip r:embed="rId5"/>
          <a:stretch>
            <a:fillRect/>
          </a:stretch>
        </p:blipFill>
        <p:spPr>
          <a:xfrm>
            <a:off x="1876089" y="2819400"/>
            <a:ext cx="9632515" cy="1332865"/>
          </a:xfrm>
          <a:prstGeom prst="rect">
            <a:avLst/>
          </a:prstGeom>
        </p:spPr>
      </p:pic>
      <p:pic>
        <p:nvPicPr>
          <p:cNvPr id="18" name="圖片 17">
            <a:extLst>
              <a:ext uri="{FF2B5EF4-FFF2-40B4-BE49-F238E27FC236}">
                <a16:creationId xmlns:a16="http://schemas.microsoft.com/office/drawing/2014/main" id="{B2C20DBF-F701-A90F-9AC9-C38E01580891}"/>
              </a:ext>
            </a:extLst>
          </p:cNvPr>
          <p:cNvPicPr>
            <a:picLocks noChangeAspect="1"/>
          </p:cNvPicPr>
          <p:nvPr/>
        </p:nvPicPr>
        <p:blipFill>
          <a:blip r:embed="rId6"/>
          <a:stretch>
            <a:fillRect/>
          </a:stretch>
        </p:blipFill>
        <p:spPr>
          <a:xfrm>
            <a:off x="1093787" y="4274710"/>
            <a:ext cx="10364098" cy="1353429"/>
          </a:xfrm>
          <a:prstGeom prst="rect">
            <a:avLst/>
          </a:prstGeom>
        </p:spPr>
      </p:pic>
    </p:spTree>
    <p:extLst>
      <p:ext uri="{BB962C8B-B14F-4D97-AF65-F5344CB8AC3E}">
        <p14:creationId xmlns:p14="http://schemas.microsoft.com/office/powerpoint/2010/main" val="1315093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5632" y="1415460"/>
            <a:ext cx="5192586" cy="689291"/>
          </a:xfrm>
          <a:prstGeom prst="rect">
            <a:avLst/>
          </a:prstGeom>
        </p:spPr>
        <p:txBody>
          <a:bodyPr vert="horz" wrap="square" lIns="0" tIns="12065" rIns="0" bIns="0" rtlCol="0">
            <a:spAutoFit/>
          </a:bodyPr>
          <a:lstStyle/>
          <a:p>
            <a:pPr marL="12700" algn="ctr">
              <a:lnSpc>
                <a:spcPct val="100000"/>
              </a:lnSpc>
              <a:spcBef>
                <a:spcPts val="95"/>
              </a:spcBef>
            </a:pPr>
            <a:r>
              <a:rPr lang="zh-TW" altLang="en-US" sz="4400" b="0" spc="-50" dirty="0">
                <a:solidFill>
                  <a:srgbClr val="423789"/>
                </a:solidFill>
                <a:latin typeface="Microsoft JhengHei" panose="020B0604030504040204" pitchFamily="34" charset="-120"/>
                <a:ea typeface="Microsoft JhengHei" panose="020B0604030504040204" pitchFamily="34" charset="-120"/>
              </a:rPr>
              <a:t>身體自主權</a:t>
            </a:r>
            <a:endParaRPr sz="4400" b="0" spc="-50" dirty="0">
              <a:solidFill>
                <a:srgbClr val="423789"/>
              </a:solidFill>
              <a:latin typeface="Microsoft JhengHei" panose="020B0604030504040204" pitchFamily="34" charset="-120"/>
              <a:ea typeface="Microsoft JhengHei" panose="020B0604030504040204" pitchFamily="34" charset="-120"/>
            </a:endParaRPr>
          </a:p>
        </p:txBody>
      </p:sp>
      <p:sp>
        <p:nvSpPr>
          <p:cNvPr id="4" name="object 4"/>
          <p:cNvSpPr/>
          <p:nvPr/>
        </p:nvSpPr>
        <p:spPr>
          <a:xfrm>
            <a:off x="2011680"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7" name="object 7"/>
          <p:cNvSpPr/>
          <p:nvPr/>
        </p:nvSpPr>
        <p:spPr>
          <a:xfrm>
            <a:off x="2011680" y="4207980"/>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579918" y="2623857"/>
            <a:ext cx="772668" cy="1528408"/>
          </a:xfrm>
          <a:prstGeom prst="rect">
            <a:avLst/>
          </a:prstGeom>
        </p:spPr>
      </p:pic>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6" name="投影片編號版面配置區 5">
            <a:extLst>
              <a:ext uri="{FF2B5EF4-FFF2-40B4-BE49-F238E27FC236}">
                <a16:creationId xmlns:a16="http://schemas.microsoft.com/office/drawing/2014/main" id="{D08B8019-ADEA-B2A0-FECD-5EF3915B4BA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15</a:t>
            </a:fld>
            <a:endParaRPr lang="en-US" altLang="zh-TW" spc="-25" dirty="0"/>
          </a:p>
        </p:txBody>
      </p:sp>
      <p:sp>
        <p:nvSpPr>
          <p:cNvPr id="9" name="文字方塊 8">
            <a:extLst>
              <a:ext uri="{FF2B5EF4-FFF2-40B4-BE49-F238E27FC236}">
                <a16:creationId xmlns:a16="http://schemas.microsoft.com/office/drawing/2014/main" id="{751E12C1-820B-DBDC-78FB-28E7A4E01B23}"/>
              </a:ext>
            </a:extLst>
          </p:cNvPr>
          <p:cNvSpPr txBox="1"/>
          <p:nvPr/>
        </p:nvSpPr>
        <p:spPr>
          <a:xfrm>
            <a:off x="3047215" y="2831192"/>
            <a:ext cx="6094428" cy="1261884"/>
          </a:xfrm>
          <a:prstGeom prst="rect">
            <a:avLst/>
          </a:prstGeom>
          <a:noFill/>
        </p:spPr>
        <p:txBody>
          <a:bodyPr wrap="square">
            <a:spAutoFit/>
          </a:bodyPr>
          <a:lstStyle/>
          <a:p>
            <a:r>
              <a:rPr lang="zh-TW" altLang="en-US" sz="2000" b="1" i="0" dirty="0">
                <a:solidFill>
                  <a:srgbClr val="404040"/>
                </a:solidFill>
                <a:effectLst/>
                <a:latin typeface="rosario"/>
              </a:rPr>
              <a:t>就是一個人能夠從一處移動到另一處的自由，無論身在何處，皆</a:t>
            </a:r>
            <a:r>
              <a:rPr lang="zh-TW" altLang="en-US" sz="2000" b="1" i="0" dirty="0">
                <a:solidFill>
                  <a:schemeClr val="accent6">
                    <a:lumMod val="75000"/>
                  </a:schemeClr>
                </a:solidFill>
                <a:effectLst/>
                <a:latin typeface="rosario"/>
              </a:rPr>
              <a:t>能安全地不受暴力侵犯</a:t>
            </a:r>
            <a:r>
              <a:rPr lang="zh-TW" altLang="en-US" sz="2000" b="1" i="0" dirty="0">
                <a:solidFill>
                  <a:srgbClr val="404040"/>
                </a:solidFill>
                <a:effectLst/>
                <a:latin typeface="rosario"/>
              </a:rPr>
              <a:t>（包括性的壓迫和侵犯），以及擁有性滿足的機會和生育自主的選擇。</a:t>
            </a:r>
            <a:r>
              <a:rPr lang="en-US" altLang="zh-TW" sz="1600" i="0" dirty="0">
                <a:solidFill>
                  <a:srgbClr val="404040"/>
                </a:solidFill>
                <a:effectLst/>
                <a:latin typeface="rosario"/>
              </a:rPr>
              <a:t>(</a:t>
            </a:r>
            <a:r>
              <a:rPr lang="zh-TW" altLang="en-US" sz="1600" i="0" dirty="0">
                <a:solidFill>
                  <a:srgbClr val="404040"/>
                </a:solidFill>
                <a:effectLst/>
                <a:latin typeface="rosario"/>
              </a:rPr>
              <a:t>陳妙芬</a:t>
            </a:r>
            <a:r>
              <a:rPr lang="en-US" altLang="zh-TW" sz="1600" i="0" dirty="0">
                <a:solidFill>
                  <a:srgbClr val="404040"/>
                </a:solidFill>
                <a:effectLst/>
                <a:latin typeface="rosario"/>
              </a:rPr>
              <a:t>, 2016)</a:t>
            </a:r>
            <a:endParaRPr lang="zh-TW" altLang="en-US" sz="1600" dirty="0"/>
          </a:p>
        </p:txBody>
      </p:sp>
    </p:spTree>
    <p:extLst>
      <p:ext uri="{BB962C8B-B14F-4D97-AF65-F5344CB8AC3E}">
        <p14:creationId xmlns:p14="http://schemas.microsoft.com/office/powerpoint/2010/main" val="16122815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5632" y="1415460"/>
            <a:ext cx="5192586" cy="689291"/>
          </a:xfrm>
          <a:prstGeom prst="rect">
            <a:avLst/>
          </a:prstGeom>
        </p:spPr>
        <p:txBody>
          <a:bodyPr vert="horz" wrap="square" lIns="0" tIns="12065" rIns="0" bIns="0" rtlCol="0">
            <a:spAutoFit/>
          </a:bodyPr>
          <a:lstStyle/>
          <a:p>
            <a:pPr marL="12700" algn="ctr">
              <a:lnSpc>
                <a:spcPct val="100000"/>
              </a:lnSpc>
              <a:spcBef>
                <a:spcPts val="95"/>
              </a:spcBef>
            </a:pPr>
            <a:r>
              <a:rPr lang="zh-TW" altLang="en-US" sz="4400" b="0" spc="-50" dirty="0">
                <a:solidFill>
                  <a:srgbClr val="423789"/>
                </a:solidFill>
                <a:latin typeface="Microsoft JhengHei" panose="020B0604030504040204" pitchFamily="34" charset="-120"/>
                <a:ea typeface="Microsoft JhengHei" panose="020B0604030504040204" pitchFamily="34" charset="-120"/>
              </a:rPr>
              <a:t>民法</a:t>
            </a:r>
            <a:endParaRPr sz="4400" b="0" spc="-50" dirty="0">
              <a:solidFill>
                <a:srgbClr val="423789"/>
              </a:solidFill>
              <a:latin typeface="Microsoft JhengHei" panose="020B0604030504040204" pitchFamily="34" charset="-120"/>
              <a:ea typeface="Microsoft JhengHei" panose="020B0604030504040204" pitchFamily="34" charset="-120"/>
            </a:endParaRPr>
          </a:p>
        </p:txBody>
      </p:sp>
      <p:sp>
        <p:nvSpPr>
          <p:cNvPr id="4" name="object 4"/>
          <p:cNvSpPr/>
          <p:nvPr/>
        </p:nvSpPr>
        <p:spPr>
          <a:xfrm>
            <a:off x="2011680"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7" name="object 7"/>
          <p:cNvSpPr/>
          <p:nvPr/>
        </p:nvSpPr>
        <p:spPr>
          <a:xfrm>
            <a:off x="2011680" y="4207980"/>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579918" y="2623857"/>
            <a:ext cx="772668" cy="1528408"/>
          </a:xfrm>
          <a:prstGeom prst="rect">
            <a:avLst/>
          </a:prstGeom>
        </p:spPr>
      </p:pic>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6" name="投影片編號版面配置區 5">
            <a:extLst>
              <a:ext uri="{FF2B5EF4-FFF2-40B4-BE49-F238E27FC236}">
                <a16:creationId xmlns:a16="http://schemas.microsoft.com/office/drawing/2014/main" id="{D08B8019-ADEA-B2A0-FECD-5EF3915B4BA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16</a:t>
            </a:fld>
            <a:endParaRPr lang="en-US" altLang="zh-TW" spc="-25" dirty="0"/>
          </a:p>
        </p:txBody>
      </p:sp>
      <p:sp>
        <p:nvSpPr>
          <p:cNvPr id="9" name="文字方塊 8">
            <a:extLst>
              <a:ext uri="{FF2B5EF4-FFF2-40B4-BE49-F238E27FC236}">
                <a16:creationId xmlns:a16="http://schemas.microsoft.com/office/drawing/2014/main" id="{751E12C1-820B-DBDC-78FB-28E7A4E01B23}"/>
              </a:ext>
            </a:extLst>
          </p:cNvPr>
          <p:cNvSpPr txBox="1"/>
          <p:nvPr/>
        </p:nvSpPr>
        <p:spPr>
          <a:xfrm>
            <a:off x="3276600" y="2699875"/>
            <a:ext cx="6094428" cy="1508105"/>
          </a:xfrm>
          <a:prstGeom prst="rect">
            <a:avLst/>
          </a:prstGeom>
          <a:noFill/>
        </p:spPr>
        <p:txBody>
          <a:bodyPr wrap="square">
            <a:spAutoFit/>
          </a:bodyPr>
          <a:lstStyle/>
          <a:p>
            <a:r>
              <a:rPr lang="zh-TW" altLang="en-US" sz="2000" b="1" dirty="0">
                <a:solidFill>
                  <a:srgbClr val="404040"/>
                </a:solidFill>
                <a:latin typeface="rosario"/>
              </a:rPr>
              <a:t>第</a:t>
            </a:r>
            <a:r>
              <a:rPr lang="en-US" altLang="zh-TW" sz="2000" b="1" dirty="0">
                <a:solidFill>
                  <a:srgbClr val="404040"/>
                </a:solidFill>
                <a:latin typeface="rosario"/>
              </a:rPr>
              <a:t>13</a:t>
            </a:r>
            <a:r>
              <a:rPr lang="zh-TW" altLang="en-US" sz="2000" b="1" dirty="0">
                <a:solidFill>
                  <a:srgbClr val="404040"/>
                </a:solidFill>
                <a:latin typeface="rosario"/>
              </a:rPr>
              <a:t>條</a:t>
            </a:r>
            <a:endParaRPr lang="en-US" altLang="zh-TW" sz="2000" b="1" dirty="0">
              <a:solidFill>
                <a:srgbClr val="404040"/>
              </a:solidFill>
              <a:latin typeface="rosario"/>
            </a:endParaRPr>
          </a:p>
          <a:p>
            <a:r>
              <a:rPr lang="zh-TW" altLang="en-US" sz="2400" b="1" dirty="0">
                <a:solidFill>
                  <a:srgbClr val="404040"/>
                </a:solidFill>
                <a:latin typeface="rosario"/>
              </a:rPr>
              <a:t>未滿七歲之未成年人，無行為能力。</a:t>
            </a:r>
            <a:endParaRPr lang="en-US" altLang="zh-TW" sz="2400" b="1" dirty="0">
              <a:solidFill>
                <a:srgbClr val="404040"/>
              </a:solidFill>
              <a:latin typeface="rosario"/>
            </a:endParaRPr>
          </a:p>
          <a:p>
            <a:r>
              <a:rPr lang="zh-TW" altLang="en-US" sz="2400" b="1" dirty="0">
                <a:solidFill>
                  <a:srgbClr val="404040"/>
                </a:solidFill>
                <a:latin typeface="rosario"/>
              </a:rPr>
              <a:t>滿七歲以上之未成年人，有限制行為能力。</a:t>
            </a:r>
            <a:endParaRPr lang="en-US" altLang="zh-TW" sz="2400" b="1" dirty="0">
              <a:solidFill>
                <a:srgbClr val="404040"/>
              </a:solidFill>
              <a:latin typeface="rosario"/>
            </a:endParaRPr>
          </a:p>
          <a:p>
            <a:r>
              <a:rPr lang="zh-TW" altLang="en-US" sz="2400" b="1" dirty="0">
                <a:solidFill>
                  <a:srgbClr val="404040"/>
                </a:solidFill>
                <a:latin typeface="rosario"/>
              </a:rPr>
              <a:t>未成能人已結婚者，有行為能力。</a:t>
            </a:r>
            <a:endParaRPr lang="zh-TW" altLang="en-US" sz="2400" dirty="0"/>
          </a:p>
        </p:txBody>
      </p:sp>
    </p:spTree>
    <p:extLst>
      <p:ext uri="{BB962C8B-B14F-4D97-AF65-F5344CB8AC3E}">
        <p14:creationId xmlns:p14="http://schemas.microsoft.com/office/powerpoint/2010/main" val="155518362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5632" y="1415460"/>
            <a:ext cx="5192586" cy="689291"/>
          </a:xfrm>
          <a:prstGeom prst="rect">
            <a:avLst/>
          </a:prstGeom>
        </p:spPr>
        <p:txBody>
          <a:bodyPr vert="horz" wrap="square" lIns="0" tIns="12065" rIns="0" bIns="0" rtlCol="0">
            <a:spAutoFit/>
          </a:bodyPr>
          <a:lstStyle/>
          <a:p>
            <a:pPr marL="12700" algn="ctr">
              <a:lnSpc>
                <a:spcPct val="100000"/>
              </a:lnSpc>
              <a:spcBef>
                <a:spcPts val="95"/>
              </a:spcBef>
            </a:pPr>
            <a:r>
              <a:rPr lang="zh-TW" altLang="en-US" sz="4400" b="0" spc="-50" dirty="0">
                <a:solidFill>
                  <a:srgbClr val="423789"/>
                </a:solidFill>
                <a:latin typeface="Microsoft JhengHei" panose="020B0604030504040204" pitchFamily="34" charset="-120"/>
                <a:ea typeface="Microsoft JhengHei" panose="020B0604030504040204" pitchFamily="34" charset="-120"/>
              </a:rPr>
              <a:t>刑法</a:t>
            </a:r>
            <a:r>
              <a:rPr lang="zh-TW" altLang="en-US" sz="2000" dirty="0"/>
              <a:t>刑法第十六章妨害性自主罪</a:t>
            </a:r>
            <a:endParaRPr lang="zh-TW" altLang="en-US" sz="4400" b="0" spc="-50" dirty="0">
              <a:solidFill>
                <a:srgbClr val="423789"/>
              </a:solidFill>
              <a:latin typeface="Microsoft JhengHei" panose="020B0604030504040204" pitchFamily="34" charset="-120"/>
              <a:ea typeface="Microsoft JhengHei" panose="020B0604030504040204" pitchFamily="34" charset="-120"/>
            </a:endParaRPr>
          </a:p>
        </p:txBody>
      </p:sp>
      <p:sp>
        <p:nvSpPr>
          <p:cNvPr id="4" name="object 4"/>
          <p:cNvSpPr/>
          <p:nvPr/>
        </p:nvSpPr>
        <p:spPr>
          <a:xfrm>
            <a:off x="2011680"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7" name="object 7"/>
          <p:cNvSpPr/>
          <p:nvPr/>
        </p:nvSpPr>
        <p:spPr>
          <a:xfrm>
            <a:off x="2011680" y="4207980"/>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579918" y="2623857"/>
            <a:ext cx="772668" cy="1528408"/>
          </a:xfrm>
          <a:prstGeom prst="rect">
            <a:avLst/>
          </a:prstGeom>
        </p:spPr>
      </p:pic>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6" name="投影片編號版面配置區 5">
            <a:extLst>
              <a:ext uri="{FF2B5EF4-FFF2-40B4-BE49-F238E27FC236}">
                <a16:creationId xmlns:a16="http://schemas.microsoft.com/office/drawing/2014/main" id="{D08B8019-ADEA-B2A0-FECD-5EF3915B4BA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17</a:t>
            </a:fld>
            <a:endParaRPr lang="en-US" altLang="zh-TW" spc="-25" dirty="0"/>
          </a:p>
        </p:txBody>
      </p:sp>
      <p:sp>
        <p:nvSpPr>
          <p:cNvPr id="9" name="文字方塊 8">
            <a:extLst>
              <a:ext uri="{FF2B5EF4-FFF2-40B4-BE49-F238E27FC236}">
                <a16:creationId xmlns:a16="http://schemas.microsoft.com/office/drawing/2014/main" id="{751E12C1-820B-DBDC-78FB-28E7A4E01B23}"/>
              </a:ext>
            </a:extLst>
          </p:cNvPr>
          <p:cNvSpPr txBox="1"/>
          <p:nvPr/>
        </p:nvSpPr>
        <p:spPr>
          <a:xfrm>
            <a:off x="2740710" y="2740718"/>
            <a:ext cx="7302445" cy="1323439"/>
          </a:xfrm>
          <a:prstGeom prst="rect">
            <a:avLst/>
          </a:prstGeom>
          <a:noFill/>
        </p:spPr>
        <p:txBody>
          <a:bodyPr wrap="square">
            <a:spAutoFit/>
          </a:bodyPr>
          <a:lstStyle/>
          <a:p>
            <a:r>
              <a:rPr lang="zh-TW" altLang="en-US" sz="2000" b="1" i="0" dirty="0">
                <a:solidFill>
                  <a:srgbClr val="000000"/>
                </a:solidFill>
                <a:effectLst/>
                <a:latin typeface="Microsoft JhengHei" panose="020B0604030504040204" pitchFamily="34" charset="-120"/>
                <a:ea typeface="Microsoft JhengHei" panose="020B0604030504040204" pitchFamily="34" charset="-120"/>
              </a:rPr>
              <a:t>刑法妨害性自主罪章保護的法益為個人的性自主決定權</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，讓每個人都可依自己的意願決定是否和他人發生性行為，除非有明示或默示表達有性行為的意願，否則即使是夫妻、男女朋友等，也不可以未經同意而對另一方實施性侵害、猥褻行為。</a:t>
            </a:r>
            <a:endParaRPr lang="zh-TW" altLang="en-US" sz="2000" b="1" dirty="0"/>
          </a:p>
        </p:txBody>
      </p:sp>
      <p:sp>
        <p:nvSpPr>
          <p:cNvPr id="17" name="文字方塊 16">
            <a:extLst>
              <a:ext uri="{FF2B5EF4-FFF2-40B4-BE49-F238E27FC236}">
                <a16:creationId xmlns:a16="http://schemas.microsoft.com/office/drawing/2014/main" id="{F44D115B-493E-D119-CEA6-3191D9E40B9D}"/>
              </a:ext>
            </a:extLst>
          </p:cNvPr>
          <p:cNvSpPr txBox="1"/>
          <p:nvPr/>
        </p:nvSpPr>
        <p:spPr>
          <a:xfrm>
            <a:off x="2740709" y="4383371"/>
            <a:ext cx="7302445" cy="1015663"/>
          </a:xfrm>
          <a:prstGeom prst="rect">
            <a:avLst/>
          </a:prstGeom>
          <a:noFill/>
        </p:spPr>
        <p:txBody>
          <a:bodyPr wrap="square">
            <a:spAutoFit/>
          </a:bodyPr>
          <a:lstStyle/>
          <a:p>
            <a:r>
              <a:rPr lang="zh-TW" altLang="en-US" sz="2000" b="0" i="0" dirty="0">
                <a:solidFill>
                  <a:srgbClr val="000000"/>
                </a:solidFill>
                <a:effectLst/>
                <a:latin typeface="Microsoft JhengHei" panose="020B0604030504040204" pitchFamily="34" charset="-120"/>
                <a:ea typeface="Microsoft JhengHei" panose="020B0604030504040204" pitchFamily="34" charset="-120"/>
              </a:rPr>
              <a:t>刑法第</a:t>
            </a:r>
            <a:r>
              <a:rPr lang="en-US" altLang="zh-TW" sz="2000" b="0" i="0" dirty="0">
                <a:solidFill>
                  <a:srgbClr val="000000"/>
                </a:solidFill>
                <a:effectLst/>
                <a:latin typeface="Microsoft JhengHei" panose="020B0604030504040204" pitchFamily="34" charset="-120"/>
                <a:ea typeface="Microsoft JhengHei" panose="020B0604030504040204" pitchFamily="34" charset="-120"/>
              </a:rPr>
              <a:t>227</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條，被害人屬未滿</a:t>
            </a:r>
            <a:r>
              <a:rPr lang="en-US" altLang="zh-TW" sz="2000" b="0" i="0" dirty="0">
                <a:solidFill>
                  <a:srgbClr val="000000"/>
                </a:solidFill>
                <a:effectLst/>
                <a:latin typeface="Microsoft JhengHei" panose="020B0604030504040204" pitchFamily="34" charset="-120"/>
                <a:ea typeface="Microsoft JhengHei" panose="020B0604030504040204" pitchFamily="34" charset="-120"/>
              </a:rPr>
              <a:t>14</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歲或</a:t>
            </a:r>
            <a:r>
              <a:rPr lang="en-US" altLang="zh-TW" sz="2000" b="0" i="0" dirty="0">
                <a:solidFill>
                  <a:srgbClr val="000000"/>
                </a:solidFill>
                <a:effectLst/>
                <a:latin typeface="Microsoft JhengHei" panose="020B0604030504040204" pitchFamily="34" charset="-120"/>
                <a:ea typeface="Microsoft JhengHei" panose="020B0604030504040204" pitchFamily="34" charset="-120"/>
              </a:rPr>
              <a:t>14</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歲以上未滿</a:t>
            </a:r>
            <a:r>
              <a:rPr lang="en-US" altLang="zh-TW" sz="2000" b="0" i="0" dirty="0">
                <a:solidFill>
                  <a:srgbClr val="000000"/>
                </a:solidFill>
                <a:effectLst/>
                <a:latin typeface="Microsoft JhengHei" panose="020B0604030504040204" pitchFamily="34" charset="-120"/>
                <a:ea typeface="Microsoft JhengHei" panose="020B0604030504040204" pitchFamily="34" charset="-120"/>
              </a:rPr>
              <a:t>16</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歲之</a:t>
            </a:r>
            <a:r>
              <a:rPr lang="zh-TW" altLang="en-US" sz="2000" b="1" i="0" dirty="0">
                <a:solidFill>
                  <a:srgbClr val="000000"/>
                </a:solidFill>
                <a:effectLst/>
                <a:latin typeface="Microsoft JhengHei" panose="020B0604030504040204" pitchFamily="34" charset="-120"/>
                <a:ea typeface="Microsoft JhengHei" panose="020B0604030504040204" pitchFamily="34" charset="-120"/>
              </a:rPr>
              <a:t>未成年者</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，立法機關考量</a:t>
            </a:r>
            <a:r>
              <a:rPr lang="zh-TW" altLang="en-US" sz="2000" b="1" i="0" dirty="0">
                <a:solidFill>
                  <a:srgbClr val="000000"/>
                </a:solidFill>
                <a:effectLst/>
                <a:latin typeface="Microsoft JhengHei" panose="020B0604030504040204" pitchFamily="34" charset="-120"/>
                <a:ea typeface="Microsoft JhengHei" panose="020B0604030504040204" pitchFamily="34" charset="-120"/>
              </a:rPr>
              <a:t>其身心發展尚未發展成熟至可掌控性自主權</a:t>
            </a:r>
            <a:r>
              <a:rPr lang="zh-TW" altLang="en-US" sz="2000" b="0" i="0" dirty="0">
                <a:solidFill>
                  <a:srgbClr val="000000"/>
                </a:solidFill>
                <a:effectLst/>
                <a:latin typeface="Microsoft JhengHei" panose="020B0604030504040204" pitchFamily="34" charset="-120"/>
                <a:ea typeface="Microsoft JhengHei" panose="020B0604030504040204" pitchFamily="34" charset="-120"/>
              </a:rPr>
              <a:t>，因此立法加以保障。</a:t>
            </a:r>
            <a:endParaRPr lang="zh-TW" altLang="en-US" sz="2000" dirty="0"/>
          </a:p>
        </p:txBody>
      </p:sp>
    </p:spTree>
    <p:extLst>
      <p:ext uri="{BB962C8B-B14F-4D97-AF65-F5344CB8AC3E}">
        <p14:creationId xmlns:p14="http://schemas.microsoft.com/office/powerpoint/2010/main" val="27510872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4641" y="2529316"/>
            <a:ext cx="7645400" cy="146431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23789"/>
                </a:solidFill>
                <a:latin typeface="Tw Cen MT Condensed Extra Bold"/>
                <a:cs typeface="Tw Cen MT Condensed Extra Bold"/>
              </a:rPr>
              <a:t>PART</a:t>
            </a:r>
            <a:r>
              <a:rPr sz="3200" spc="-170" dirty="0">
                <a:solidFill>
                  <a:srgbClr val="423789"/>
                </a:solidFill>
                <a:latin typeface="Tw Cen MT Condensed Extra Bold"/>
                <a:cs typeface="Tw Cen MT Condensed Extra Bold"/>
              </a:rPr>
              <a:t> </a:t>
            </a:r>
            <a:r>
              <a:rPr sz="3200" spc="-50" dirty="0">
                <a:solidFill>
                  <a:srgbClr val="423789"/>
                </a:solidFill>
                <a:latin typeface="Tw Cen MT Condensed Extra Bold"/>
                <a:cs typeface="Tw Cen MT Condensed Extra Bold"/>
              </a:rPr>
              <a:t>2</a:t>
            </a:r>
            <a:endParaRPr sz="3200" dirty="0">
              <a:latin typeface="Tw Cen MT Condensed Extra Bold"/>
              <a:cs typeface="Tw Cen MT Condensed Extra Bold"/>
            </a:endParaRPr>
          </a:p>
          <a:p>
            <a:pPr marL="12700">
              <a:lnSpc>
                <a:spcPct val="100000"/>
              </a:lnSpc>
              <a:spcBef>
                <a:spcPts val="280"/>
              </a:spcBef>
            </a:pPr>
            <a:r>
              <a:rPr lang="zh-TW" altLang="en-US" sz="6000" spc="-5" dirty="0">
                <a:latin typeface="Microsoft JhengHei" panose="020B0604030504040204" pitchFamily="34" charset="-120"/>
                <a:ea typeface="Microsoft JhengHei" panose="020B0604030504040204" pitchFamily="34" charset="-120"/>
              </a:rPr>
              <a:t>常見的</a:t>
            </a:r>
            <a:r>
              <a:rPr sz="6000" spc="-5" dirty="0" err="1">
                <a:latin typeface="微軟正黑體"/>
                <a:cs typeface="微軟正黑體"/>
              </a:rPr>
              <a:t>性別議題</a:t>
            </a:r>
            <a:endParaRPr sz="6000" dirty="0">
              <a:latin typeface="微軟正黑體"/>
              <a:cs typeface="微軟正黑體"/>
            </a:endParaRPr>
          </a:p>
        </p:txBody>
      </p:sp>
      <p:sp>
        <p:nvSpPr>
          <p:cNvPr id="3" name="日期版面配置區 2">
            <a:extLst>
              <a:ext uri="{FF2B5EF4-FFF2-40B4-BE49-F238E27FC236}">
                <a16:creationId xmlns:a16="http://schemas.microsoft.com/office/drawing/2014/main" id="{2784D142-4A0B-4380-B222-D961023B4FE6}"/>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33B34CC3-2275-A4A9-14B9-FF741461D72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18</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89221"/>
            <a:ext cx="1265555" cy="1169035"/>
          </a:xfrm>
          <a:custGeom>
            <a:avLst/>
            <a:gdLst/>
            <a:ahLst/>
            <a:cxnLst/>
            <a:rect l="l" t="t" r="r" b="b"/>
            <a:pathLst>
              <a:path w="1265555" h="1169034">
                <a:moveTo>
                  <a:pt x="0" y="816383"/>
                </a:moveTo>
                <a:lnTo>
                  <a:pt x="0" y="848037"/>
                </a:lnTo>
                <a:lnTo>
                  <a:pt x="8953" y="866673"/>
                </a:lnTo>
                <a:lnTo>
                  <a:pt x="26707" y="910702"/>
                </a:lnTo>
                <a:lnTo>
                  <a:pt x="39874" y="955755"/>
                </a:lnTo>
                <a:lnTo>
                  <a:pt x="47019" y="1002349"/>
                </a:lnTo>
                <a:lnTo>
                  <a:pt x="46710" y="1051002"/>
                </a:lnTo>
                <a:lnTo>
                  <a:pt x="37513" y="1102229"/>
                </a:lnTo>
                <a:lnTo>
                  <a:pt x="28516" y="1130669"/>
                </a:lnTo>
                <a:lnTo>
                  <a:pt x="16394" y="1160054"/>
                </a:lnTo>
                <a:lnTo>
                  <a:pt x="11957" y="1168778"/>
                </a:lnTo>
                <a:lnTo>
                  <a:pt x="27317" y="1168778"/>
                </a:lnTo>
                <a:lnTo>
                  <a:pt x="50302" y="1106661"/>
                </a:lnTo>
                <a:lnTo>
                  <a:pt x="59975" y="1052734"/>
                </a:lnTo>
                <a:lnTo>
                  <a:pt x="60324" y="1001591"/>
                </a:lnTo>
                <a:lnTo>
                  <a:pt x="52929" y="952822"/>
                </a:lnTo>
                <a:lnTo>
                  <a:pt x="39376" y="906012"/>
                </a:lnTo>
                <a:lnTo>
                  <a:pt x="21247" y="860751"/>
                </a:lnTo>
                <a:lnTo>
                  <a:pt x="0" y="816383"/>
                </a:lnTo>
                <a:close/>
              </a:path>
              <a:path w="1265555" h="1169034">
                <a:moveTo>
                  <a:pt x="595029" y="13841"/>
                </a:moveTo>
                <a:lnTo>
                  <a:pt x="490296" y="13841"/>
                </a:lnTo>
                <a:lnTo>
                  <a:pt x="526453" y="16254"/>
                </a:lnTo>
                <a:lnTo>
                  <a:pt x="562742" y="21242"/>
                </a:lnTo>
                <a:lnTo>
                  <a:pt x="635342" y="38771"/>
                </a:lnTo>
                <a:lnTo>
                  <a:pt x="671467" y="51229"/>
                </a:lnTo>
                <a:lnTo>
                  <a:pt x="707351" y="66095"/>
                </a:lnTo>
                <a:lnTo>
                  <a:pt x="742900" y="83327"/>
                </a:lnTo>
                <a:lnTo>
                  <a:pt x="778022" y="102883"/>
                </a:lnTo>
                <a:lnTo>
                  <a:pt x="812621" y="124721"/>
                </a:lnTo>
                <a:lnTo>
                  <a:pt x="846607" y="148801"/>
                </a:lnTo>
                <a:lnTo>
                  <a:pt x="879884" y="175079"/>
                </a:lnTo>
                <a:lnTo>
                  <a:pt x="912359" y="203516"/>
                </a:lnTo>
                <a:lnTo>
                  <a:pt x="943940" y="234069"/>
                </a:lnTo>
                <a:lnTo>
                  <a:pt x="974533" y="266697"/>
                </a:lnTo>
                <a:lnTo>
                  <a:pt x="1004044" y="301359"/>
                </a:lnTo>
                <a:lnTo>
                  <a:pt x="1032381" y="338011"/>
                </a:lnTo>
                <a:lnTo>
                  <a:pt x="1059449" y="376614"/>
                </a:lnTo>
                <a:lnTo>
                  <a:pt x="1085156" y="417126"/>
                </a:lnTo>
                <a:lnTo>
                  <a:pt x="1109407" y="459504"/>
                </a:lnTo>
                <a:lnTo>
                  <a:pt x="1132111" y="503708"/>
                </a:lnTo>
                <a:lnTo>
                  <a:pt x="1153173" y="549696"/>
                </a:lnTo>
                <a:lnTo>
                  <a:pt x="1172499" y="597426"/>
                </a:lnTo>
                <a:lnTo>
                  <a:pt x="1189998" y="646857"/>
                </a:lnTo>
                <a:lnTo>
                  <a:pt x="1205575" y="697947"/>
                </a:lnTo>
                <a:lnTo>
                  <a:pt x="1219137" y="750654"/>
                </a:lnTo>
                <a:lnTo>
                  <a:pt x="1230590" y="804938"/>
                </a:lnTo>
                <a:lnTo>
                  <a:pt x="1239842" y="860756"/>
                </a:lnTo>
                <a:lnTo>
                  <a:pt x="1246798" y="918067"/>
                </a:lnTo>
                <a:lnTo>
                  <a:pt x="1251366" y="976829"/>
                </a:lnTo>
                <a:lnTo>
                  <a:pt x="1265133" y="976029"/>
                </a:lnTo>
                <a:lnTo>
                  <a:pt x="1260502" y="916467"/>
                </a:lnTo>
                <a:lnTo>
                  <a:pt x="1253439" y="858377"/>
                </a:lnTo>
                <a:lnTo>
                  <a:pt x="1244037" y="801799"/>
                </a:lnTo>
                <a:lnTo>
                  <a:pt x="1232392" y="746777"/>
                </a:lnTo>
                <a:lnTo>
                  <a:pt x="1218599" y="693352"/>
                </a:lnTo>
                <a:lnTo>
                  <a:pt x="1202753" y="641567"/>
                </a:lnTo>
                <a:lnTo>
                  <a:pt x="1184949" y="591464"/>
                </a:lnTo>
                <a:lnTo>
                  <a:pt x="1165282" y="543084"/>
                </a:lnTo>
                <a:lnTo>
                  <a:pt x="1143848" y="496471"/>
                </a:lnTo>
                <a:lnTo>
                  <a:pt x="1120741" y="451666"/>
                </a:lnTo>
                <a:lnTo>
                  <a:pt x="1096057" y="408711"/>
                </a:lnTo>
                <a:lnTo>
                  <a:pt x="1069890" y="367649"/>
                </a:lnTo>
                <a:lnTo>
                  <a:pt x="1042336" y="328521"/>
                </a:lnTo>
                <a:lnTo>
                  <a:pt x="1013490" y="291371"/>
                </a:lnTo>
                <a:lnTo>
                  <a:pt x="983447" y="256239"/>
                </a:lnTo>
                <a:lnTo>
                  <a:pt x="952302" y="223168"/>
                </a:lnTo>
                <a:lnTo>
                  <a:pt x="920149" y="192201"/>
                </a:lnTo>
                <a:lnTo>
                  <a:pt x="887085" y="163380"/>
                </a:lnTo>
                <a:lnTo>
                  <a:pt x="853204" y="136746"/>
                </a:lnTo>
                <a:lnTo>
                  <a:pt x="818602" y="112341"/>
                </a:lnTo>
                <a:lnTo>
                  <a:pt x="783373" y="90209"/>
                </a:lnTo>
                <a:lnTo>
                  <a:pt x="747612" y="70391"/>
                </a:lnTo>
                <a:lnTo>
                  <a:pt x="711415" y="52929"/>
                </a:lnTo>
                <a:lnTo>
                  <a:pt x="674877" y="37865"/>
                </a:lnTo>
                <a:lnTo>
                  <a:pt x="638093" y="25243"/>
                </a:lnTo>
                <a:lnTo>
                  <a:pt x="601157" y="15102"/>
                </a:lnTo>
                <a:lnTo>
                  <a:pt x="595029" y="13841"/>
                </a:lnTo>
                <a:close/>
              </a:path>
              <a:path w="1265555" h="1169034">
                <a:moveTo>
                  <a:pt x="490395" y="0"/>
                </a:moveTo>
                <a:lnTo>
                  <a:pt x="412946" y="3619"/>
                </a:lnTo>
                <a:lnTo>
                  <a:pt x="370884" y="10388"/>
                </a:lnTo>
                <a:lnTo>
                  <a:pt x="328034" y="20469"/>
                </a:lnTo>
                <a:lnTo>
                  <a:pt x="284810" y="33812"/>
                </a:lnTo>
                <a:lnTo>
                  <a:pt x="241624" y="50366"/>
                </a:lnTo>
                <a:lnTo>
                  <a:pt x="198891" y="70081"/>
                </a:lnTo>
                <a:lnTo>
                  <a:pt x="157023" y="92906"/>
                </a:lnTo>
                <a:lnTo>
                  <a:pt x="116434" y="118791"/>
                </a:lnTo>
                <a:lnTo>
                  <a:pt x="77537" y="147687"/>
                </a:lnTo>
                <a:lnTo>
                  <a:pt x="40746" y="179542"/>
                </a:lnTo>
                <a:lnTo>
                  <a:pt x="6473" y="214307"/>
                </a:lnTo>
                <a:lnTo>
                  <a:pt x="0" y="222079"/>
                </a:lnTo>
                <a:lnTo>
                  <a:pt x="0" y="243376"/>
                </a:lnTo>
                <a:lnTo>
                  <a:pt x="26311" y="213138"/>
                </a:lnTo>
                <a:lnTo>
                  <a:pt x="63093" y="177725"/>
                </a:lnTo>
                <a:lnTo>
                  <a:pt x="102540" y="145595"/>
                </a:lnTo>
                <a:lnTo>
                  <a:pt x="144156" y="116809"/>
                </a:lnTo>
                <a:lnTo>
                  <a:pt x="187442" y="91427"/>
                </a:lnTo>
                <a:lnTo>
                  <a:pt x="231901" y="69512"/>
                </a:lnTo>
                <a:lnTo>
                  <a:pt x="277035" y="51122"/>
                </a:lnTo>
                <a:lnTo>
                  <a:pt x="322346" y="36319"/>
                </a:lnTo>
                <a:lnTo>
                  <a:pt x="367336" y="25165"/>
                </a:lnTo>
                <a:lnTo>
                  <a:pt x="411509" y="17719"/>
                </a:lnTo>
                <a:lnTo>
                  <a:pt x="454365" y="14042"/>
                </a:lnTo>
                <a:lnTo>
                  <a:pt x="595029" y="13841"/>
                </a:lnTo>
                <a:lnTo>
                  <a:pt x="564166" y="7487"/>
                </a:lnTo>
                <a:lnTo>
                  <a:pt x="527213" y="2439"/>
                </a:lnTo>
                <a:lnTo>
                  <a:pt x="490395"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xfrm>
            <a:off x="5456045" y="593713"/>
            <a:ext cx="1280160" cy="690574"/>
          </a:xfrm>
          <a:prstGeom prst="rect">
            <a:avLst/>
          </a:prstGeom>
        </p:spPr>
        <p:txBody>
          <a:bodyPr vert="horz" wrap="square" lIns="0" tIns="13335" rIns="0" bIns="0" rtlCol="0">
            <a:spAutoFit/>
          </a:bodyPr>
          <a:lstStyle/>
          <a:p>
            <a:pPr marL="12700">
              <a:lnSpc>
                <a:spcPct val="100000"/>
              </a:lnSpc>
              <a:spcBef>
                <a:spcPts val="105"/>
              </a:spcBef>
            </a:pPr>
            <a:r>
              <a:rPr lang="zh-TW" altLang="en-US" sz="4400" b="0" spc="509" dirty="0">
                <a:latin typeface="微軟正黑體" panose="020B0604030504040204" pitchFamily="34" charset="-120"/>
                <a:ea typeface="微軟正黑體" panose="020B0604030504040204" pitchFamily="34" charset="-120"/>
              </a:rPr>
              <a:t>前</a:t>
            </a:r>
            <a:r>
              <a:rPr sz="4400" b="0" spc="509" dirty="0">
                <a:latin typeface="微軟正黑體" panose="020B0604030504040204" pitchFamily="34" charset="-120"/>
                <a:ea typeface="微軟正黑體" panose="020B0604030504040204" pitchFamily="34" charset="-120"/>
              </a:rPr>
              <a:t>言</a:t>
            </a:r>
            <a:endParaRPr sz="4400"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352231" y="1990245"/>
            <a:ext cx="9487535" cy="2277034"/>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lang="zh-TW" altLang="en-US" sz="3200" b="0" i="0" u="none" strike="noStrike" kern="0" cap="none" spc="-35" normalizeH="0" baseline="0" noProof="0" dirty="0">
                <a:ln>
                  <a:noFill/>
                </a:ln>
                <a:solidFill>
                  <a:srgbClr val="423789"/>
                </a:solidFill>
                <a:effectLst/>
                <a:uLnTx/>
                <a:uFillTx/>
                <a:latin typeface="微軟正黑體"/>
                <a:cs typeface="微軟正黑體"/>
              </a:rPr>
              <a:t>性別主流化</a:t>
            </a:r>
            <a:r>
              <a:rPr kumimoji="0" lang="zh-TW" altLang="en-US" sz="2800" b="0" i="0" u="none" strike="noStrike" kern="0" cap="none" spc="-35" normalizeH="0" baseline="0" noProof="0" dirty="0">
                <a:ln>
                  <a:noFill/>
                </a:ln>
                <a:solidFill>
                  <a:srgbClr val="423789"/>
                </a:solidFill>
                <a:effectLst/>
                <a:uLnTx/>
                <a:uFillTx/>
                <a:latin typeface="微軟正黑體"/>
                <a:cs typeface="微軟正黑體"/>
              </a:rPr>
              <a:t>作為各國達成性別平等之全球性策略 </a:t>
            </a:r>
            <a:r>
              <a:rPr kumimoji="0" lang="en-US" altLang="zh-TW" sz="1400" b="1" i="0" u="none" strike="noStrike" kern="0" cap="none" spc="-35" normalizeH="0" baseline="0" noProof="0" dirty="0">
                <a:ln>
                  <a:noFill/>
                </a:ln>
                <a:solidFill>
                  <a:srgbClr val="423789"/>
                </a:solidFill>
                <a:effectLst/>
                <a:uLnTx/>
                <a:uFillTx/>
                <a:latin typeface="微軟正黑體"/>
                <a:cs typeface="微軟正黑體"/>
              </a:rPr>
              <a:t>84/94</a:t>
            </a:r>
            <a:endParaRPr kumimoji="0" lang="en-US" sz="1400" b="1" i="0" u="none" strike="noStrike" kern="0" cap="none" spc="-35" normalizeH="0" baseline="0" noProof="0" dirty="0">
              <a:ln>
                <a:noFill/>
              </a:ln>
              <a:solidFill>
                <a:srgbClr val="423789"/>
              </a:solidFill>
              <a:effectLst/>
              <a:uLnTx/>
              <a:uFillTx/>
              <a:latin typeface="微軟正黑體"/>
              <a:cs typeface="微軟正黑體"/>
            </a:endParaRPr>
          </a:p>
          <a:p>
            <a:pPr marL="0" marR="0" lvl="0" indent="0" algn="ctr" defTabSz="914400" eaLnBrk="1" fontAlgn="auto" latinLnBrk="0" hangingPunct="1">
              <a:lnSpc>
                <a:spcPct val="100000"/>
              </a:lnSpc>
              <a:spcBef>
                <a:spcPts val="95"/>
              </a:spcBef>
              <a:spcAft>
                <a:spcPts val="0"/>
              </a:spcAft>
              <a:buClrTx/>
              <a:buSzTx/>
              <a:buFontTx/>
              <a:buNone/>
              <a:tabLst/>
              <a:defRPr/>
            </a:pPr>
            <a:endParaRPr kumimoji="0" lang="en-US" sz="2800" b="0" i="0" u="none" strike="noStrike" kern="0" cap="none" spc="-35" normalizeH="0" baseline="0" noProof="0" dirty="0">
              <a:ln>
                <a:noFill/>
              </a:ln>
              <a:solidFill>
                <a:srgbClr val="423789"/>
              </a:solidFill>
              <a:effectLst/>
              <a:uLnTx/>
              <a:uFillTx/>
              <a:latin typeface="微軟正黑體"/>
              <a:cs typeface="微軟正黑體"/>
            </a:endParaRPr>
          </a:p>
          <a:p>
            <a:pPr marL="0" marR="0" lvl="0" indent="0" algn="ctr"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35" normalizeH="0" baseline="0" noProof="0" dirty="0" err="1">
                <a:ln>
                  <a:noFill/>
                </a:ln>
                <a:solidFill>
                  <a:srgbClr val="423789"/>
                </a:solidFill>
                <a:effectLst/>
                <a:uLnTx/>
                <a:uFillTx/>
                <a:latin typeface="微軟正黑體"/>
                <a:cs typeface="微軟正黑體"/>
              </a:rPr>
              <a:t>消除對婦女一切形式歧視公</a:t>
            </a:r>
            <a:r>
              <a:rPr kumimoji="0" sz="2800" b="0" i="0" u="none" strike="noStrike" kern="0" cap="none" spc="0" normalizeH="0" baseline="0" noProof="0" dirty="0" err="1">
                <a:ln>
                  <a:noFill/>
                </a:ln>
                <a:solidFill>
                  <a:srgbClr val="423789"/>
                </a:solidFill>
                <a:effectLst/>
                <a:uLnTx/>
                <a:uFillTx/>
                <a:latin typeface="微軟正黑體"/>
                <a:cs typeface="微軟正黑體"/>
              </a:rPr>
              <a:t>約</a:t>
            </a:r>
            <a:r>
              <a:rPr kumimoji="0" sz="2800" b="0" i="0" u="none" strike="noStrike" kern="0" cap="none" spc="180" normalizeH="0" baseline="0" noProof="0" dirty="0">
                <a:ln>
                  <a:noFill/>
                </a:ln>
                <a:solidFill>
                  <a:srgbClr val="423789"/>
                </a:solidFill>
                <a:effectLst/>
                <a:uLnTx/>
                <a:uFillTx/>
                <a:latin typeface="微軟正黑體"/>
                <a:cs typeface="微軟正黑體"/>
              </a:rPr>
              <a:t> </a:t>
            </a:r>
            <a:r>
              <a:rPr kumimoji="0" sz="2800" b="1" i="0" u="none" strike="noStrike" kern="0" cap="none" spc="-10" normalizeH="0" baseline="0" noProof="0" dirty="0">
                <a:ln>
                  <a:noFill/>
                </a:ln>
                <a:solidFill>
                  <a:srgbClr val="423789"/>
                </a:solidFill>
                <a:effectLst/>
                <a:uLnTx/>
                <a:uFillTx/>
                <a:latin typeface="Segoe UI Black"/>
                <a:cs typeface="Segoe UI Black"/>
              </a:rPr>
              <a:t>(CEDAW)</a:t>
            </a:r>
            <a:r>
              <a:rPr kumimoji="0" lang="en-US" altLang="zh-TW" sz="1400" b="1" i="0" u="none" strike="noStrike" kern="0" cap="none" spc="-10" normalizeH="0" baseline="0" noProof="0" dirty="0">
                <a:ln>
                  <a:noFill/>
                </a:ln>
                <a:solidFill>
                  <a:srgbClr val="423789"/>
                </a:solidFill>
                <a:effectLst/>
                <a:uLnTx/>
                <a:uFillTx/>
                <a:latin typeface="Segoe UI Black"/>
                <a:cs typeface="Segoe UI Black"/>
              </a:rPr>
              <a:t> 68/70; 95/101</a:t>
            </a:r>
            <a:endParaRPr kumimoji="0" sz="1400" b="0" i="0" u="none" strike="noStrike" kern="0" cap="none" spc="0" normalizeH="0" baseline="0" noProof="0" dirty="0">
              <a:ln>
                <a:noFill/>
              </a:ln>
              <a:solidFill>
                <a:sysClr val="windowText" lastClr="000000"/>
              </a:solidFill>
              <a:effectLst/>
              <a:uLnTx/>
              <a:uFillTx/>
              <a:latin typeface="Segoe UI Black"/>
              <a:cs typeface="Segoe UI Black"/>
            </a:endParaRPr>
          </a:p>
          <a:p>
            <a:pPr marL="0" marR="0" lvl="0" indent="0" algn="ctr" defTabSz="914400" eaLnBrk="1" fontAlgn="auto" latinLnBrk="0" hangingPunct="1">
              <a:lnSpc>
                <a:spcPct val="100000"/>
              </a:lnSpc>
              <a:spcBef>
                <a:spcPts val="20"/>
              </a:spcBef>
              <a:spcAft>
                <a:spcPts val="0"/>
              </a:spcAft>
              <a:buClrTx/>
              <a:buSzTx/>
              <a:buFontTx/>
              <a:buNone/>
              <a:tabLst/>
              <a:defRPr/>
            </a:pPr>
            <a:endParaRPr kumimoji="0" sz="2000" b="0" i="0" u="none" strike="noStrike" kern="0" cap="none" spc="0" normalizeH="0" baseline="0" noProof="0" dirty="0">
              <a:ln>
                <a:noFill/>
              </a:ln>
              <a:solidFill>
                <a:sysClr val="windowText" lastClr="000000"/>
              </a:solidFill>
              <a:effectLst/>
              <a:uLnTx/>
              <a:uFillTx/>
              <a:latin typeface="微軟正黑體"/>
              <a:cs typeface="微軟正黑體"/>
            </a:endParaRPr>
          </a:p>
          <a:p>
            <a:pPr marL="12700" marR="5080" lvl="0" algn="just" defTabSz="914400" eaLnBrk="1" fontAlgn="auto" latinLnBrk="0" hangingPunct="1">
              <a:lnSpc>
                <a:spcPct val="121400"/>
              </a:lnSpc>
              <a:spcBef>
                <a:spcPts val="1610"/>
              </a:spcBef>
              <a:spcAft>
                <a:spcPts val="0"/>
              </a:spcAft>
              <a:buClrTx/>
              <a:buSzTx/>
              <a:tabLst>
                <a:tab pos="356235" algn="l"/>
              </a:tabLst>
              <a:defRPr/>
            </a:pPr>
            <a:endParaRPr kumimoji="0" sz="22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5" name="object 5"/>
          <p:cNvSpPr/>
          <p:nvPr/>
        </p:nvSpPr>
        <p:spPr>
          <a:xfrm>
            <a:off x="982715" y="487045"/>
            <a:ext cx="10195560" cy="5064760"/>
          </a:xfrm>
          <a:custGeom>
            <a:avLst/>
            <a:gdLst/>
            <a:ahLst/>
            <a:cxnLst/>
            <a:rect l="l" t="t" r="r" b="b"/>
            <a:pathLst>
              <a:path w="10195560" h="5064760">
                <a:moveTo>
                  <a:pt x="0" y="0"/>
                </a:moveTo>
                <a:lnTo>
                  <a:pt x="10195560" y="0"/>
                </a:lnTo>
                <a:lnTo>
                  <a:pt x="10195560" y="5064252"/>
                </a:lnTo>
                <a:lnTo>
                  <a:pt x="0" y="5064252"/>
                </a:lnTo>
                <a:lnTo>
                  <a:pt x="0" y="0"/>
                </a:lnTo>
                <a:close/>
              </a:path>
            </a:pathLst>
          </a:custGeom>
          <a:ln w="12192">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object 6"/>
          <p:cNvGrpSpPr/>
          <p:nvPr/>
        </p:nvGrpSpPr>
        <p:grpSpPr>
          <a:xfrm>
            <a:off x="11491172" y="398717"/>
            <a:ext cx="705485" cy="1560195"/>
            <a:chOff x="11491172" y="398717"/>
            <a:chExt cx="705485" cy="1560195"/>
          </a:xfrm>
        </p:grpSpPr>
        <p:sp>
          <p:nvSpPr>
            <p:cNvPr id="7" name="object 7"/>
            <p:cNvSpPr/>
            <p:nvPr/>
          </p:nvSpPr>
          <p:spPr>
            <a:xfrm>
              <a:off x="11495744" y="403289"/>
              <a:ext cx="696595" cy="1550670"/>
            </a:xfrm>
            <a:custGeom>
              <a:avLst/>
              <a:gdLst/>
              <a:ahLst/>
              <a:cxnLst/>
              <a:rect l="l" t="t" r="r" b="b"/>
              <a:pathLst>
                <a:path w="696595" h="1550670">
                  <a:moveTo>
                    <a:pt x="286461" y="0"/>
                  </a:moveTo>
                  <a:lnTo>
                    <a:pt x="237490" y="6057"/>
                  </a:lnTo>
                  <a:lnTo>
                    <a:pt x="196143" y="23034"/>
                  </a:lnTo>
                  <a:lnTo>
                    <a:pt x="156789" y="50835"/>
                  </a:lnTo>
                  <a:lnTo>
                    <a:pt x="120198" y="88645"/>
                  </a:lnTo>
                  <a:lnTo>
                    <a:pt x="87174" y="135629"/>
                  </a:lnTo>
                  <a:lnTo>
                    <a:pt x="58508" y="190957"/>
                  </a:lnTo>
                  <a:lnTo>
                    <a:pt x="39761" y="239979"/>
                  </a:lnTo>
                  <a:lnTo>
                    <a:pt x="26004" y="289923"/>
                  </a:lnTo>
                  <a:lnTo>
                    <a:pt x="17258" y="340013"/>
                  </a:lnTo>
                  <a:lnTo>
                    <a:pt x="13546" y="389472"/>
                  </a:lnTo>
                  <a:lnTo>
                    <a:pt x="14887" y="437521"/>
                  </a:lnTo>
                  <a:lnTo>
                    <a:pt x="21302" y="483384"/>
                  </a:lnTo>
                  <a:lnTo>
                    <a:pt x="32813" y="526284"/>
                  </a:lnTo>
                  <a:lnTo>
                    <a:pt x="49441" y="565442"/>
                  </a:lnTo>
                  <a:lnTo>
                    <a:pt x="90279" y="625063"/>
                  </a:lnTo>
                  <a:lnTo>
                    <a:pt x="116936" y="653172"/>
                  </a:lnTo>
                  <a:lnTo>
                    <a:pt x="147474" y="680023"/>
                  </a:lnTo>
                  <a:lnTo>
                    <a:pt x="181685" y="705525"/>
                  </a:lnTo>
                  <a:lnTo>
                    <a:pt x="219360" y="729587"/>
                  </a:lnTo>
                  <a:lnTo>
                    <a:pt x="260291" y="752116"/>
                  </a:lnTo>
                  <a:lnTo>
                    <a:pt x="304269" y="773022"/>
                  </a:lnTo>
                  <a:lnTo>
                    <a:pt x="351087" y="792211"/>
                  </a:lnTo>
                  <a:lnTo>
                    <a:pt x="400536" y="809593"/>
                  </a:lnTo>
                  <a:lnTo>
                    <a:pt x="452408" y="825075"/>
                  </a:lnTo>
                  <a:lnTo>
                    <a:pt x="506494" y="838567"/>
                  </a:lnTo>
                  <a:lnTo>
                    <a:pt x="562586" y="849976"/>
                  </a:lnTo>
                  <a:lnTo>
                    <a:pt x="620476" y="859210"/>
                  </a:lnTo>
                  <a:lnTo>
                    <a:pt x="679956" y="866178"/>
                  </a:lnTo>
                  <a:lnTo>
                    <a:pt x="696255" y="867412"/>
                  </a:lnTo>
                  <a:lnTo>
                    <a:pt x="696255" y="847353"/>
                  </a:lnTo>
                  <a:lnTo>
                    <a:pt x="682269" y="846304"/>
                  </a:lnTo>
                  <a:lnTo>
                    <a:pt x="624068" y="839562"/>
                  </a:lnTo>
                  <a:lnTo>
                    <a:pt x="567445" y="830636"/>
                  </a:lnTo>
                  <a:lnTo>
                    <a:pt x="512602" y="819615"/>
                  </a:lnTo>
                  <a:lnTo>
                    <a:pt x="459744" y="806588"/>
                  </a:lnTo>
                  <a:lnTo>
                    <a:pt x="409073" y="791642"/>
                  </a:lnTo>
                  <a:lnTo>
                    <a:pt x="360791" y="774868"/>
                  </a:lnTo>
                  <a:lnTo>
                    <a:pt x="315102" y="756353"/>
                  </a:lnTo>
                  <a:lnTo>
                    <a:pt x="272210" y="736186"/>
                  </a:lnTo>
                  <a:lnTo>
                    <a:pt x="232316" y="714457"/>
                  </a:lnTo>
                  <a:lnTo>
                    <a:pt x="195624" y="691254"/>
                  </a:lnTo>
                  <a:lnTo>
                    <a:pt x="162336" y="666666"/>
                  </a:lnTo>
                  <a:lnTo>
                    <a:pt x="132657" y="640781"/>
                  </a:lnTo>
                  <a:lnTo>
                    <a:pt x="84934" y="585476"/>
                  </a:lnTo>
                  <a:lnTo>
                    <a:pt x="49654" y="513509"/>
                  </a:lnTo>
                  <a:lnTo>
                    <a:pt x="38401" y="466161"/>
                  </a:lnTo>
                  <a:lnTo>
                    <a:pt x="33510" y="415304"/>
                  </a:lnTo>
                  <a:lnTo>
                    <a:pt x="34954" y="362050"/>
                  </a:lnTo>
                  <a:lnTo>
                    <a:pt x="42706" y="307511"/>
                  </a:lnTo>
                  <a:lnTo>
                    <a:pt x="56739" y="252802"/>
                  </a:lnTo>
                  <a:lnTo>
                    <a:pt x="77025" y="199034"/>
                  </a:lnTo>
                  <a:lnTo>
                    <a:pt x="103673" y="147371"/>
                  </a:lnTo>
                  <a:lnTo>
                    <a:pt x="134534" y="103154"/>
                  </a:lnTo>
                  <a:lnTo>
                    <a:pt x="168635" y="67401"/>
                  </a:lnTo>
                  <a:lnTo>
                    <a:pt x="205001" y="41131"/>
                  </a:lnTo>
                  <a:lnTo>
                    <a:pt x="242658" y="25361"/>
                  </a:lnTo>
                  <a:lnTo>
                    <a:pt x="285800" y="20104"/>
                  </a:lnTo>
                  <a:lnTo>
                    <a:pt x="393089" y="20104"/>
                  </a:lnTo>
                  <a:lnTo>
                    <a:pt x="355888" y="9075"/>
                  </a:lnTo>
                  <a:lnTo>
                    <a:pt x="320160" y="2295"/>
                  </a:lnTo>
                  <a:lnTo>
                    <a:pt x="286461" y="0"/>
                  </a:lnTo>
                  <a:close/>
                </a:path>
                <a:path w="696595" h="1550670">
                  <a:moveTo>
                    <a:pt x="393089" y="20104"/>
                  </a:moveTo>
                  <a:lnTo>
                    <a:pt x="285800" y="20104"/>
                  </a:lnTo>
                  <a:lnTo>
                    <a:pt x="320924" y="22816"/>
                  </a:lnTo>
                  <a:lnTo>
                    <a:pt x="358634" y="30802"/>
                  </a:lnTo>
                  <a:lnTo>
                    <a:pt x="398513" y="43832"/>
                  </a:lnTo>
                  <a:lnTo>
                    <a:pt x="440145" y="61676"/>
                  </a:lnTo>
                  <a:lnTo>
                    <a:pt x="483113" y="84106"/>
                  </a:lnTo>
                  <a:lnTo>
                    <a:pt x="526999" y="110892"/>
                  </a:lnTo>
                  <a:lnTo>
                    <a:pt x="571386" y="141805"/>
                  </a:lnTo>
                  <a:lnTo>
                    <a:pt x="615857" y="176616"/>
                  </a:lnTo>
                  <a:lnTo>
                    <a:pt x="659995" y="215096"/>
                  </a:lnTo>
                  <a:lnTo>
                    <a:pt x="696255" y="250128"/>
                  </a:lnTo>
                  <a:lnTo>
                    <a:pt x="696255" y="221967"/>
                  </a:lnTo>
                  <a:lnTo>
                    <a:pt x="638310" y="168851"/>
                  </a:lnTo>
                  <a:lnTo>
                    <a:pt x="596540" y="135097"/>
                  </a:lnTo>
                  <a:lnTo>
                    <a:pt x="554759" y="104723"/>
                  </a:lnTo>
                  <a:lnTo>
                    <a:pt x="513259" y="77887"/>
                  </a:lnTo>
                  <a:lnTo>
                    <a:pt x="472330" y="54746"/>
                  </a:lnTo>
                  <a:lnTo>
                    <a:pt x="432265" y="35458"/>
                  </a:lnTo>
                  <a:lnTo>
                    <a:pt x="393354" y="20182"/>
                  </a:lnTo>
                  <a:lnTo>
                    <a:pt x="393089" y="20104"/>
                  </a:lnTo>
                  <a:close/>
                </a:path>
                <a:path w="696595" h="1550670">
                  <a:moveTo>
                    <a:pt x="3238" y="1516087"/>
                  </a:moveTo>
                  <a:lnTo>
                    <a:pt x="45880" y="1542306"/>
                  </a:lnTo>
                  <a:lnTo>
                    <a:pt x="91579" y="1546837"/>
                  </a:lnTo>
                  <a:lnTo>
                    <a:pt x="137059" y="1549535"/>
                  </a:lnTo>
                  <a:lnTo>
                    <a:pt x="182283" y="1550428"/>
                  </a:lnTo>
                  <a:lnTo>
                    <a:pt x="237032" y="1549106"/>
                  </a:lnTo>
                  <a:lnTo>
                    <a:pt x="291075" y="1545181"/>
                  </a:lnTo>
                  <a:lnTo>
                    <a:pt x="344276" y="1538714"/>
                  </a:lnTo>
                  <a:lnTo>
                    <a:pt x="392707" y="1530413"/>
                  </a:lnTo>
                  <a:lnTo>
                    <a:pt x="182613" y="1530413"/>
                  </a:lnTo>
                  <a:lnTo>
                    <a:pt x="138162" y="1529536"/>
                  </a:lnTo>
                  <a:lnTo>
                    <a:pt x="93402" y="1526879"/>
                  </a:lnTo>
                  <a:lnTo>
                    <a:pt x="48403" y="1522408"/>
                  </a:lnTo>
                  <a:lnTo>
                    <a:pt x="3238" y="1516087"/>
                  </a:lnTo>
                  <a:close/>
                </a:path>
                <a:path w="696595" h="1550670">
                  <a:moveTo>
                    <a:pt x="696255" y="1395547"/>
                  </a:moveTo>
                  <a:lnTo>
                    <a:pt x="628049" y="1432688"/>
                  </a:lnTo>
                  <a:lnTo>
                    <a:pt x="583823" y="1452573"/>
                  </a:lnTo>
                  <a:lnTo>
                    <a:pt x="537961" y="1470341"/>
                  </a:lnTo>
                  <a:lnTo>
                    <a:pt x="490623" y="1485925"/>
                  </a:lnTo>
                  <a:lnTo>
                    <a:pt x="441915" y="1499275"/>
                  </a:lnTo>
                  <a:lnTo>
                    <a:pt x="391978" y="1510328"/>
                  </a:lnTo>
                  <a:lnTo>
                    <a:pt x="340947" y="1519027"/>
                  </a:lnTo>
                  <a:lnTo>
                    <a:pt x="288954" y="1525314"/>
                  </a:lnTo>
                  <a:lnTo>
                    <a:pt x="236131" y="1529128"/>
                  </a:lnTo>
                  <a:lnTo>
                    <a:pt x="182613" y="1530413"/>
                  </a:lnTo>
                  <a:lnTo>
                    <a:pt x="392707" y="1530413"/>
                  </a:lnTo>
                  <a:lnTo>
                    <a:pt x="447607" y="1518390"/>
                  </a:lnTo>
                  <a:lnTo>
                    <a:pt x="497464" y="1504656"/>
                  </a:lnTo>
                  <a:lnTo>
                    <a:pt x="545933" y="1488619"/>
                  </a:lnTo>
                  <a:lnTo>
                    <a:pt x="592886" y="1470338"/>
                  </a:lnTo>
                  <a:lnTo>
                    <a:pt x="638165" y="1449883"/>
                  </a:lnTo>
                  <a:lnTo>
                    <a:pt x="681655" y="1427303"/>
                  </a:lnTo>
                  <a:lnTo>
                    <a:pt x="696255" y="1418646"/>
                  </a:lnTo>
                  <a:lnTo>
                    <a:pt x="696255" y="1395547"/>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1495744" y="403289"/>
              <a:ext cx="696595" cy="1550670"/>
            </a:xfrm>
            <a:custGeom>
              <a:avLst/>
              <a:gdLst/>
              <a:ahLst/>
              <a:cxnLst/>
              <a:rect l="l" t="t" r="r" b="b"/>
              <a:pathLst>
                <a:path w="696595" h="1550670">
                  <a:moveTo>
                    <a:pt x="285800" y="20104"/>
                  </a:moveTo>
                  <a:lnTo>
                    <a:pt x="242658" y="25361"/>
                  </a:lnTo>
                  <a:lnTo>
                    <a:pt x="205001" y="41131"/>
                  </a:lnTo>
                  <a:lnTo>
                    <a:pt x="168635" y="67401"/>
                  </a:lnTo>
                  <a:lnTo>
                    <a:pt x="134534" y="103154"/>
                  </a:lnTo>
                  <a:lnTo>
                    <a:pt x="103673" y="147371"/>
                  </a:lnTo>
                  <a:lnTo>
                    <a:pt x="77025" y="199034"/>
                  </a:lnTo>
                  <a:lnTo>
                    <a:pt x="56739" y="252802"/>
                  </a:lnTo>
                  <a:lnTo>
                    <a:pt x="42706" y="307511"/>
                  </a:lnTo>
                  <a:lnTo>
                    <a:pt x="34954" y="362050"/>
                  </a:lnTo>
                  <a:lnTo>
                    <a:pt x="33510" y="415304"/>
                  </a:lnTo>
                  <a:lnTo>
                    <a:pt x="38401" y="466161"/>
                  </a:lnTo>
                  <a:lnTo>
                    <a:pt x="49654" y="513509"/>
                  </a:lnTo>
                  <a:lnTo>
                    <a:pt x="67297" y="556234"/>
                  </a:lnTo>
                  <a:lnTo>
                    <a:pt x="106789" y="613688"/>
                  </a:lnTo>
                  <a:lnTo>
                    <a:pt x="162336" y="666666"/>
                  </a:lnTo>
                  <a:lnTo>
                    <a:pt x="195624" y="691254"/>
                  </a:lnTo>
                  <a:lnTo>
                    <a:pt x="232316" y="714457"/>
                  </a:lnTo>
                  <a:lnTo>
                    <a:pt x="272210" y="736186"/>
                  </a:lnTo>
                  <a:lnTo>
                    <a:pt x="315102" y="756353"/>
                  </a:lnTo>
                  <a:lnTo>
                    <a:pt x="360791" y="774868"/>
                  </a:lnTo>
                  <a:lnTo>
                    <a:pt x="409073" y="791642"/>
                  </a:lnTo>
                  <a:lnTo>
                    <a:pt x="459744" y="806588"/>
                  </a:lnTo>
                  <a:lnTo>
                    <a:pt x="512602" y="819615"/>
                  </a:lnTo>
                  <a:lnTo>
                    <a:pt x="567445" y="830636"/>
                  </a:lnTo>
                  <a:lnTo>
                    <a:pt x="624068" y="839562"/>
                  </a:lnTo>
                  <a:lnTo>
                    <a:pt x="682269" y="846304"/>
                  </a:lnTo>
                  <a:lnTo>
                    <a:pt x="696255" y="847353"/>
                  </a:lnTo>
                </a:path>
                <a:path w="696595" h="1550670">
                  <a:moveTo>
                    <a:pt x="696255" y="250128"/>
                  </a:moveTo>
                  <a:lnTo>
                    <a:pt x="659995" y="215096"/>
                  </a:lnTo>
                  <a:lnTo>
                    <a:pt x="615857" y="176616"/>
                  </a:lnTo>
                  <a:lnTo>
                    <a:pt x="571386" y="141805"/>
                  </a:lnTo>
                  <a:lnTo>
                    <a:pt x="526999" y="110892"/>
                  </a:lnTo>
                  <a:lnTo>
                    <a:pt x="483113" y="84106"/>
                  </a:lnTo>
                  <a:lnTo>
                    <a:pt x="440145" y="61676"/>
                  </a:lnTo>
                  <a:lnTo>
                    <a:pt x="398513" y="43832"/>
                  </a:lnTo>
                  <a:lnTo>
                    <a:pt x="358634" y="30802"/>
                  </a:lnTo>
                  <a:lnTo>
                    <a:pt x="320924" y="22816"/>
                  </a:lnTo>
                  <a:lnTo>
                    <a:pt x="285800" y="20104"/>
                  </a:lnTo>
                </a:path>
                <a:path w="696595" h="1550670">
                  <a:moveTo>
                    <a:pt x="696255" y="1418646"/>
                  </a:moveTo>
                  <a:lnTo>
                    <a:pt x="638165" y="1449883"/>
                  </a:lnTo>
                  <a:lnTo>
                    <a:pt x="592879" y="1470341"/>
                  </a:lnTo>
                  <a:lnTo>
                    <a:pt x="545933" y="1488619"/>
                  </a:lnTo>
                  <a:lnTo>
                    <a:pt x="497464" y="1504656"/>
                  </a:lnTo>
                  <a:lnTo>
                    <a:pt x="447607" y="1518390"/>
                  </a:lnTo>
                  <a:lnTo>
                    <a:pt x="396499" y="1529763"/>
                  </a:lnTo>
                  <a:lnTo>
                    <a:pt x="344276" y="1538714"/>
                  </a:lnTo>
                  <a:lnTo>
                    <a:pt x="291075" y="1545181"/>
                  </a:lnTo>
                  <a:lnTo>
                    <a:pt x="237032" y="1549106"/>
                  </a:lnTo>
                  <a:lnTo>
                    <a:pt x="182283" y="1550428"/>
                  </a:lnTo>
                  <a:lnTo>
                    <a:pt x="137059" y="1549535"/>
                  </a:lnTo>
                  <a:lnTo>
                    <a:pt x="91579" y="1546837"/>
                  </a:lnTo>
                  <a:lnTo>
                    <a:pt x="45880" y="1542306"/>
                  </a:lnTo>
                  <a:lnTo>
                    <a:pt x="0" y="1535912"/>
                  </a:lnTo>
                  <a:lnTo>
                    <a:pt x="3238" y="1516087"/>
                  </a:lnTo>
                  <a:lnTo>
                    <a:pt x="48403" y="1522408"/>
                  </a:lnTo>
                  <a:lnTo>
                    <a:pt x="93402" y="1526879"/>
                  </a:lnTo>
                  <a:lnTo>
                    <a:pt x="138162" y="1529536"/>
                  </a:lnTo>
                  <a:lnTo>
                    <a:pt x="182613" y="1530413"/>
                  </a:lnTo>
                  <a:lnTo>
                    <a:pt x="236131" y="1529128"/>
                  </a:lnTo>
                  <a:lnTo>
                    <a:pt x="288954" y="1525314"/>
                  </a:lnTo>
                  <a:lnTo>
                    <a:pt x="340947" y="1519027"/>
                  </a:lnTo>
                  <a:lnTo>
                    <a:pt x="391978" y="1510328"/>
                  </a:lnTo>
                  <a:lnTo>
                    <a:pt x="441915" y="1499275"/>
                  </a:lnTo>
                  <a:lnTo>
                    <a:pt x="490623" y="1485925"/>
                  </a:lnTo>
                  <a:lnTo>
                    <a:pt x="537970" y="1470338"/>
                  </a:lnTo>
                  <a:lnTo>
                    <a:pt x="583823" y="1452573"/>
                  </a:lnTo>
                  <a:lnTo>
                    <a:pt x="628049" y="1432688"/>
                  </a:lnTo>
                  <a:lnTo>
                    <a:pt x="670515" y="1410741"/>
                  </a:lnTo>
                  <a:lnTo>
                    <a:pt x="696255" y="1395547"/>
                  </a:lnTo>
                </a:path>
                <a:path w="696595" h="1550670">
                  <a:moveTo>
                    <a:pt x="696255" y="867412"/>
                  </a:moveTo>
                  <a:lnTo>
                    <a:pt x="620476" y="859210"/>
                  </a:lnTo>
                  <a:lnTo>
                    <a:pt x="562586" y="849976"/>
                  </a:lnTo>
                  <a:lnTo>
                    <a:pt x="506494" y="838567"/>
                  </a:lnTo>
                  <a:lnTo>
                    <a:pt x="452408" y="825075"/>
                  </a:lnTo>
                  <a:lnTo>
                    <a:pt x="400536" y="809593"/>
                  </a:lnTo>
                  <a:lnTo>
                    <a:pt x="351087" y="792211"/>
                  </a:lnTo>
                  <a:lnTo>
                    <a:pt x="304269" y="773022"/>
                  </a:lnTo>
                  <a:lnTo>
                    <a:pt x="260291" y="752116"/>
                  </a:lnTo>
                  <a:lnTo>
                    <a:pt x="219360" y="729587"/>
                  </a:lnTo>
                  <a:lnTo>
                    <a:pt x="181685" y="705525"/>
                  </a:lnTo>
                  <a:lnTo>
                    <a:pt x="147474" y="680023"/>
                  </a:lnTo>
                  <a:lnTo>
                    <a:pt x="116936" y="653172"/>
                  </a:lnTo>
                  <a:lnTo>
                    <a:pt x="90279" y="625063"/>
                  </a:lnTo>
                  <a:lnTo>
                    <a:pt x="49441" y="565442"/>
                  </a:lnTo>
                  <a:lnTo>
                    <a:pt x="32813" y="526284"/>
                  </a:lnTo>
                  <a:lnTo>
                    <a:pt x="21302" y="483384"/>
                  </a:lnTo>
                  <a:lnTo>
                    <a:pt x="14887" y="437521"/>
                  </a:lnTo>
                  <a:lnTo>
                    <a:pt x="13546" y="389472"/>
                  </a:lnTo>
                  <a:lnTo>
                    <a:pt x="17258" y="340013"/>
                  </a:lnTo>
                  <a:lnTo>
                    <a:pt x="26004" y="289923"/>
                  </a:lnTo>
                  <a:lnTo>
                    <a:pt x="39761" y="239979"/>
                  </a:lnTo>
                  <a:lnTo>
                    <a:pt x="58508" y="190957"/>
                  </a:lnTo>
                  <a:lnTo>
                    <a:pt x="87174" y="135629"/>
                  </a:lnTo>
                  <a:lnTo>
                    <a:pt x="120198" y="88645"/>
                  </a:lnTo>
                  <a:lnTo>
                    <a:pt x="156789" y="50835"/>
                  </a:lnTo>
                  <a:lnTo>
                    <a:pt x="196151" y="23029"/>
                  </a:lnTo>
                  <a:lnTo>
                    <a:pt x="237490" y="6057"/>
                  </a:lnTo>
                  <a:lnTo>
                    <a:pt x="286461" y="0"/>
                  </a:lnTo>
                  <a:lnTo>
                    <a:pt x="320160" y="2295"/>
                  </a:lnTo>
                  <a:lnTo>
                    <a:pt x="393354" y="20182"/>
                  </a:lnTo>
                  <a:lnTo>
                    <a:pt x="432265" y="35458"/>
                  </a:lnTo>
                  <a:lnTo>
                    <a:pt x="472330" y="54746"/>
                  </a:lnTo>
                  <a:lnTo>
                    <a:pt x="513259" y="77887"/>
                  </a:lnTo>
                  <a:lnTo>
                    <a:pt x="554759" y="104723"/>
                  </a:lnTo>
                  <a:lnTo>
                    <a:pt x="596540" y="135097"/>
                  </a:lnTo>
                  <a:lnTo>
                    <a:pt x="638310" y="168851"/>
                  </a:lnTo>
                  <a:lnTo>
                    <a:pt x="679778" y="205826"/>
                  </a:lnTo>
                  <a:lnTo>
                    <a:pt x="696255" y="221967"/>
                  </a:lnTo>
                </a:path>
              </a:pathLst>
            </a:custGeom>
            <a:ln w="9144">
              <a:solidFill>
                <a:srgbClr val="FF86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投影片編號版面配置區 8">
            <a:extLst>
              <a:ext uri="{FF2B5EF4-FFF2-40B4-BE49-F238E27FC236}">
                <a16:creationId xmlns:a16="http://schemas.microsoft.com/office/drawing/2014/main" id="{AE16A48A-5195-FF89-25FA-83B781CA60F2}"/>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1</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
        <p:nvSpPr>
          <p:cNvPr id="11" name="日期版面配置區 10">
            <a:extLst>
              <a:ext uri="{FF2B5EF4-FFF2-40B4-BE49-F238E27FC236}">
                <a16:creationId xmlns:a16="http://schemas.microsoft.com/office/drawing/2014/main" id="{BE8D2FE4-35CD-6185-DE77-21C58BF4F79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10" name="矩形 9">
            <a:extLst>
              <a:ext uri="{FF2B5EF4-FFF2-40B4-BE49-F238E27FC236}">
                <a16:creationId xmlns:a16="http://schemas.microsoft.com/office/drawing/2014/main" id="{4A797482-D7AE-91EC-E752-C23A353D1803}"/>
              </a:ext>
            </a:extLst>
          </p:cNvPr>
          <p:cNvSpPr/>
          <p:nvPr/>
        </p:nvSpPr>
        <p:spPr>
          <a:xfrm>
            <a:off x="2011680" y="2438400"/>
            <a:ext cx="217932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17B6AB59-52C3-818F-604A-0ADFD5DEE26B}"/>
              </a:ext>
            </a:extLst>
          </p:cNvPr>
          <p:cNvSpPr/>
          <p:nvPr/>
        </p:nvSpPr>
        <p:spPr>
          <a:xfrm>
            <a:off x="7010400" y="3352800"/>
            <a:ext cx="19050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90967" y="1699781"/>
            <a:ext cx="3587115" cy="1397000"/>
          </a:xfrm>
          <a:prstGeom prst="rect">
            <a:avLst/>
          </a:prstGeom>
        </p:spPr>
        <p:txBody>
          <a:bodyPr vert="horz" wrap="square" lIns="0" tIns="12065" rIns="0" bIns="0" rtlCol="0">
            <a:spAutoFit/>
          </a:bodyPr>
          <a:lstStyle/>
          <a:p>
            <a:pPr marL="12700" marR="5080" algn="just">
              <a:lnSpc>
                <a:spcPct val="150000"/>
              </a:lnSpc>
              <a:spcBef>
                <a:spcPts val="95"/>
              </a:spcBef>
            </a:pPr>
            <a:r>
              <a:rPr sz="2000" spc="-10" dirty="0">
                <a:latin typeface="微軟正黑體"/>
                <a:cs typeface="微軟正黑體"/>
              </a:rPr>
              <a:t>刻板印象本身其實不見得帶有負面的態度，只是我們簡化世界的</a:t>
            </a:r>
            <a:r>
              <a:rPr sz="2000" spc="-20" dirty="0">
                <a:latin typeface="微軟正黑體"/>
                <a:cs typeface="微軟正黑體"/>
              </a:rPr>
              <a:t>方式。</a:t>
            </a:r>
            <a:endParaRPr sz="2000" dirty="0">
              <a:latin typeface="微軟正黑體"/>
              <a:cs typeface="微軟正黑體"/>
            </a:endParaRPr>
          </a:p>
        </p:txBody>
      </p:sp>
      <p:sp>
        <p:nvSpPr>
          <p:cNvPr id="3" name="object 3"/>
          <p:cNvSpPr txBox="1"/>
          <p:nvPr/>
        </p:nvSpPr>
        <p:spPr>
          <a:xfrm>
            <a:off x="2125575" y="1699527"/>
            <a:ext cx="3332479" cy="1854200"/>
          </a:xfrm>
          <a:prstGeom prst="rect">
            <a:avLst/>
          </a:prstGeom>
        </p:spPr>
        <p:txBody>
          <a:bodyPr vert="horz" wrap="square" lIns="0" tIns="12065" rIns="0" bIns="0" rtlCol="0">
            <a:spAutoFit/>
          </a:bodyPr>
          <a:lstStyle/>
          <a:p>
            <a:pPr marL="12700" marR="5080" algn="just">
              <a:lnSpc>
                <a:spcPct val="150000"/>
              </a:lnSpc>
              <a:spcBef>
                <a:spcPts val="95"/>
              </a:spcBef>
            </a:pPr>
            <a:r>
              <a:rPr sz="2000" spc="-10" dirty="0">
                <a:latin typeface="微軟正黑體"/>
                <a:cs typeface="微軟正黑體"/>
              </a:rPr>
              <a:t>將一個團體全體成員的典型特質套用在這個團體中每一個成</a:t>
            </a:r>
            <a:r>
              <a:rPr sz="2000" dirty="0">
                <a:latin typeface="微軟正黑體"/>
                <a:cs typeface="微軟正黑體"/>
              </a:rPr>
              <a:t>員的身上，而</a:t>
            </a:r>
            <a:r>
              <a:rPr sz="2000" spc="-15" dirty="0">
                <a:solidFill>
                  <a:srgbClr val="D34817"/>
                </a:solidFill>
                <a:latin typeface="微軟正黑體"/>
                <a:cs typeface="微軟正黑體"/>
              </a:rPr>
              <a:t>無視於他們之間</a:t>
            </a:r>
            <a:r>
              <a:rPr sz="2000" dirty="0">
                <a:solidFill>
                  <a:srgbClr val="D34817"/>
                </a:solidFill>
                <a:latin typeface="微軟正黑體"/>
                <a:cs typeface="微軟正黑體"/>
              </a:rPr>
              <a:t>其實有實際的差異</a:t>
            </a:r>
            <a:r>
              <a:rPr sz="2000" spc="-50" dirty="0">
                <a:latin typeface="微軟正黑體"/>
                <a:cs typeface="微軟正黑體"/>
              </a:rPr>
              <a:t>。</a:t>
            </a:r>
            <a:endParaRPr sz="2000">
              <a:latin typeface="微軟正黑體"/>
              <a:cs typeface="微軟正黑體"/>
            </a:endParaRPr>
          </a:p>
        </p:txBody>
      </p:sp>
      <p:sp>
        <p:nvSpPr>
          <p:cNvPr id="4" name="object 4"/>
          <p:cNvSpPr txBox="1">
            <a:spLocks noGrp="1"/>
          </p:cNvSpPr>
          <p:nvPr>
            <p:ph type="title"/>
          </p:nvPr>
        </p:nvSpPr>
        <p:spPr>
          <a:xfrm>
            <a:off x="4455392" y="501399"/>
            <a:ext cx="3328035" cy="982980"/>
          </a:xfrm>
          <a:prstGeom prst="rect">
            <a:avLst/>
          </a:prstGeom>
        </p:spPr>
        <p:txBody>
          <a:bodyPr vert="horz" wrap="square" lIns="0" tIns="93980" rIns="0" bIns="0" rtlCol="0">
            <a:spAutoFit/>
          </a:bodyPr>
          <a:lstStyle/>
          <a:p>
            <a:pPr marR="40640" algn="ctr">
              <a:lnSpc>
                <a:spcPct val="100000"/>
              </a:lnSpc>
              <a:spcBef>
                <a:spcPts val="740"/>
              </a:spcBef>
            </a:pPr>
            <a:r>
              <a:rPr sz="4400" b="0" spc="-15" dirty="0">
                <a:solidFill>
                  <a:srgbClr val="2F4A6F"/>
                </a:solidFill>
                <a:latin typeface="微軟正黑體"/>
                <a:cs typeface="微軟正黑體"/>
              </a:rPr>
              <a:t>刻板印象</a:t>
            </a:r>
            <a:endParaRPr sz="4400">
              <a:latin typeface="微軟正黑體"/>
              <a:cs typeface="微軟正黑體"/>
            </a:endParaRPr>
          </a:p>
          <a:p>
            <a:pPr algn="ctr">
              <a:lnSpc>
                <a:spcPct val="100000"/>
              </a:lnSpc>
              <a:spcBef>
                <a:spcPts val="175"/>
              </a:spcBef>
            </a:pPr>
            <a:r>
              <a:rPr sz="1200" b="0" dirty="0">
                <a:solidFill>
                  <a:srgbClr val="808080"/>
                </a:solidFill>
                <a:latin typeface="微軟正黑體"/>
                <a:cs typeface="微軟正黑體"/>
              </a:rPr>
              <a:t>取自行政院性平視聽分享站 </a:t>
            </a:r>
            <a:r>
              <a:rPr sz="1200" b="0" spc="-10" dirty="0">
                <a:solidFill>
                  <a:srgbClr val="808080"/>
                </a:solidFill>
                <a:latin typeface="Arial"/>
                <a:cs typeface="Arial"/>
              </a:rPr>
              <a:t>https://ppt.cc/fWHIPx</a:t>
            </a:r>
            <a:endParaRPr sz="1200">
              <a:latin typeface="Arial"/>
              <a:cs typeface="Arial"/>
            </a:endParaRPr>
          </a:p>
        </p:txBody>
      </p:sp>
      <p:sp>
        <p:nvSpPr>
          <p:cNvPr id="5" name="object 5"/>
          <p:cNvSpPr/>
          <p:nvPr/>
        </p:nvSpPr>
        <p:spPr>
          <a:xfrm>
            <a:off x="612649" y="169926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6" name="object 6"/>
          <p:cNvSpPr/>
          <p:nvPr/>
        </p:nvSpPr>
        <p:spPr>
          <a:xfrm>
            <a:off x="682753" y="3651503"/>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7" name="object 7"/>
          <p:cNvSpPr/>
          <p:nvPr/>
        </p:nvSpPr>
        <p:spPr>
          <a:xfrm>
            <a:off x="6414517" y="169926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8" name="object 8"/>
          <p:cNvSpPr/>
          <p:nvPr/>
        </p:nvSpPr>
        <p:spPr>
          <a:xfrm>
            <a:off x="6414517" y="3619500"/>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9" name="object 9"/>
          <p:cNvSpPr/>
          <p:nvPr/>
        </p:nvSpPr>
        <p:spPr>
          <a:xfrm>
            <a:off x="1168908" y="4308347"/>
            <a:ext cx="9854565" cy="1742439"/>
          </a:xfrm>
          <a:custGeom>
            <a:avLst/>
            <a:gdLst/>
            <a:ahLst/>
            <a:cxnLst/>
            <a:rect l="l" t="t" r="r" b="b"/>
            <a:pathLst>
              <a:path w="9854565" h="1742439">
                <a:moveTo>
                  <a:pt x="0" y="0"/>
                </a:moveTo>
                <a:lnTo>
                  <a:pt x="9854184" y="0"/>
                </a:lnTo>
                <a:lnTo>
                  <a:pt x="9854184" y="1741932"/>
                </a:lnTo>
                <a:lnTo>
                  <a:pt x="0" y="1741932"/>
                </a:lnTo>
                <a:lnTo>
                  <a:pt x="0" y="0"/>
                </a:lnTo>
                <a:close/>
              </a:path>
            </a:pathLst>
          </a:custGeom>
          <a:ln w="12191">
            <a:solidFill>
              <a:srgbClr val="D34817"/>
            </a:solidFill>
          </a:ln>
        </p:spPr>
        <p:txBody>
          <a:bodyPr wrap="square" lIns="0" tIns="0" rIns="0" bIns="0" rtlCol="0"/>
          <a:lstStyle/>
          <a:p>
            <a:endParaRPr/>
          </a:p>
        </p:txBody>
      </p:sp>
      <p:sp>
        <p:nvSpPr>
          <p:cNvPr id="10" name="object 10"/>
          <p:cNvSpPr txBox="1"/>
          <p:nvPr/>
        </p:nvSpPr>
        <p:spPr>
          <a:xfrm>
            <a:off x="1514925" y="4448026"/>
            <a:ext cx="1331595" cy="1439545"/>
          </a:xfrm>
          <a:prstGeom prst="rect">
            <a:avLst/>
          </a:prstGeom>
        </p:spPr>
        <p:txBody>
          <a:bodyPr vert="horz" wrap="square" lIns="0" tIns="31750" rIns="0" bIns="0" rtlCol="0">
            <a:spAutoFit/>
          </a:bodyPr>
          <a:lstStyle/>
          <a:p>
            <a:pPr marL="201295" marR="207645" algn="ctr">
              <a:lnSpc>
                <a:spcPts val="4310"/>
              </a:lnSpc>
              <a:spcBef>
                <a:spcPts val="250"/>
              </a:spcBef>
            </a:pPr>
            <a:r>
              <a:rPr sz="3600" spc="-25" dirty="0">
                <a:solidFill>
                  <a:srgbClr val="D34817"/>
                </a:solidFill>
                <a:latin typeface="微軟正黑體"/>
                <a:cs typeface="微軟正黑體"/>
              </a:rPr>
              <a:t>互動時間</a:t>
            </a:r>
            <a:endParaRPr sz="3600">
              <a:latin typeface="微軟正黑體"/>
              <a:cs typeface="微軟正黑體"/>
            </a:endParaRPr>
          </a:p>
          <a:p>
            <a:pPr marR="5080" algn="ctr">
              <a:lnSpc>
                <a:spcPct val="100000"/>
              </a:lnSpc>
              <a:spcBef>
                <a:spcPts val="445"/>
              </a:spcBef>
            </a:pPr>
            <a:r>
              <a:rPr sz="1600" dirty="0">
                <a:solidFill>
                  <a:srgbClr val="D34817"/>
                </a:solidFill>
                <a:latin typeface="Arial"/>
                <a:cs typeface="Arial"/>
              </a:rPr>
              <a:t>Activity</a:t>
            </a:r>
            <a:r>
              <a:rPr sz="1600" spc="-55" dirty="0">
                <a:solidFill>
                  <a:srgbClr val="D34817"/>
                </a:solidFill>
                <a:latin typeface="Arial"/>
                <a:cs typeface="Arial"/>
              </a:rPr>
              <a:t> </a:t>
            </a:r>
            <a:r>
              <a:rPr sz="1600" spc="-10" dirty="0">
                <a:solidFill>
                  <a:srgbClr val="D34817"/>
                </a:solidFill>
                <a:latin typeface="Arial"/>
                <a:cs typeface="Arial"/>
              </a:rPr>
              <a:t>Corner</a:t>
            </a:r>
            <a:endParaRPr sz="1600">
              <a:latin typeface="Arial"/>
              <a:cs typeface="Arial"/>
            </a:endParaRPr>
          </a:p>
        </p:txBody>
      </p:sp>
      <p:sp>
        <p:nvSpPr>
          <p:cNvPr id="11" name="object 11"/>
          <p:cNvSpPr txBox="1"/>
          <p:nvPr/>
        </p:nvSpPr>
        <p:spPr>
          <a:xfrm>
            <a:off x="3128021" y="4987293"/>
            <a:ext cx="7549515" cy="350737"/>
          </a:xfrm>
          <a:prstGeom prst="rect">
            <a:avLst/>
          </a:prstGeom>
        </p:spPr>
        <p:txBody>
          <a:bodyPr vert="horz" wrap="square" lIns="0" tIns="12065" rIns="0" bIns="0" rtlCol="0">
            <a:spAutoFit/>
          </a:bodyPr>
          <a:lstStyle/>
          <a:p>
            <a:pPr>
              <a:lnSpc>
                <a:spcPct val="100000"/>
              </a:lnSpc>
              <a:spcBef>
                <a:spcPts val="95"/>
              </a:spcBef>
            </a:pPr>
            <a:r>
              <a:rPr sz="2200" b="1" spc="-30" dirty="0" err="1">
                <a:solidFill>
                  <a:srgbClr val="2F4A6F"/>
                </a:solidFill>
                <a:latin typeface="微軟正黑體"/>
                <a:cs typeface="微軟正黑體"/>
              </a:rPr>
              <a:t>請您依直覺</a:t>
            </a:r>
            <a:r>
              <a:rPr lang="zh-TW" altLang="en-US" sz="2200" b="1" spc="-30" dirty="0">
                <a:solidFill>
                  <a:srgbClr val="2F4A6F"/>
                </a:solidFill>
                <a:latin typeface="微軟正黑體"/>
                <a:cs typeface="微軟正黑體"/>
              </a:rPr>
              <a:t>說說</a:t>
            </a:r>
            <a:r>
              <a:rPr sz="2200" b="1" spc="-30" dirty="0">
                <a:solidFill>
                  <a:srgbClr val="2F4A6F"/>
                </a:solidFill>
                <a:latin typeface="微軟正黑體"/>
                <a:cs typeface="微軟正黑體"/>
              </a:rPr>
              <a:t>「</a:t>
            </a:r>
            <a:r>
              <a:rPr sz="2200" b="1" spc="-30" dirty="0" err="1">
                <a:solidFill>
                  <a:srgbClr val="2F4A6F"/>
                </a:solidFill>
                <a:latin typeface="微軟正黑體"/>
                <a:cs typeface="微軟正黑體"/>
              </a:rPr>
              <a:t>說到</a:t>
            </a:r>
            <a:r>
              <a:rPr lang="zh-TW" altLang="en-US" sz="2200" b="1" spc="-30" dirty="0">
                <a:solidFill>
                  <a:srgbClr val="2F4A6F"/>
                </a:solidFill>
                <a:latin typeface="微軟正黑體"/>
                <a:cs typeface="微軟正黑體"/>
              </a:rPr>
              <a:t>運動教練</a:t>
            </a:r>
            <a:r>
              <a:rPr sz="2200" b="1" spc="-20" dirty="0">
                <a:solidFill>
                  <a:srgbClr val="2F4A6F"/>
                </a:solidFill>
                <a:latin typeface="微軟正黑體"/>
                <a:cs typeface="微軟正黑體"/>
              </a:rPr>
              <a:t>，</a:t>
            </a:r>
            <a:r>
              <a:rPr sz="2200" b="1" spc="-30" dirty="0">
                <a:solidFill>
                  <a:srgbClr val="2F4A6F"/>
                </a:solidFill>
                <a:latin typeface="微軟正黑體"/>
                <a:cs typeface="微軟正黑體"/>
              </a:rPr>
              <a:t>您會</a:t>
            </a:r>
            <a:r>
              <a:rPr sz="2200" b="1" spc="-20" dirty="0">
                <a:solidFill>
                  <a:srgbClr val="2F4A6F"/>
                </a:solidFill>
                <a:latin typeface="微軟正黑體"/>
                <a:cs typeface="微軟正黑體"/>
              </a:rPr>
              <a:t>想</a:t>
            </a:r>
            <a:r>
              <a:rPr sz="2200" b="1" spc="-30" dirty="0">
                <a:solidFill>
                  <a:srgbClr val="2F4A6F"/>
                </a:solidFill>
                <a:latin typeface="微軟正黑體"/>
                <a:cs typeface="微軟正黑體"/>
              </a:rPr>
              <a:t>到哪</a:t>
            </a:r>
            <a:r>
              <a:rPr sz="2200" b="1" spc="-20" dirty="0">
                <a:solidFill>
                  <a:srgbClr val="2F4A6F"/>
                </a:solidFill>
                <a:latin typeface="微軟正黑體"/>
                <a:cs typeface="微軟正黑體"/>
              </a:rPr>
              <a:t>些</a:t>
            </a:r>
            <a:r>
              <a:rPr sz="2200" b="1" spc="-30" dirty="0">
                <a:solidFill>
                  <a:srgbClr val="2F4A6F"/>
                </a:solidFill>
                <a:latin typeface="微軟正黑體"/>
                <a:cs typeface="微軟正黑體"/>
              </a:rPr>
              <a:t>形容</a:t>
            </a:r>
            <a:r>
              <a:rPr sz="2200" b="1" spc="-25" dirty="0">
                <a:solidFill>
                  <a:srgbClr val="2F4A6F"/>
                </a:solidFill>
                <a:latin typeface="微軟正黑體"/>
                <a:cs typeface="微軟正黑體"/>
              </a:rPr>
              <a:t>詞？</a:t>
            </a:r>
            <a:r>
              <a:rPr sz="2200" b="1" spc="-50" dirty="0">
                <a:solidFill>
                  <a:srgbClr val="2F4A6F"/>
                </a:solidFill>
                <a:latin typeface="微軟正黑體"/>
                <a:cs typeface="微軟正黑體"/>
              </a:rPr>
              <a:t>」</a:t>
            </a:r>
            <a:endParaRPr sz="2200" dirty="0">
              <a:latin typeface="微軟正黑體"/>
              <a:cs typeface="微軟正黑體"/>
            </a:endParaRPr>
          </a:p>
        </p:txBody>
      </p:sp>
      <p:pic>
        <p:nvPicPr>
          <p:cNvPr id="12" name="object 12"/>
          <p:cNvPicPr/>
          <p:nvPr/>
        </p:nvPicPr>
        <p:blipFill>
          <a:blip r:embed="rId2" cstate="print"/>
          <a:stretch>
            <a:fillRect/>
          </a:stretch>
        </p:blipFill>
        <p:spPr>
          <a:xfrm>
            <a:off x="6524243" y="2142744"/>
            <a:ext cx="1324355" cy="1121244"/>
          </a:xfrm>
          <a:prstGeom prst="rect">
            <a:avLst/>
          </a:prstGeom>
        </p:spPr>
      </p:pic>
      <p:pic>
        <p:nvPicPr>
          <p:cNvPr id="13" name="object 13"/>
          <p:cNvPicPr/>
          <p:nvPr/>
        </p:nvPicPr>
        <p:blipFill>
          <a:blip r:embed="rId3" cstate="print"/>
          <a:stretch>
            <a:fillRect/>
          </a:stretch>
        </p:blipFill>
        <p:spPr>
          <a:xfrm>
            <a:off x="722376" y="2142744"/>
            <a:ext cx="1324355" cy="1121244"/>
          </a:xfrm>
          <a:prstGeom prst="rect">
            <a:avLst/>
          </a:prstGeom>
        </p:spPr>
      </p:pic>
      <p:grpSp>
        <p:nvGrpSpPr>
          <p:cNvPr id="14" name="object 14"/>
          <p:cNvGrpSpPr/>
          <p:nvPr/>
        </p:nvGrpSpPr>
        <p:grpSpPr>
          <a:xfrm>
            <a:off x="11254616" y="0"/>
            <a:ext cx="942340" cy="1501775"/>
            <a:chOff x="11254616" y="0"/>
            <a:chExt cx="942340" cy="1501775"/>
          </a:xfrm>
        </p:grpSpPr>
        <p:sp>
          <p:nvSpPr>
            <p:cNvPr id="15" name="object 15"/>
            <p:cNvSpPr/>
            <p:nvPr/>
          </p:nvSpPr>
          <p:spPr>
            <a:xfrm>
              <a:off x="11259188" y="0"/>
              <a:ext cx="932815" cy="1492885"/>
            </a:xfrm>
            <a:custGeom>
              <a:avLst/>
              <a:gdLst/>
              <a:ahLst/>
              <a:cxnLst/>
              <a:rect l="l" t="t" r="r" b="b"/>
              <a:pathLst>
                <a:path w="932815" h="1492885">
                  <a:moveTo>
                    <a:pt x="108996" y="0"/>
                  </a:moveTo>
                  <a:lnTo>
                    <a:pt x="92490" y="0"/>
                  </a:lnTo>
                  <a:lnTo>
                    <a:pt x="83126" y="19712"/>
                  </a:lnTo>
                  <a:lnTo>
                    <a:pt x="62794" y="68748"/>
                  </a:lnTo>
                  <a:lnTo>
                    <a:pt x="45284" y="117961"/>
                  </a:lnTo>
                  <a:lnTo>
                    <a:pt x="30606" y="167217"/>
                  </a:lnTo>
                  <a:lnTo>
                    <a:pt x="18767" y="216380"/>
                  </a:lnTo>
                  <a:lnTo>
                    <a:pt x="9778" y="265313"/>
                  </a:lnTo>
                  <a:lnTo>
                    <a:pt x="3648" y="313882"/>
                  </a:lnTo>
                  <a:lnTo>
                    <a:pt x="385" y="361950"/>
                  </a:lnTo>
                  <a:lnTo>
                    <a:pt x="0" y="409381"/>
                  </a:lnTo>
                  <a:lnTo>
                    <a:pt x="2500" y="456041"/>
                  </a:lnTo>
                  <a:lnTo>
                    <a:pt x="7895" y="501794"/>
                  </a:lnTo>
                  <a:lnTo>
                    <a:pt x="16195" y="546503"/>
                  </a:lnTo>
                  <a:lnTo>
                    <a:pt x="27407" y="590034"/>
                  </a:lnTo>
                  <a:lnTo>
                    <a:pt x="41543" y="632249"/>
                  </a:lnTo>
                  <a:lnTo>
                    <a:pt x="58610" y="673015"/>
                  </a:lnTo>
                  <a:lnTo>
                    <a:pt x="78618" y="712194"/>
                  </a:lnTo>
                  <a:lnTo>
                    <a:pt x="101576" y="749652"/>
                  </a:lnTo>
                  <a:lnTo>
                    <a:pt x="128131" y="785941"/>
                  </a:lnTo>
                  <a:lnTo>
                    <a:pt x="157710" y="820026"/>
                  </a:lnTo>
                  <a:lnTo>
                    <a:pt x="190181" y="851855"/>
                  </a:lnTo>
                  <a:lnTo>
                    <a:pt x="225415" y="881374"/>
                  </a:lnTo>
                  <a:lnTo>
                    <a:pt x="263282" y="908531"/>
                  </a:lnTo>
                  <a:lnTo>
                    <a:pt x="303653" y="933272"/>
                  </a:lnTo>
                  <a:lnTo>
                    <a:pt x="346395" y="955545"/>
                  </a:lnTo>
                  <a:lnTo>
                    <a:pt x="391381" y="975296"/>
                  </a:lnTo>
                  <a:lnTo>
                    <a:pt x="438479" y="992472"/>
                  </a:lnTo>
                  <a:lnTo>
                    <a:pt x="487560" y="1007021"/>
                  </a:lnTo>
                  <a:lnTo>
                    <a:pt x="538493" y="1018889"/>
                  </a:lnTo>
                  <a:lnTo>
                    <a:pt x="591149" y="1028024"/>
                  </a:lnTo>
                  <a:lnTo>
                    <a:pt x="591024" y="1074715"/>
                  </a:lnTo>
                  <a:lnTo>
                    <a:pt x="595595" y="1120064"/>
                  </a:lnTo>
                  <a:lnTo>
                    <a:pt x="604974" y="1164255"/>
                  </a:lnTo>
                  <a:lnTo>
                    <a:pt x="619216" y="1206941"/>
                  </a:lnTo>
                  <a:lnTo>
                    <a:pt x="637730" y="1247057"/>
                  </a:lnTo>
                  <a:lnTo>
                    <a:pt x="660386" y="1285127"/>
                  </a:lnTo>
                  <a:lnTo>
                    <a:pt x="686943" y="1321046"/>
                  </a:lnTo>
                  <a:lnTo>
                    <a:pt x="717158" y="1354707"/>
                  </a:lnTo>
                  <a:lnTo>
                    <a:pt x="750790" y="1386001"/>
                  </a:lnTo>
                  <a:lnTo>
                    <a:pt x="787597" y="1414823"/>
                  </a:lnTo>
                  <a:lnTo>
                    <a:pt x="827337" y="1441065"/>
                  </a:lnTo>
                  <a:lnTo>
                    <a:pt x="869769" y="1464620"/>
                  </a:lnTo>
                  <a:lnTo>
                    <a:pt x="914651" y="1485382"/>
                  </a:lnTo>
                  <a:lnTo>
                    <a:pt x="932810" y="1492269"/>
                  </a:lnTo>
                  <a:lnTo>
                    <a:pt x="932810" y="1476396"/>
                  </a:lnTo>
                  <a:lnTo>
                    <a:pt x="921420" y="1472097"/>
                  </a:lnTo>
                  <a:lnTo>
                    <a:pt x="877590" y="1451915"/>
                  </a:lnTo>
                  <a:lnTo>
                    <a:pt x="836159" y="1429017"/>
                  </a:lnTo>
                  <a:lnTo>
                    <a:pt x="797365" y="1403508"/>
                  </a:lnTo>
                  <a:lnTo>
                    <a:pt x="761444" y="1375490"/>
                  </a:lnTo>
                  <a:lnTo>
                    <a:pt x="728630" y="1345068"/>
                  </a:lnTo>
                  <a:lnTo>
                    <a:pt x="699160" y="1312346"/>
                  </a:lnTo>
                  <a:lnTo>
                    <a:pt x="673270" y="1277427"/>
                  </a:lnTo>
                  <a:lnTo>
                    <a:pt x="651196" y="1240416"/>
                  </a:lnTo>
                  <a:lnTo>
                    <a:pt x="633173" y="1201417"/>
                  </a:lnTo>
                  <a:lnTo>
                    <a:pt x="619499" y="1160601"/>
                  </a:lnTo>
                  <a:lnTo>
                    <a:pt x="610488" y="1118298"/>
                  </a:lnTo>
                  <a:lnTo>
                    <a:pt x="606034" y="1074715"/>
                  </a:lnTo>
                  <a:lnTo>
                    <a:pt x="606033" y="1030056"/>
                  </a:lnTo>
                  <a:lnTo>
                    <a:pt x="877409" y="1030056"/>
                  </a:lnTo>
                  <a:lnTo>
                    <a:pt x="923018" y="1023756"/>
                  </a:lnTo>
                  <a:lnTo>
                    <a:pt x="924056" y="1023553"/>
                  </a:lnTo>
                  <a:lnTo>
                    <a:pt x="741555" y="1023553"/>
                  </a:lnTo>
                  <a:lnTo>
                    <a:pt x="707158" y="1023017"/>
                  </a:lnTo>
                  <a:lnTo>
                    <a:pt x="673264" y="1021418"/>
                  </a:lnTo>
                  <a:lnTo>
                    <a:pt x="639889" y="1018769"/>
                  </a:lnTo>
                  <a:lnTo>
                    <a:pt x="607049" y="1015082"/>
                  </a:lnTo>
                  <a:lnTo>
                    <a:pt x="607309" y="1013050"/>
                  </a:lnTo>
                  <a:lnTo>
                    <a:pt x="592216" y="1013050"/>
                  </a:lnTo>
                  <a:lnTo>
                    <a:pt x="536114" y="1003138"/>
                  </a:lnTo>
                  <a:lnTo>
                    <a:pt x="482046" y="990064"/>
                  </a:lnTo>
                  <a:lnTo>
                    <a:pt x="430175" y="973896"/>
                  </a:lnTo>
                  <a:lnTo>
                    <a:pt x="380665" y="954702"/>
                  </a:lnTo>
                  <a:lnTo>
                    <a:pt x="333681" y="932550"/>
                  </a:lnTo>
                  <a:lnTo>
                    <a:pt x="289386" y="907508"/>
                  </a:lnTo>
                  <a:lnTo>
                    <a:pt x="247945" y="879644"/>
                  </a:lnTo>
                  <a:lnTo>
                    <a:pt x="209521" y="849026"/>
                  </a:lnTo>
                  <a:lnTo>
                    <a:pt x="174279" y="815720"/>
                  </a:lnTo>
                  <a:lnTo>
                    <a:pt x="142383" y="779796"/>
                  </a:lnTo>
                  <a:lnTo>
                    <a:pt x="113997" y="741321"/>
                  </a:lnTo>
                  <a:lnTo>
                    <a:pt x="91534" y="704661"/>
                  </a:lnTo>
                  <a:lnTo>
                    <a:pt x="71969" y="666299"/>
                  </a:lnTo>
                  <a:lnTo>
                    <a:pt x="55292" y="626367"/>
                  </a:lnTo>
                  <a:lnTo>
                    <a:pt x="41493" y="584999"/>
                  </a:lnTo>
                  <a:lnTo>
                    <a:pt x="30564" y="542329"/>
                  </a:lnTo>
                  <a:lnTo>
                    <a:pt x="22495" y="498490"/>
                  </a:lnTo>
                  <a:lnTo>
                    <a:pt x="17276" y="453615"/>
                  </a:lnTo>
                  <a:lnTo>
                    <a:pt x="14898" y="407840"/>
                  </a:lnTo>
                  <a:lnTo>
                    <a:pt x="15352" y="361295"/>
                  </a:lnTo>
                  <a:lnTo>
                    <a:pt x="18627" y="314117"/>
                  </a:lnTo>
                  <a:lnTo>
                    <a:pt x="24716" y="266437"/>
                  </a:lnTo>
                  <a:lnTo>
                    <a:pt x="33607" y="218389"/>
                  </a:lnTo>
                  <a:lnTo>
                    <a:pt x="45293" y="170108"/>
                  </a:lnTo>
                  <a:lnTo>
                    <a:pt x="59763" y="121725"/>
                  </a:lnTo>
                  <a:lnTo>
                    <a:pt x="77007" y="73376"/>
                  </a:lnTo>
                  <a:lnTo>
                    <a:pt x="97018" y="25193"/>
                  </a:lnTo>
                  <a:lnTo>
                    <a:pt x="108996" y="0"/>
                  </a:lnTo>
                  <a:close/>
                </a:path>
                <a:path w="932815" h="1492885">
                  <a:moveTo>
                    <a:pt x="877409" y="1030056"/>
                  </a:moveTo>
                  <a:lnTo>
                    <a:pt x="606033" y="1030056"/>
                  </a:lnTo>
                  <a:lnTo>
                    <a:pt x="639154" y="1033737"/>
                  </a:lnTo>
                  <a:lnTo>
                    <a:pt x="672803" y="1036387"/>
                  </a:lnTo>
                  <a:lnTo>
                    <a:pt x="706967" y="1037989"/>
                  </a:lnTo>
                  <a:lnTo>
                    <a:pt x="741631" y="1038527"/>
                  </a:lnTo>
                  <a:lnTo>
                    <a:pt x="757078" y="1038422"/>
                  </a:lnTo>
                  <a:lnTo>
                    <a:pt x="803963" y="1036837"/>
                  </a:lnTo>
                  <a:lnTo>
                    <a:pt x="864456" y="1031845"/>
                  </a:lnTo>
                  <a:lnTo>
                    <a:pt x="877409" y="1030056"/>
                  </a:lnTo>
                  <a:close/>
                </a:path>
                <a:path w="932815" h="1492885">
                  <a:moveTo>
                    <a:pt x="932810" y="1006675"/>
                  </a:moveTo>
                  <a:lnTo>
                    <a:pt x="862400" y="1017037"/>
                  </a:lnTo>
                  <a:lnTo>
                    <a:pt x="803188" y="1021877"/>
                  </a:lnTo>
                  <a:lnTo>
                    <a:pt x="756825" y="1023448"/>
                  </a:lnTo>
                  <a:lnTo>
                    <a:pt x="741555" y="1023553"/>
                  </a:lnTo>
                  <a:lnTo>
                    <a:pt x="924056" y="1023553"/>
                  </a:lnTo>
                  <a:lnTo>
                    <a:pt x="932810" y="1021838"/>
                  </a:lnTo>
                  <a:lnTo>
                    <a:pt x="932810" y="1006675"/>
                  </a:lnTo>
                  <a:close/>
                </a:path>
                <a:path w="932815" h="1492885">
                  <a:moveTo>
                    <a:pt x="932810" y="471536"/>
                  </a:moveTo>
                  <a:lnTo>
                    <a:pt x="870277" y="520660"/>
                  </a:lnTo>
                  <a:lnTo>
                    <a:pt x="829179" y="559084"/>
                  </a:lnTo>
                  <a:lnTo>
                    <a:pt x="789129" y="601443"/>
                  </a:lnTo>
                  <a:lnTo>
                    <a:pt x="751689" y="646092"/>
                  </a:lnTo>
                  <a:lnTo>
                    <a:pt x="718018" y="691424"/>
                  </a:lnTo>
                  <a:lnTo>
                    <a:pt x="688166" y="737265"/>
                  </a:lnTo>
                  <a:lnTo>
                    <a:pt x="662188" y="783436"/>
                  </a:lnTo>
                  <a:lnTo>
                    <a:pt x="640134" y="829760"/>
                  </a:lnTo>
                  <a:lnTo>
                    <a:pt x="622058" y="876061"/>
                  </a:lnTo>
                  <a:lnTo>
                    <a:pt x="608011" y="922161"/>
                  </a:lnTo>
                  <a:lnTo>
                    <a:pt x="598047" y="967883"/>
                  </a:lnTo>
                  <a:lnTo>
                    <a:pt x="592216" y="1013050"/>
                  </a:lnTo>
                  <a:lnTo>
                    <a:pt x="607309" y="1013050"/>
                  </a:lnTo>
                  <a:lnTo>
                    <a:pt x="612690" y="970922"/>
                  </a:lnTo>
                  <a:lnTo>
                    <a:pt x="622409" y="926180"/>
                  </a:lnTo>
                  <a:lnTo>
                    <a:pt x="636155" y="881032"/>
                  </a:lnTo>
                  <a:lnTo>
                    <a:pt x="653878" y="835652"/>
                  </a:lnTo>
                  <a:lnTo>
                    <a:pt x="675527" y="790216"/>
                  </a:lnTo>
                  <a:lnTo>
                    <a:pt x="701053" y="744901"/>
                  </a:lnTo>
                  <a:lnTo>
                    <a:pt x="730404" y="699880"/>
                  </a:lnTo>
                  <a:lnTo>
                    <a:pt x="763530" y="655330"/>
                  </a:lnTo>
                  <a:lnTo>
                    <a:pt x="800381" y="611426"/>
                  </a:lnTo>
                  <a:lnTo>
                    <a:pt x="844058" y="565612"/>
                  </a:lnTo>
                  <a:lnTo>
                    <a:pt x="889163" y="524461"/>
                  </a:lnTo>
                  <a:lnTo>
                    <a:pt x="932810" y="490056"/>
                  </a:lnTo>
                  <a:lnTo>
                    <a:pt x="932810" y="471536"/>
                  </a:lnTo>
                  <a:close/>
                </a:path>
              </a:pathLst>
            </a:custGeom>
            <a:solidFill>
              <a:srgbClr val="FFC872"/>
            </a:solidFill>
          </p:spPr>
          <p:txBody>
            <a:bodyPr wrap="square" lIns="0" tIns="0" rIns="0" bIns="0" rtlCol="0"/>
            <a:lstStyle/>
            <a:p>
              <a:endParaRPr/>
            </a:p>
          </p:txBody>
        </p:sp>
        <p:sp>
          <p:nvSpPr>
            <p:cNvPr id="16" name="object 16"/>
            <p:cNvSpPr/>
            <p:nvPr/>
          </p:nvSpPr>
          <p:spPr>
            <a:xfrm>
              <a:off x="11259188" y="0"/>
              <a:ext cx="932815" cy="1492885"/>
            </a:xfrm>
            <a:custGeom>
              <a:avLst/>
              <a:gdLst/>
              <a:ahLst/>
              <a:cxnLst/>
              <a:rect l="l" t="t" r="r" b="b"/>
              <a:pathLst>
                <a:path w="932815" h="1492885">
                  <a:moveTo>
                    <a:pt x="932810" y="1006675"/>
                  </a:moveTo>
                  <a:lnTo>
                    <a:pt x="862400" y="1017037"/>
                  </a:lnTo>
                  <a:lnTo>
                    <a:pt x="803188" y="1021877"/>
                  </a:lnTo>
                  <a:lnTo>
                    <a:pt x="756825" y="1023448"/>
                  </a:lnTo>
                  <a:lnTo>
                    <a:pt x="741555" y="1023553"/>
                  </a:lnTo>
                  <a:lnTo>
                    <a:pt x="707158" y="1023017"/>
                  </a:lnTo>
                  <a:lnTo>
                    <a:pt x="673264" y="1021418"/>
                  </a:lnTo>
                  <a:lnTo>
                    <a:pt x="639889" y="1018769"/>
                  </a:lnTo>
                  <a:lnTo>
                    <a:pt x="607049" y="1015082"/>
                  </a:lnTo>
                  <a:lnTo>
                    <a:pt x="612690" y="970922"/>
                  </a:lnTo>
                  <a:lnTo>
                    <a:pt x="622409" y="926180"/>
                  </a:lnTo>
                  <a:lnTo>
                    <a:pt x="636155" y="881032"/>
                  </a:lnTo>
                  <a:lnTo>
                    <a:pt x="653878" y="835652"/>
                  </a:lnTo>
                  <a:lnTo>
                    <a:pt x="675527" y="790216"/>
                  </a:lnTo>
                  <a:lnTo>
                    <a:pt x="701053" y="744901"/>
                  </a:lnTo>
                  <a:lnTo>
                    <a:pt x="730404" y="699880"/>
                  </a:lnTo>
                  <a:lnTo>
                    <a:pt x="763530" y="655330"/>
                  </a:lnTo>
                  <a:lnTo>
                    <a:pt x="800381" y="611426"/>
                  </a:lnTo>
                  <a:lnTo>
                    <a:pt x="844058" y="565612"/>
                  </a:lnTo>
                  <a:lnTo>
                    <a:pt x="889163" y="524461"/>
                  </a:lnTo>
                  <a:lnTo>
                    <a:pt x="932810" y="490056"/>
                  </a:lnTo>
                </a:path>
                <a:path w="932815" h="1492885">
                  <a:moveTo>
                    <a:pt x="92490" y="0"/>
                  </a:moveTo>
                  <a:lnTo>
                    <a:pt x="62794" y="68748"/>
                  </a:lnTo>
                  <a:lnTo>
                    <a:pt x="45284" y="117961"/>
                  </a:lnTo>
                  <a:lnTo>
                    <a:pt x="30606" y="167217"/>
                  </a:lnTo>
                  <a:lnTo>
                    <a:pt x="18767" y="216380"/>
                  </a:lnTo>
                  <a:lnTo>
                    <a:pt x="9778" y="265313"/>
                  </a:lnTo>
                  <a:lnTo>
                    <a:pt x="3648" y="313882"/>
                  </a:lnTo>
                  <a:lnTo>
                    <a:pt x="385" y="361950"/>
                  </a:lnTo>
                  <a:lnTo>
                    <a:pt x="0" y="409381"/>
                  </a:lnTo>
                  <a:lnTo>
                    <a:pt x="2500" y="456041"/>
                  </a:lnTo>
                  <a:lnTo>
                    <a:pt x="7895" y="501794"/>
                  </a:lnTo>
                  <a:lnTo>
                    <a:pt x="16195" y="546503"/>
                  </a:lnTo>
                  <a:lnTo>
                    <a:pt x="27407" y="590034"/>
                  </a:lnTo>
                  <a:lnTo>
                    <a:pt x="41543" y="632249"/>
                  </a:lnTo>
                  <a:lnTo>
                    <a:pt x="58610" y="673015"/>
                  </a:lnTo>
                  <a:lnTo>
                    <a:pt x="78618" y="712194"/>
                  </a:lnTo>
                  <a:lnTo>
                    <a:pt x="101576" y="749652"/>
                  </a:lnTo>
                  <a:lnTo>
                    <a:pt x="128131" y="785941"/>
                  </a:lnTo>
                  <a:lnTo>
                    <a:pt x="157710" y="820026"/>
                  </a:lnTo>
                  <a:lnTo>
                    <a:pt x="190181" y="851855"/>
                  </a:lnTo>
                  <a:lnTo>
                    <a:pt x="225415" y="881374"/>
                  </a:lnTo>
                  <a:lnTo>
                    <a:pt x="263282" y="908531"/>
                  </a:lnTo>
                  <a:lnTo>
                    <a:pt x="303653" y="933272"/>
                  </a:lnTo>
                  <a:lnTo>
                    <a:pt x="346395" y="955545"/>
                  </a:lnTo>
                  <a:lnTo>
                    <a:pt x="391381" y="975296"/>
                  </a:lnTo>
                  <a:lnTo>
                    <a:pt x="438479" y="992472"/>
                  </a:lnTo>
                  <a:lnTo>
                    <a:pt x="487560" y="1007021"/>
                  </a:lnTo>
                  <a:lnTo>
                    <a:pt x="538493" y="1018889"/>
                  </a:lnTo>
                  <a:lnTo>
                    <a:pt x="591149" y="1028024"/>
                  </a:lnTo>
                  <a:lnTo>
                    <a:pt x="591010" y="1074582"/>
                  </a:lnTo>
                  <a:lnTo>
                    <a:pt x="595595" y="1120064"/>
                  </a:lnTo>
                  <a:lnTo>
                    <a:pt x="604974" y="1164255"/>
                  </a:lnTo>
                  <a:lnTo>
                    <a:pt x="619216" y="1206941"/>
                  </a:lnTo>
                  <a:lnTo>
                    <a:pt x="637730" y="1247057"/>
                  </a:lnTo>
                  <a:lnTo>
                    <a:pt x="660386" y="1285127"/>
                  </a:lnTo>
                  <a:lnTo>
                    <a:pt x="686943" y="1321046"/>
                  </a:lnTo>
                  <a:lnTo>
                    <a:pt x="717158" y="1354707"/>
                  </a:lnTo>
                  <a:lnTo>
                    <a:pt x="750790" y="1386001"/>
                  </a:lnTo>
                  <a:lnTo>
                    <a:pt x="787597" y="1414823"/>
                  </a:lnTo>
                  <a:lnTo>
                    <a:pt x="827337" y="1441065"/>
                  </a:lnTo>
                  <a:lnTo>
                    <a:pt x="869769" y="1464620"/>
                  </a:lnTo>
                  <a:lnTo>
                    <a:pt x="914651" y="1485382"/>
                  </a:lnTo>
                  <a:lnTo>
                    <a:pt x="932810" y="1492269"/>
                  </a:lnTo>
                </a:path>
                <a:path w="932815" h="1492885">
                  <a:moveTo>
                    <a:pt x="932810" y="1476396"/>
                  </a:moveTo>
                  <a:lnTo>
                    <a:pt x="877590" y="1451915"/>
                  </a:lnTo>
                  <a:lnTo>
                    <a:pt x="836159" y="1429017"/>
                  </a:lnTo>
                  <a:lnTo>
                    <a:pt x="797365" y="1403508"/>
                  </a:lnTo>
                  <a:lnTo>
                    <a:pt x="761444" y="1375490"/>
                  </a:lnTo>
                  <a:lnTo>
                    <a:pt x="728630" y="1345068"/>
                  </a:lnTo>
                  <a:lnTo>
                    <a:pt x="699160" y="1312346"/>
                  </a:lnTo>
                  <a:lnTo>
                    <a:pt x="673270" y="1277427"/>
                  </a:lnTo>
                  <a:lnTo>
                    <a:pt x="651196" y="1240416"/>
                  </a:lnTo>
                  <a:lnTo>
                    <a:pt x="633173" y="1201417"/>
                  </a:lnTo>
                  <a:lnTo>
                    <a:pt x="619499" y="1160601"/>
                  </a:lnTo>
                  <a:lnTo>
                    <a:pt x="610488" y="1118298"/>
                  </a:lnTo>
                  <a:lnTo>
                    <a:pt x="606034" y="1074715"/>
                  </a:lnTo>
                  <a:lnTo>
                    <a:pt x="606033" y="1030056"/>
                  </a:lnTo>
                  <a:lnTo>
                    <a:pt x="639154" y="1033737"/>
                  </a:lnTo>
                  <a:lnTo>
                    <a:pt x="672803" y="1036387"/>
                  </a:lnTo>
                  <a:lnTo>
                    <a:pt x="706967" y="1037989"/>
                  </a:lnTo>
                  <a:lnTo>
                    <a:pt x="741631" y="1038527"/>
                  </a:lnTo>
                  <a:lnTo>
                    <a:pt x="757078" y="1038422"/>
                  </a:lnTo>
                  <a:lnTo>
                    <a:pt x="803963" y="1036837"/>
                  </a:lnTo>
                  <a:lnTo>
                    <a:pt x="864456" y="1031845"/>
                  </a:lnTo>
                  <a:lnTo>
                    <a:pt x="923018" y="1023756"/>
                  </a:lnTo>
                  <a:lnTo>
                    <a:pt x="932810" y="1021838"/>
                  </a:lnTo>
                </a:path>
                <a:path w="932815" h="1492885">
                  <a:moveTo>
                    <a:pt x="932810" y="471536"/>
                  </a:moveTo>
                  <a:lnTo>
                    <a:pt x="870277" y="520660"/>
                  </a:lnTo>
                  <a:lnTo>
                    <a:pt x="829179" y="559084"/>
                  </a:lnTo>
                  <a:lnTo>
                    <a:pt x="789129" y="601443"/>
                  </a:lnTo>
                  <a:lnTo>
                    <a:pt x="751689" y="646092"/>
                  </a:lnTo>
                  <a:lnTo>
                    <a:pt x="718018" y="691424"/>
                  </a:lnTo>
                  <a:lnTo>
                    <a:pt x="688166" y="737265"/>
                  </a:lnTo>
                  <a:lnTo>
                    <a:pt x="662188" y="783436"/>
                  </a:lnTo>
                  <a:lnTo>
                    <a:pt x="640134" y="829760"/>
                  </a:lnTo>
                  <a:lnTo>
                    <a:pt x="622058" y="876061"/>
                  </a:lnTo>
                  <a:lnTo>
                    <a:pt x="608011" y="922161"/>
                  </a:lnTo>
                  <a:lnTo>
                    <a:pt x="598047" y="967883"/>
                  </a:lnTo>
                  <a:lnTo>
                    <a:pt x="592216" y="1013050"/>
                  </a:lnTo>
                  <a:lnTo>
                    <a:pt x="536114" y="1003138"/>
                  </a:lnTo>
                  <a:lnTo>
                    <a:pt x="482046" y="990064"/>
                  </a:lnTo>
                  <a:lnTo>
                    <a:pt x="430175" y="973896"/>
                  </a:lnTo>
                  <a:lnTo>
                    <a:pt x="380665" y="954702"/>
                  </a:lnTo>
                  <a:lnTo>
                    <a:pt x="333681" y="932550"/>
                  </a:lnTo>
                  <a:lnTo>
                    <a:pt x="289386" y="907508"/>
                  </a:lnTo>
                  <a:lnTo>
                    <a:pt x="247945" y="879644"/>
                  </a:lnTo>
                  <a:lnTo>
                    <a:pt x="209521" y="849026"/>
                  </a:lnTo>
                  <a:lnTo>
                    <a:pt x="174279" y="815720"/>
                  </a:lnTo>
                  <a:lnTo>
                    <a:pt x="142383" y="779796"/>
                  </a:lnTo>
                  <a:lnTo>
                    <a:pt x="113997" y="741321"/>
                  </a:lnTo>
                  <a:lnTo>
                    <a:pt x="91534" y="704661"/>
                  </a:lnTo>
                  <a:lnTo>
                    <a:pt x="71969" y="666299"/>
                  </a:lnTo>
                  <a:lnTo>
                    <a:pt x="55292" y="626367"/>
                  </a:lnTo>
                  <a:lnTo>
                    <a:pt x="41493" y="584999"/>
                  </a:lnTo>
                  <a:lnTo>
                    <a:pt x="30564" y="542329"/>
                  </a:lnTo>
                  <a:lnTo>
                    <a:pt x="22495" y="498490"/>
                  </a:lnTo>
                  <a:lnTo>
                    <a:pt x="17276" y="453615"/>
                  </a:lnTo>
                  <a:lnTo>
                    <a:pt x="14898" y="407840"/>
                  </a:lnTo>
                  <a:lnTo>
                    <a:pt x="15352" y="361295"/>
                  </a:lnTo>
                  <a:lnTo>
                    <a:pt x="18627" y="314117"/>
                  </a:lnTo>
                  <a:lnTo>
                    <a:pt x="24716" y="266437"/>
                  </a:lnTo>
                  <a:lnTo>
                    <a:pt x="33607" y="218389"/>
                  </a:lnTo>
                  <a:lnTo>
                    <a:pt x="45293" y="170108"/>
                  </a:lnTo>
                  <a:lnTo>
                    <a:pt x="59763" y="121725"/>
                  </a:lnTo>
                  <a:lnTo>
                    <a:pt x="77007" y="73376"/>
                  </a:lnTo>
                  <a:lnTo>
                    <a:pt x="97018" y="25193"/>
                  </a:lnTo>
                  <a:lnTo>
                    <a:pt x="108996" y="0"/>
                  </a:lnTo>
                </a:path>
              </a:pathLst>
            </a:custGeom>
            <a:ln w="9144">
              <a:solidFill>
                <a:srgbClr val="FFC872"/>
              </a:solidFill>
            </a:ln>
          </p:spPr>
          <p:txBody>
            <a:bodyPr wrap="square" lIns="0" tIns="0" rIns="0" bIns="0" rtlCol="0"/>
            <a:lstStyle/>
            <a:p>
              <a:endParaRPr/>
            </a:p>
          </p:txBody>
        </p:sp>
      </p:grpSp>
      <p:sp>
        <p:nvSpPr>
          <p:cNvPr id="17" name="日期版面配置區 16">
            <a:extLst>
              <a:ext uri="{FF2B5EF4-FFF2-40B4-BE49-F238E27FC236}">
                <a16:creationId xmlns:a16="http://schemas.microsoft.com/office/drawing/2014/main" id="{8CB124A4-CA8E-4699-92DF-F3548BB65EEF}"/>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8" name="投影片編號版面配置區 17">
            <a:extLst>
              <a:ext uri="{FF2B5EF4-FFF2-40B4-BE49-F238E27FC236}">
                <a16:creationId xmlns:a16="http://schemas.microsoft.com/office/drawing/2014/main" id="{6E3B1336-3B79-CBF1-312B-A07004D4E0DE}"/>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19</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6162" y="1263317"/>
            <a:ext cx="5059680" cy="696595"/>
          </a:xfrm>
          <a:prstGeom prst="rect">
            <a:avLst/>
          </a:prstGeom>
        </p:spPr>
        <p:txBody>
          <a:bodyPr vert="horz" wrap="square" lIns="0" tIns="13335" rIns="0" bIns="0" rtlCol="0">
            <a:spAutoFit/>
          </a:bodyPr>
          <a:lstStyle/>
          <a:p>
            <a:pPr marL="12700">
              <a:lnSpc>
                <a:spcPct val="100000"/>
              </a:lnSpc>
              <a:spcBef>
                <a:spcPts val="105"/>
              </a:spcBef>
            </a:pPr>
            <a:r>
              <a:rPr sz="4400" b="0" spc="-10" dirty="0">
                <a:solidFill>
                  <a:srgbClr val="74AFBD"/>
                </a:solidFill>
                <a:latin typeface="微軟正黑體"/>
                <a:cs typeface="微軟正黑體"/>
              </a:rPr>
              <a:t>什麼是性別刻板印象</a:t>
            </a:r>
            <a:endParaRPr sz="4400">
              <a:latin typeface="微軟正黑體"/>
              <a:cs typeface="微軟正黑體"/>
            </a:endParaRPr>
          </a:p>
        </p:txBody>
      </p:sp>
      <p:sp>
        <p:nvSpPr>
          <p:cNvPr id="3" name="object 3"/>
          <p:cNvSpPr txBox="1"/>
          <p:nvPr/>
        </p:nvSpPr>
        <p:spPr>
          <a:xfrm>
            <a:off x="1491343" y="2230876"/>
            <a:ext cx="9215120" cy="2219960"/>
          </a:xfrm>
          <a:prstGeom prst="rect">
            <a:avLst/>
          </a:prstGeom>
        </p:spPr>
        <p:txBody>
          <a:bodyPr vert="horz" wrap="square" lIns="0" tIns="12700" rIns="0" bIns="0" rtlCol="0">
            <a:spAutoFit/>
          </a:bodyPr>
          <a:lstStyle/>
          <a:p>
            <a:pPr marL="12700" marR="5080" algn="just">
              <a:lnSpc>
                <a:spcPct val="150000"/>
              </a:lnSpc>
              <a:spcBef>
                <a:spcPts val="100"/>
              </a:spcBef>
            </a:pPr>
            <a:r>
              <a:rPr sz="2400" dirty="0">
                <a:latin typeface="MS PGothic"/>
                <a:cs typeface="MS PGothic"/>
              </a:rPr>
              <a:t>我們的社會對不同性別也存在刻板印象</a:t>
            </a:r>
            <a:r>
              <a:rPr sz="2400" dirty="0">
                <a:latin typeface="微軟正黑體"/>
                <a:cs typeface="微軟正黑體"/>
              </a:rPr>
              <a:t>。</a:t>
            </a:r>
            <a:r>
              <a:rPr sz="2400" spc="-5" dirty="0">
                <a:solidFill>
                  <a:srgbClr val="D34817"/>
                </a:solidFill>
                <a:latin typeface="MS PGothic"/>
                <a:cs typeface="MS PGothic"/>
              </a:rPr>
              <a:t>這種印象常常造成在工作及</a:t>
            </a:r>
            <a:r>
              <a:rPr sz="2400" dirty="0">
                <a:solidFill>
                  <a:srgbClr val="D34817"/>
                </a:solidFill>
                <a:latin typeface="MS PGothic"/>
                <a:cs typeface="MS PGothic"/>
              </a:rPr>
              <a:t>生活上對於性別的歧視</a:t>
            </a:r>
            <a:r>
              <a:rPr sz="2400" spc="-5" dirty="0">
                <a:latin typeface="MS PGothic"/>
                <a:cs typeface="MS PGothic"/>
              </a:rPr>
              <a:t>，我們主觀中會認為有些行業是屬於特定性別</a:t>
            </a:r>
            <a:r>
              <a:rPr sz="2400" spc="60" dirty="0">
                <a:latin typeface="MS PGothic"/>
                <a:cs typeface="MS PGothic"/>
              </a:rPr>
              <a:t>所有的，所以沒辦法接受另外一個性別來扮演</a:t>
            </a:r>
            <a:r>
              <a:rPr sz="2400" spc="70" dirty="0">
                <a:latin typeface="微軟正黑體"/>
                <a:cs typeface="微軟正黑體"/>
              </a:rPr>
              <a:t>。</a:t>
            </a:r>
            <a:r>
              <a:rPr sz="2400" spc="60" dirty="0">
                <a:latin typeface="MS PGothic"/>
                <a:cs typeface="MS PGothic"/>
              </a:rPr>
              <a:t>最後，</a:t>
            </a:r>
            <a:r>
              <a:rPr sz="2400" spc="50" dirty="0">
                <a:solidFill>
                  <a:srgbClr val="D34817"/>
                </a:solidFill>
                <a:latin typeface="MS PGothic"/>
                <a:cs typeface="MS PGothic"/>
              </a:rPr>
              <a:t>性別刻板印象</a:t>
            </a:r>
            <a:r>
              <a:rPr sz="2400" dirty="0">
                <a:solidFill>
                  <a:srgbClr val="D34817"/>
                </a:solidFill>
                <a:latin typeface="MS PGothic"/>
                <a:cs typeface="MS PGothic"/>
              </a:rPr>
              <a:t>常會造成某個性別在社會中發展的阻礙</a:t>
            </a:r>
            <a:r>
              <a:rPr sz="2400" spc="-50" dirty="0">
                <a:latin typeface="MS PGothic"/>
                <a:cs typeface="MS PGothic"/>
              </a:rPr>
              <a:t>。</a:t>
            </a:r>
            <a:endParaRPr sz="2400">
              <a:latin typeface="MS PGothic"/>
              <a:cs typeface="MS PGothic"/>
            </a:endParaRPr>
          </a:p>
        </p:txBody>
      </p:sp>
      <p:pic>
        <p:nvPicPr>
          <p:cNvPr id="4" name="object 4"/>
          <p:cNvPicPr/>
          <p:nvPr/>
        </p:nvPicPr>
        <p:blipFill>
          <a:blip r:embed="rId2" cstate="print"/>
          <a:stretch>
            <a:fillRect/>
          </a:stretch>
        </p:blipFill>
        <p:spPr>
          <a:xfrm>
            <a:off x="2548127" y="4872228"/>
            <a:ext cx="1426463" cy="1237818"/>
          </a:xfrm>
          <a:prstGeom prst="rect">
            <a:avLst/>
          </a:prstGeom>
        </p:spPr>
      </p:pic>
      <p:pic>
        <p:nvPicPr>
          <p:cNvPr id="5" name="object 5"/>
          <p:cNvPicPr/>
          <p:nvPr/>
        </p:nvPicPr>
        <p:blipFill>
          <a:blip r:embed="rId3" cstate="print"/>
          <a:stretch>
            <a:fillRect/>
          </a:stretch>
        </p:blipFill>
        <p:spPr>
          <a:xfrm>
            <a:off x="4437888" y="4872228"/>
            <a:ext cx="1426463" cy="1237818"/>
          </a:xfrm>
          <a:prstGeom prst="rect">
            <a:avLst/>
          </a:prstGeom>
        </p:spPr>
      </p:pic>
      <p:pic>
        <p:nvPicPr>
          <p:cNvPr id="6" name="object 6"/>
          <p:cNvPicPr/>
          <p:nvPr/>
        </p:nvPicPr>
        <p:blipFill>
          <a:blip r:embed="rId4" cstate="print"/>
          <a:stretch>
            <a:fillRect/>
          </a:stretch>
        </p:blipFill>
        <p:spPr>
          <a:xfrm>
            <a:off x="6327647" y="4872228"/>
            <a:ext cx="1426462" cy="1237818"/>
          </a:xfrm>
          <a:prstGeom prst="rect">
            <a:avLst/>
          </a:prstGeom>
        </p:spPr>
      </p:pic>
      <p:pic>
        <p:nvPicPr>
          <p:cNvPr id="7" name="object 7"/>
          <p:cNvPicPr/>
          <p:nvPr/>
        </p:nvPicPr>
        <p:blipFill>
          <a:blip r:embed="rId5" cstate="print"/>
          <a:stretch>
            <a:fillRect/>
          </a:stretch>
        </p:blipFill>
        <p:spPr>
          <a:xfrm>
            <a:off x="8217407" y="4872228"/>
            <a:ext cx="1426463" cy="1224787"/>
          </a:xfrm>
          <a:prstGeom prst="rect">
            <a:avLst/>
          </a:prstGeom>
        </p:spPr>
      </p:pic>
      <p:grpSp>
        <p:nvGrpSpPr>
          <p:cNvPr id="8" name="object 8"/>
          <p:cNvGrpSpPr/>
          <p:nvPr/>
        </p:nvGrpSpPr>
        <p:grpSpPr>
          <a:xfrm>
            <a:off x="-3737" y="0"/>
            <a:ext cx="881380" cy="878205"/>
            <a:chOff x="-3737" y="0"/>
            <a:chExt cx="881380" cy="878205"/>
          </a:xfrm>
        </p:grpSpPr>
        <p:sp>
          <p:nvSpPr>
            <p:cNvPr id="9" name="object 9"/>
            <p:cNvSpPr/>
            <p:nvPr/>
          </p:nvSpPr>
          <p:spPr>
            <a:xfrm>
              <a:off x="834" y="0"/>
              <a:ext cx="871855" cy="868680"/>
            </a:xfrm>
            <a:custGeom>
              <a:avLst/>
              <a:gdLst/>
              <a:ahLst/>
              <a:cxnLst/>
              <a:rect l="l" t="t" r="r" b="b"/>
              <a:pathLst>
                <a:path w="871855" h="868680">
                  <a:moveTo>
                    <a:pt x="1562" y="852177"/>
                  </a:moveTo>
                  <a:lnTo>
                    <a:pt x="43980" y="866933"/>
                  </a:lnTo>
                  <a:lnTo>
                    <a:pt x="87541" y="868662"/>
                  </a:lnTo>
                  <a:lnTo>
                    <a:pt x="139785" y="866144"/>
                  </a:lnTo>
                  <a:lnTo>
                    <a:pt x="188250" y="859061"/>
                  </a:lnTo>
                  <a:lnTo>
                    <a:pt x="87693" y="859061"/>
                  </a:lnTo>
                  <a:lnTo>
                    <a:pt x="66346" y="858639"/>
                  </a:lnTo>
                  <a:lnTo>
                    <a:pt x="44851" y="857362"/>
                  </a:lnTo>
                  <a:lnTo>
                    <a:pt x="23244" y="855214"/>
                  </a:lnTo>
                  <a:lnTo>
                    <a:pt x="1562" y="852177"/>
                  </a:lnTo>
                  <a:close/>
                </a:path>
                <a:path w="871855" h="868680">
                  <a:moveTo>
                    <a:pt x="492357" y="538170"/>
                  </a:moveTo>
                  <a:lnTo>
                    <a:pt x="482803" y="538170"/>
                  </a:lnTo>
                  <a:lnTo>
                    <a:pt x="482804" y="566814"/>
                  </a:lnTo>
                  <a:lnTo>
                    <a:pt x="479944" y="594767"/>
                  </a:lnTo>
                  <a:lnTo>
                    <a:pt x="465378" y="648088"/>
                  </a:lnTo>
                  <a:lnTo>
                    <a:pt x="447043" y="685134"/>
                  </a:lnTo>
                  <a:lnTo>
                    <a:pt x="423027" y="719236"/>
                  </a:lnTo>
                  <a:lnTo>
                    <a:pt x="393840" y="750170"/>
                  </a:lnTo>
                  <a:lnTo>
                    <a:pt x="359993" y="777708"/>
                  </a:lnTo>
                  <a:lnTo>
                    <a:pt x="321998" y="801628"/>
                  </a:lnTo>
                  <a:lnTo>
                    <a:pt x="280367" y="821704"/>
                  </a:lnTo>
                  <a:lnTo>
                    <a:pt x="235609" y="837710"/>
                  </a:lnTo>
                  <a:lnTo>
                    <a:pt x="188237" y="849421"/>
                  </a:lnTo>
                  <a:lnTo>
                    <a:pt x="138761" y="856613"/>
                  </a:lnTo>
                  <a:lnTo>
                    <a:pt x="87693" y="859061"/>
                  </a:lnTo>
                  <a:lnTo>
                    <a:pt x="188250" y="859061"/>
                  </a:lnTo>
                  <a:lnTo>
                    <a:pt x="238897" y="846696"/>
                  </a:lnTo>
                  <a:lnTo>
                    <a:pt x="284717" y="830229"/>
                  </a:lnTo>
                  <a:lnTo>
                    <a:pt x="327348" y="809575"/>
                  </a:lnTo>
                  <a:lnTo>
                    <a:pt x="366267" y="784967"/>
                  </a:lnTo>
                  <a:lnTo>
                    <a:pt x="400950" y="756636"/>
                  </a:lnTo>
                  <a:lnTo>
                    <a:pt x="430873" y="724813"/>
                  </a:lnTo>
                  <a:lnTo>
                    <a:pt x="455512" y="689730"/>
                  </a:lnTo>
                  <a:lnTo>
                    <a:pt x="474345" y="651619"/>
                  </a:lnTo>
                  <a:lnTo>
                    <a:pt x="489502" y="595903"/>
                  </a:lnTo>
                  <a:lnTo>
                    <a:pt x="492435" y="566814"/>
                  </a:lnTo>
                  <a:lnTo>
                    <a:pt x="492357" y="538170"/>
                  </a:lnTo>
                  <a:close/>
                </a:path>
                <a:path w="871855" h="868680">
                  <a:moveTo>
                    <a:pt x="137566" y="124658"/>
                  </a:moveTo>
                  <a:lnTo>
                    <a:pt x="129209" y="124658"/>
                  </a:lnTo>
                  <a:lnTo>
                    <a:pt x="121361" y="125610"/>
                  </a:lnTo>
                  <a:lnTo>
                    <a:pt x="66316" y="157551"/>
                  </a:lnTo>
                  <a:lnTo>
                    <a:pt x="28092" y="216301"/>
                  </a:lnTo>
                  <a:lnTo>
                    <a:pt x="12484" y="263786"/>
                  </a:lnTo>
                  <a:lnTo>
                    <a:pt x="6535" y="311286"/>
                  </a:lnTo>
                  <a:lnTo>
                    <a:pt x="6543" y="312056"/>
                  </a:lnTo>
                  <a:lnTo>
                    <a:pt x="10225" y="356617"/>
                  </a:lnTo>
                  <a:lnTo>
                    <a:pt x="23736" y="395993"/>
                  </a:lnTo>
                  <a:lnTo>
                    <a:pt x="70818" y="450979"/>
                  </a:lnTo>
                  <a:lnTo>
                    <a:pt x="105340" y="474763"/>
                  </a:lnTo>
                  <a:lnTo>
                    <a:pt x="146115" y="495606"/>
                  </a:lnTo>
                  <a:lnTo>
                    <a:pt x="192343" y="513155"/>
                  </a:lnTo>
                  <a:lnTo>
                    <a:pt x="243226" y="527060"/>
                  </a:lnTo>
                  <a:lnTo>
                    <a:pt x="297962" y="536967"/>
                  </a:lnTo>
                  <a:lnTo>
                    <a:pt x="355752" y="542526"/>
                  </a:lnTo>
                  <a:lnTo>
                    <a:pt x="395770" y="543606"/>
                  </a:lnTo>
                  <a:lnTo>
                    <a:pt x="418016" y="543260"/>
                  </a:lnTo>
                  <a:lnTo>
                    <a:pt x="439943" y="542231"/>
                  </a:lnTo>
                  <a:lnTo>
                    <a:pt x="461542" y="540530"/>
                  </a:lnTo>
                  <a:lnTo>
                    <a:pt x="482803" y="538170"/>
                  </a:lnTo>
                  <a:lnTo>
                    <a:pt x="492357" y="538170"/>
                  </a:lnTo>
                  <a:lnTo>
                    <a:pt x="492353" y="536862"/>
                  </a:lnTo>
                  <a:lnTo>
                    <a:pt x="507566" y="534004"/>
                  </a:lnTo>
                  <a:lnTo>
                    <a:pt x="395808" y="534004"/>
                  </a:lnTo>
                  <a:lnTo>
                    <a:pt x="356260" y="532912"/>
                  </a:lnTo>
                  <a:lnTo>
                    <a:pt x="299699" y="527535"/>
                  </a:lnTo>
                  <a:lnTo>
                    <a:pt x="246169" y="517965"/>
                  </a:lnTo>
                  <a:lnTo>
                    <a:pt x="196451" y="504543"/>
                  </a:lnTo>
                  <a:lnTo>
                    <a:pt x="151323" y="487610"/>
                  </a:lnTo>
                  <a:lnTo>
                    <a:pt x="111567" y="467506"/>
                  </a:lnTo>
                  <a:lnTo>
                    <a:pt x="77961" y="444574"/>
                  </a:lnTo>
                  <a:lnTo>
                    <a:pt x="32321" y="391587"/>
                  </a:lnTo>
                  <a:lnTo>
                    <a:pt x="19505" y="354218"/>
                  </a:lnTo>
                  <a:lnTo>
                    <a:pt x="16059" y="311286"/>
                  </a:lnTo>
                  <a:lnTo>
                    <a:pt x="21909" y="265651"/>
                  </a:lnTo>
                  <a:lnTo>
                    <a:pt x="36982" y="220175"/>
                  </a:lnTo>
                  <a:lnTo>
                    <a:pt x="72629" y="165047"/>
                  </a:lnTo>
                  <a:lnTo>
                    <a:pt x="116535" y="136837"/>
                  </a:lnTo>
                  <a:lnTo>
                    <a:pt x="129870" y="134310"/>
                  </a:lnTo>
                  <a:lnTo>
                    <a:pt x="186250" y="134310"/>
                  </a:lnTo>
                  <a:lnTo>
                    <a:pt x="170907" y="129013"/>
                  </a:lnTo>
                  <a:lnTo>
                    <a:pt x="137566" y="124658"/>
                  </a:lnTo>
                  <a:close/>
                </a:path>
                <a:path w="871855" h="868680">
                  <a:moveTo>
                    <a:pt x="186250" y="134310"/>
                  </a:moveTo>
                  <a:lnTo>
                    <a:pt x="137248" y="134310"/>
                  </a:lnTo>
                  <a:lnTo>
                    <a:pt x="175977" y="140504"/>
                  </a:lnTo>
                  <a:lnTo>
                    <a:pt x="219556" y="158305"/>
                  </a:lnTo>
                  <a:lnTo>
                    <a:pt x="265852" y="186543"/>
                  </a:lnTo>
                  <a:lnTo>
                    <a:pt x="312732" y="224050"/>
                  </a:lnTo>
                  <a:lnTo>
                    <a:pt x="358063" y="269654"/>
                  </a:lnTo>
                  <a:lnTo>
                    <a:pt x="392647" y="312056"/>
                  </a:lnTo>
                  <a:lnTo>
                    <a:pt x="421816" y="355265"/>
                  </a:lnTo>
                  <a:lnTo>
                    <a:pt x="445460" y="398902"/>
                  </a:lnTo>
                  <a:lnTo>
                    <a:pt x="463470" y="442585"/>
                  </a:lnTo>
                  <a:lnTo>
                    <a:pt x="475739" y="485934"/>
                  </a:lnTo>
                  <a:lnTo>
                    <a:pt x="482155" y="528569"/>
                  </a:lnTo>
                  <a:lnTo>
                    <a:pt x="461073" y="530929"/>
                  </a:lnTo>
                  <a:lnTo>
                    <a:pt x="439648" y="532630"/>
                  </a:lnTo>
                  <a:lnTo>
                    <a:pt x="417890" y="533659"/>
                  </a:lnTo>
                  <a:lnTo>
                    <a:pt x="395808" y="534004"/>
                  </a:lnTo>
                  <a:lnTo>
                    <a:pt x="507566" y="534004"/>
                  </a:lnTo>
                  <a:lnTo>
                    <a:pt x="542639" y="527416"/>
                  </a:lnTo>
                  <a:lnTo>
                    <a:pt x="543195" y="527261"/>
                  </a:lnTo>
                  <a:lnTo>
                    <a:pt x="491680" y="527261"/>
                  </a:lnTo>
                  <a:lnTo>
                    <a:pt x="485064" y="483662"/>
                  </a:lnTo>
                  <a:lnTo>
                    <a:pt x="472518" y="439392"/>
                  </a:lnTo>
                  <a:lnTo>
                    <a:pt x="454153" y="394833"/>
                  </a:lnTo>
                  <a:lnTo>
                    <a:pt x="430083" y="350368"/>
                  </a:lnTo>
                  <a:lnTo>
                    <a:pt x="400420" y="306381"/>
                  </a:lnTo>
                  <a:lnTo>
                    <a:pt x="365277" y="263253"/>
                  </a:lnTo>
                  <a:lnTo>
                    <a:pt x="326448" y="223433"/>
                  </a:lnTo>
                  <a:lnTo>
                    <a:pt x="286477" y="189492"/>
                  </a:lnTo>
                  <a:lnTo>
                    <a:pt x="246483" y="162037"/>
                  </a:lnTo>
                  <a:lnTo>
                    <a:pt x="207586" y="141675"/>
                  </a:lnTo>
                  <a:lnTo>
                    <a:pt x="186250" y="134310"/>
                  </a:lnTo>
                  <a:close/>
                </a:path>
                <a:path w="871855" h="868680">
                  <a:moveTo>
                    <a:pt x="855856" y="0"/>
                  </a:moveTo>
                  <a:lnTo>
                    <a:pt x="846053" y="0"/>
                  </a:lnTo>
                  <a:lnTo>
                    <a:pt x="855516" y="45803"/>
                  </a:lnTo>
                  <a:lnTo>
                    <a:pt x="861112" y="94257"/>
                  </a:lnTo>
                  <a:lnTo>
                    <a:pt x="862007" y="134310"/>
                  </a:lnTo>
                  <a:lnTo>
                    <a:pt x="862089" y="142566"/>
                  </a:lnTo>
                  <a:lnTo>
                    <a:pt x="858670" y="187682"/>
                  </a:lnTo>
                  <a:lnTo>
                    <a:pt x="850591" y="232242"/>
                  </a:lnTo>
                  <a:lnTo>
                    <a:pt x="837907" y="274870"/>
                  </a:lnTo>
                  <a:lnTo>
                    <a:pt x="820593" y="315224"/>
                  </a:lnTo>
                  <a:lnTo>
                    <a:pt x="798626" y="352966"/>
                  </a:lnTo>
                  <a:lnTo>
                    <a:pt x="768972" y="391014"/>
                  </a:lnTo>
                  <a:lnTo>
                    <a:pt x="733906" y="424961"/>
                  </a:lnTo>
                  <a:lnTo>
                    <a:pt x="693836" y="454637"/>
                  </a:lnTo>
                  <a:lnTo>
                    <a:pt x="649170" y="479874"/>
                  </a:lnTo>
                  <a:lnTo>
                    <a:pt x="600316" y="500503"/>
                  </a:lnTo>
                  <a:lnTo>
                    <a:pt x="547683" y="516355"/>
                  </a:lnTo>
                  <a:lnTo>
                    <a:pt x="491680" y="527261"/>
                  </a:lnTo>
                  <a:lnTo>
                    <a:pt x="543195" y="527261"/>
                  </a:lnTo>
                  <a:lnTo>
                    <a:pt x="590344" y="514062"/>
                  </a:lnTo>
                  <a:lnTo>
                    <a:pt x="635187" y="496916"/>
                  </a:lnTo>
                  <a:lnTo>
                    <a:pt x="676884" y="476091"/>
                  </a:lnTo>
                  <a:lnTo>
                    <a:pt x="715155" y="451703"/>
                  </a:lnTo>
                  <a:lnTo>
                    <a:pt x="749717" y="423867"/>
                  </a:lnTo>
                  <a:lnTo>
                    <a:pt x="780289" y="392699"/>
                  </a:lnTo>
                  <a:lnTo>
                    <a:pt x="806589" y="358313"/>
                  </a:lnTo>
                  <a:lnTo>
                    <a:pt x="829047" y="319755"/>
                  </a:lnTo>
                  <a:lnTo>
                    <a:pt x="846766" y="278556"/>
                  </a:lnTo>
                  <a:lnTo>
                    <a:pt x="859770" y="235061"/>
                  </a:lnTo>
                  <a:lnTo>
                    <a:pt x="868063" y="189722"/>
                  </a:lnTo>
                  <a:lnTo>
                    <a:pt x="871726" y="142566"/>
                  </a:lnTo>
                  <a:lnTo>
                    <a:pt x="870709" y="94122"/>
                  </a:lnTo>
                  <a:lnTo>
                    <a:pt x="865101" y="45034"/>
                  </a:lnTo>
                  <a:lnTo>
                    <a:pt x="855856" y="0"/>
                  </a:lnTo>
                  <a:close/>
                </a:path>
              </a:pathLst>
            </a:custGeom>
            <a:solidFill>
              <a:srgbClr val="FF866E"/>
            </a:solidFill>
          </p:spPr>
          <p:txBody>
            <a:bodyPr wrap="square" lIns="0" tIns="0" rIns="0" bIns="0" rtlCol="0"/>
            <a:lstStyle/>
            <a:p>
              <a:endParaRPr/>
            </a:p>
          </p:txBody>
        </p:sp>
        <p:sp>
          <p:nvSpPr>
            <p:cNvPr id="10" name="object 10"/>
            <p:cNvSpPr/>
            <p:nvPr/>
          </p:nvSpPr>
          <p:spPr>
            <a:xfrm>
              <a:off x="834" y="0"/>
              <a:ext cx="871855" cy="868680"/>
            </a:xfrm>
            <a:custGeom>
              <a:avLst/>
              <a:gdLst/>
              <a:ahLst/>
              <a:cxnLst/>
              <a:rect l="l" t="t" r="r" b="b"/>
              <a:pathLst>
                <a:path w="871855" h="868680">
                  <a:moveTo>
                    <a:pt x="137248" y="134310"/>
                  </a:moveTo>
                  <a:lnTo>
                    <a:pt x="129870" y="134310"/>
                  </a:lnTo>
                  <a:lnTo>
                    <a:pt x="122923" y="135123"/>
                  </a:lnTo>
                  <a:lnTo>
                    <a:pt x="72629" y="165047"/>
                  </a:lnTo>
                  <a:lnTo>
                    <a:pt x="36982" y="220175"/>
                  </a:lnTo>
                  <a:lnTo>
                    <a:pt x="21909" y="265651"/>
                  </a:lnTo>
                  <a:lnTo>
                    <a:pt x="16059" y="311286"/>
                  </a:lnTo>
                  <a:lnTo>
                    <a:pt x="19505" y="354218"/>
                  </a:lnTo>
                  <a:lnTo>
                    <a:pt x="32321" y="391587"/>
                  </a:lnTo>
                  <a:lnTo>
                    <a:pt x="77961" y="444574"/>
                  </a:lnTo>
                  <a:lnTo>
                    <a:pt x="111567" y="467506"/>
                  </a:lnTo>
                  <a:lnTo>
                    <a:pt x="151323" y="487610"/>
                  </a:lnTo>
                  <a:lnTo>
                    <a:pt x="196451" y="504543"/>
                  </a:lnTo>
                  <a:lnTo>
                    <a:pt x="246169" y="517965"/>
                  </a:lnTo>
                  <a:lnTo>
                    <a:pt x="299699" y="527535"/>
                  </a:lnTo>
                  <a:lnTo>
                    <a:pt x="356260" y="532912"/>
                  </a:lnTo>
                  <a:lnTo>
                    <a:pt x="395808" y="534004"/>
                  </a:lnTo>
                  <a:lnTo>
                    <a:pt x="417890" y="533659"/>
                  </a:lnTo>
                  <a:lnTo>
                    <a:pt x="439648" y="532630"/>
                  </a:lnTo>
                  <a:lnTo>
                    <a:pt x="461073" y="530929"/>
                  </a:lnTo>
                  <a:lnTo>
                    <a:pt x="482155" y="528569"/>
                  </a:lnTo>
                  <a:lnTo>
                    <a:pt x="475739" y="485934"/>
                  </a:lnTo>
                  <a:lnTo>
                    <a:pt x="463470" y="442585"/>
                  </a:lnTo>
                  <a:lnTo>
                    <a:pt x="445460" y="398902"/>
                  </a:lnTo>
                  <a:lnTo>
                    <a:pt x="421816" y="355265"/>
                  </a:lnTo>
                  <a:lnTo>
                    <a:pt x="392647" y="312056"/>
                  </a:lnTo>
                  <a:lnTo>
                    <a:pt x="358063" y="269654"/>
                  </a:lnTo>
                  <a:lnTo>
                    <a:pt x="312732" y="224050"/>
                  </a:lnTo>
                  <a:lnTo>
                    <a:pt x="265852" y="186543"/>
                  </a:lnTo>
                  <a:lnTo>
                    <a:pt x="219556" y="158305"/>
                  </a:lnTo>
                  <a:lnTo>
                    <a:pt x="175977" y="140504"/>
                  </a:lnTo>
                  <a:lnTo>
                    <a:pt x="137248" y="134310"/>
                  </a:lnTo>
                </a:path>
                <a:path w="871855" h="868680">
                  <a:moveTo>
                    <a:pt x="855856" y="0"/>
                  </a:moveTo>
                  <a:lnTo>
                    <a:pt x="865101" y="45034"/>
                  </a:lnTo>
                  <a:lnTo>
                    <a:pt x="870724" y="94257"/>
                  </a:lnTo>
                  <a:lnTo>
                    <a:pt x="871726" y="142566"/>
                  </a:lnTo>
                  <a:lnTo>
                    <a:pt x="868082" y="189616"/>
                  </a:lnTo>
                  <a:lnTo>
                    <a:pt x="859770" y="235061"/>
                  </a:lnTo>
                  <a:lnTo>
                    <a:pt x="846766" y="278556"/>
                  </a:lnTo>
                  <a:lnTo>
                    <a:pt x="829047" y="319755"/>
                  </a:lnTo>
                  <a:lnTo>
                    <a:pt x="806589" y="358313"/>
                  </a:lnTo>
                  <a:lnTo>
                    <a:pt x="780289" y="392699"/>
                  </a:lnTo>
                  <a:lnTo>
                    <a:pt x="749717" y="423867"/>
                  </a:lnTo>
                  <a:lnTo>
                    <a:pt x="715155" y="451703"/>
                  </a:lnTo>
                  <a:lnTo>
                    <a:pt x="676884" y="476091"/>
                  </a:lnTo>
                  <a:lnTo>
                    <a:pt x="635187" y="496916"/>
                  </a:lnTo>
                  <a:lnTo>
                    <a:pt x="590344" y="514062"/>
                  </a:lnTo>
                  <a:lnTo>
                    <a:pt x="542639" y="527416"/>
                  </a:lnTo>
                  <a:lnTo>
                    <a:pt x="492353" y="536862"/>
                  </a:lnTo>
                  <a:lnTo>
                    <a:pt x="492443" y="566728"/>
                  </a:lnTo>
                  <a:lnTo>
                    <a:pt x="483484" y="624246"/>
                  </a:lnTo>
                  <a:lnTo>
                    <a:pt x="455512" y="689730"/>
                  </a:lnTo>
                  <a:lnTo>
                    <a:pt x="430873" y="724813"/>
                  </a:lnTo>
                  <a:lnTo>
                    <a:pt x="400950" y="756636"/>
                  </a:lnTo>
                  <a:lnTo>
                    <a:pt x="366267" y="784967"/>
                  </a:lnTo>
                  <a:lnTo>
                    <a:pt x="327348" y="809575"/>
                  </a:lnTo>
                  <a:lnTo>
                    <a:pt x="284717" y="830229"/>
                  </a:lnTo>
                  <a:lnTo>
                    <a:pt x="238897" y="846696"/>
                  </a:lnTo>
                  <a:lnTo>
                    <a:pt x="190412" y="858745"/>
                  </a:lnTo>
                  <a:lnTo>
                    <a:pt x="139785" y="866144"/>
                  </a:lnTo>
                  <a:lnTo>
                    <a:pt x="87541" y="868662"/>
                  </a:lnTo>
                  <a:lnTo>
                    <a:pt x="65822" y="868232"/>
                  </a:lnTo>
                  <a:lnTo>
                    <a:pt x="43980" y="866933"/>
                  </a:lnTo>
                  <a:lnTo>
                    <a:pt x="22032" y="864756"/>
                  </a:lnTo>
                  <a:lnTo>
                    <a:pt x="0" y="861690"/>
                  </a:lnTo>
                  <a:lnTo>
                    <a:pt x="1562" y="852177"/>
                  </a:lnTo>
                  <a:lnTo>
                    <a:pt x="23244" y="855214"/>
                  </a:lnTo>
                  <a:lnTo>
                    <a:pt x="44851" y="857362"/>
                  </a:lnTo>
                  <a:lnTo>
                    <a:pt x="66346" y="858639"/>
                  </a:lnTo>
                  <a:lnTo>
                    <a:pt x="87693" y="859061"/>
                  </a:lnTo>
                  <a:lnTo>
                    <a:pt x="138761" y="856613"/>
                  </a:lnTo>
                  <a:lnTo>
                    <a:pt x="188237" y="849421"/>
                  </a:lnTo>
                  <a:lnTo>
                    <a:pt x="235609" y="837710"/>
                  </a:lnTo>
                  <a:lnTo>
                    <a:pt x="280367" y="821704"/>
                  </a:lnTo>
                  <a:lnTo>
                    <a:pt x="321998" y="801628"/>
                  </a:lnTo>
                  <a:lnTo>
                    <a:pt x="359993" y="777708"/>
                  </a:lnTo>
                  <a:lnTo>
                    <a:pt x="393840" y="750170"/>
                  </a:lnTo>
                  <a:lnTo>
                    <a:pt x="423027" y="719236"/>
                  </a:lnTo>
                  <a:lnTo>
                    <a:pt x="447043" y="685134"/>
                  </a:lnTo>
                  <a:lnTo>
                    <a:pt x="465378" y="648088"/>
                  </a:lnTo>
                  <a:lnTo>
                    <a:pt x="479944" y="594767"/>
                  </a:lnTo>
                  <a:lnTo>
                    <a:pt x="482804" y="566814"/>
                  </a:lnTo>
                  <a:lnTo>
                    <a:pt x="482803" y="538170"/>
                  </a:lnTo>
                  <a:lnTo>
                    <a:pt x="461542" y="540530"/>
                  </a:lnTo>
                  <a:lnTo>
                    <a:pt x="439943" y="542231"/>
                  </a:lnTo>
                  <a:lnTo>
                    <a:pt x="418016" y="543260"/>
                  </a:lnTo>
                  <a:lnTo>
                    <a:pt x="395770" y="543606"/>
                  </a:lnTo>
                  <a:lnTo>
                    <a:pt x="385854" y="543537"/>
                  </a:lnTo>
                  <a:lnTo>
                    <a:pt x="297962" y="536967"/>
                  </a:lnTo>
                  <a:lnTo>
                    <a:pt x="243226" y="527060"/>
                  </a:lnTo>
                  <a:lnTo>
                    <a:pt x="192343" y="513155"/>
                  </a:lnTo>
                  <a:lnTo>
                    <a:pt x="146115" y="495606"/>
                  </a:lnTo>
                  <a:lnTo>
                    <a:pt x="105340" y="474763"/>
                  </a:lnTo>
                  <a:lnTo>
                    <a:pt x="70818" y="450979"/>
                  </a:lnTo>
                  <a:lnTo>
                    <a:pt x="23736" y="395993"/>
                  </a:lnTo>
                  <a:lnTo>
                    <a:pt x="10225" y="356617"/>
                  </a:lnTo>
                  <a:lnTo>
                    <a:pt x="6502" y="311553"/>
                  </a:lnTo>
                  <a:lnTo>
                    <a:pt x="12484" y="263786"/>
                  </a:lnTo>
                  <a:lnTo>
                    <a:pt x="28092" y="216301"/>
                  </a:lnTo>
                  <a:lnTo>
                    <a:pt x="66316" y="157551"/>
                  </a:lnTo>
                  <a:lnTo>
                    <a:pt x="114046" y="127566"/>
                  </a:lnTo>
                  <a:lnTo>
                    <a:pt x="129209" y="124658"/>
                  </a:lnTo>
                  <a:lnTo>
                    <a:pt x="137566" y="124658"/>
                  </a:lnTo>
                  <a:lnTo>
                    <a:pt x="207586" y="141675"/>
                  </a:lnTo>
                  <a:lnTo>
                    <a:pt x="246483" y="162037"/>
                  </a:lnTo>
                  <a:lnTo>
                    <a:pt x="286477" y="189492"/>
                  </a:lnTo>
                  <a:lnTo>
                    <a:pt x="326448" y="223433"/>
                  </a:lnTo>
                  <a:lnTo>
                    <a:pt x="365277" y="263253"/>
                  </a:lnTo>
                  <a:lnTo>
                    <a:pt x="400420" y="306381"/>
                  </a:lnTo>
                  <a:lnTo>
                    <a:pt x="430083" y="350368"/>
                  </a:lnTo>
                  <a:lnTo>
                    <a:pt x="454153" y="394833"/>
                  </a:lnTo>
                  <a:lnTo>
                    <a:pt x="472518" y="439392"/>
                  </a:lnTo>
                  <a:lnTo>
                    <a:pt x="485064" y="483662"/>
                  </a:lnTo>
                  <a:lnTo>
                    <a:pt x="491680" y="527261"/>
                  </a:lnTo>
                  <a:lnTo>
                    <a:pt x="547683" y="516355"/>
                  </a:lnTo>
                  <a:lnTo>
                    <a:pt x="600316" y="500503"/>
                  </a:lnTo>
                  <a:lnTo>
                    <a:pt x="649170" y="479874"/>
                  </a:lnTo>
                  <a:lnTo>
                    <a:pt x="693836" y="454637"/>
                  </a:lnTo>
                  <a:lnTo>
                    <a:pt x="733906" y="424961"/>
                  </a:lnTo>
                  <a:lnTo>
                    <a:pt x="768972" y="391014"/>
                  </a:lnTo>
                  <a:lnTo>
                    <a:pt x="798626" y="352966"/>
                  </a:lnTo>
                  <a:lnTo>
                    <a:pt x="820593" y="315224"/>
                  </a:lnTo>
                  <a:lnTo>
                    <a:pt x="837907" y="274870"/>
                  </a:lnTo>
                  <a:lnTo>
                    <a:pt x="850591" y="232242"/>
                  </a:lnTo>
                  <a:lnTo>
                    <a:pt x="858670" y="187682"/>
                  </a:lnTo>
                  <a:lnTo>
                    <a:pt x="862168" y="141529"/>
                  </a:lnTo>
                  <a:lnTo>
                    <a:pt x="861109" y="94122"/>
                  </a:lnTo>
                  <a:lnTo>
                    <a:pt x="855516" y="45803"/>
                  </a:lnTo>
                  <a:lnTo>
                    <a:pt x="846053" y="0"/>
                  </a:lnTo>
                </a:path>
              </a:pathLst>
            </a:custGeom>
            <a:ln w="9144">
              <a:solidFill>
                <a:srgbClr val="FF866E"/>
              </a:solidFill>
            </a:ln>
          </p:spPr>
          <p:txBody>
            <a:bodyPr wrap="square" lIns="0" tIns="0" rIns="0" bIns="0" rtlCol="0"/>
            <a:lstStyle/>
            <a:p>
              <a:endParaRPr/>
            </a:p>
          </p:txBody>
        </p:sp>
      </p:grpSp>
      <p:sp>
        <p:nvSpPr>
          <p:cNvPr id="11" name="object 11"/>
          <p:cNvSpPr/>
          <p:nvPr/>
        </p:nvSpPr>
        <p:spPr>
          <a:xfrm>
            <a:off x="11602348" y="5122250"/>
            <a:ext cx="589915" cy="1736089"/>
          </a:xfrm>
          <a:custGeom>
            <a:avLst/>
            <a:gdLst/>
            <a:ahLst/>
            <a:cxnLst/>
            <a:rect l="l" t="t" r="r" b="b"/>
            <a:pathLst>
              <a:path w="589915" h="1736090">
                <a:moveTo>
                  <a:pt x="589650" y="0"/>
                </a:moveTo>
                <a:lnTo>
                  <a:pt x="541633" y="18330"/>
                </a:lnTo>
                <a:lnTo>
                  <a:pt x="494922" y="38839"/>
                </a:lnTo>
                <a:lnTo>
                  <a:pt x="449647" y="61557"/>
                </a:lnTo>
                <a:lnTo>
                  <a:pt x="405937" y="86516"/>
                </a:lnTo>
                <a:lnTo>
                  <a:pt x="363923" y="113745"/>
                </a:lnTo>
                <a:lnTo>
                  <a:pt x="323734" y="143278"/>
                </a:lnTo>
                <a:lnTo>
                  <a:pt x="285499" y="175143"/>
                </a:lnTo>
                <a:lnTo>
                  <a:pt x="249349" y="209374"/>
                </a:lnTo>
                <a:lnTo>
                  <a:pt x="215413" y="245999"/>
                </a:lnTo>
                <a:lnTo>
                  <a:pt x="183821" y="285051"/>
                </a:lnTo>
                <a:lnTo>
                  <a:pt x="159343" y="319509"/>
                </a:lnTo>
                <a:lnTo>
                  <a:pt x="136494" y="355692"/>
                </a:lnTo>
                <a:lnTo>
                  <a:pt x="115304" y="393473"/>
                </a:lnTo>
                <a:lnTo>
                  <a:pt x="95801" y="432729"/>
                </a:lnTo>
                <a:lnTo>
                  <a:pt x="78016" y="473334"/>
                </a:lnTo>
                <a:lnTo>
                  <a:pt x="61976" y="515166"/>
                </a:lnTo>
                <a:lnTo>
                  <a:pt x="47712" y="558097"/>
                </a:lnTo>
                <a:lnTo>
                  <a:pt x="35251" y="602006"/>
                </a:lnTo>
                <a:lnTo>
                  <a:pt x="24623" y="646765"/>
                </a:lnTo>
                <a:lnTo>
                  <a:pt x="15858" y="692252"/>
                </a:lnTo>
                <a:lnTo>
                  <a:pt x="8984" y="738341"/>
                </a:lnTo>
                <a:lnTo>
                  <a:pt x="4030" y="784908"/>
                </a:lnTo>
                <a:lnTo>
                  <a:pt x="1026" y="831828"/>
                </a:lnTo>
                <a:lnTo>
                  <a:pt x="0" y="878977"/>
                </a:lnTo>
                <a:lnTo>
                  <a:pt x="981" y="926230"/>
                </a:lnTo>
                <a:lnTo>
                  <a:pt x="3999" y="973462"/>
                </a:lnTo>
                <a:lnTo>
                  <a:pt x="9082" y="1020549"/>
                </a:lnTo>
                <a:lnTo>
                  <a:pt x="16260" y="1067367"/>
                </a:lnTo>
                <a:lnTo>
                  <a:pt x="25562" y="1113790"/>
                </a:lnTo>
                <a:lnTo>
                  <a:pt x="37017" y="1159695"/>
                </a:lnTo>
                <a:lnTo>
                  <a:pt x="50653" y="1204955"/>
                </a:lnTo>
                <a:lnTo>
                  <a:pt x="66500" y="1249448"/>
                </a:lnTo>
                <a:lnTo>
                  <a:pt x="84588" y="1293048"/>
                </a:lnTo>
                <a:lnTo>
                  <a:pt x="104944" y="1335631"/>
                </a:lnTo>
                <a:lnTo>
                  <a:pt x="127598" y="1377072"/>
                </a:lnTo>
                <a:lnTo>
                  <a:pt x="152580" y="1417247"/>
                </a:lnTo>
                <a:lnTo>
                  <a:pt x="179918" y="1456031"/>
                </a:lnTo>
                <a:lnTo>
                  <a:pt x="209641" y="1493299"/>
                </a:lnTo>
                <a:lnTo>
                  <a:pt x="241778" y="1528927"/>
                </a:lnTo>
                <a:lnTo>
                  <a:pt x="276359" y="1562790"/>
                </a:lnTo>
                <a:lnTo>
                  <a:pt x="313412" y="1594764"/>
                </a:lnTo>
                <a:lnTo>
                  <a:pt x="356911" y="1627367"/>
                </a:lnTo>
                <a:lnTo>
                  <a:pt x="401598" y="1656142"/>
                </a:lnTo>
                <a:lnTo>
                  <a:pt x="447345" y="1681222"/>
                </a:lnTo>
                <a:lnTo>
                  <a:pt x="494021" y="1702745"/>
                </a:lnTo>
                <a:lnTo>
                  <a:pt x="541499" y="1720845"/>
                </a:lnTo>
                <a:lnTo>
                  <a:pt x="589650" y="1735658"/>
                </a:lnTo>
                <a:lnTo>
                  <a:pt x="589650" y="0"/>
                </a:lnTo>
                <a:close/>
              </a:path>
            </a:pathLst>
          </a:custGeom>
          <a:solidFill>
            <a:srgbClr val="FFC872"/>
          </a:solidFill>
        </p:spPr>
        <p:txBody>
          <a:bodyPr wrap="square" lIns="0" tIns="0" rIns="0" bIns="0" rtlCol="0"/>
          <a:lstStyle/>
          <a:p>
            <a:endParaRPr/>
          </a:p>
        </p:txBody>
      </p:sp>
      <p:sp>
        <p:nvSpPr>
          <p:cNvPr id="12" name="object 12"/>
          <p:cNvSpPr txBox="1"/>
          <p:nvPr/>
        </p:nvSpPr>
        <p:spPr>
          <a:xfrm>
            <a:off x="4455392" y="1945369"/>
            <a:ext cx="332803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08080"/>
                </a:solidFill>
                <a:latin typeface="微軟正黑體"/>
                <a:cs typeface="微軟正黑體"/>
              </a:rPr>
              <a:t>取自行政院性平視聽分享站 </a:t>
            </a:r>
            <a:r>
              <a:rPr sz="1200" spc="-10" dirty="0">
                <a:solidFill>
                  <a:srgbClr val="808080"/>
                </a:solidFill>
                <a:latin typeface="Arial"/>
                <a:cs typeface="Arial"/>
              </a:rPr>
              <a:t>https://ppt.cc/fWHIPx</a:t>
            </a:r>
            <a:endParaRPr sz="1200">
              <a:latin typeface="Arial"/>
              <a:cs typeface="Arial"/>
            </a:endParaRPr>
          </a:p>
        </p:txBody>
      </p:sp>
      <p:sp>
        <p:nvSpPr>
          <p:cNvPr id="13" name="日期版面配置區 12">
            <a:extLst>
              <a:ext uri="{FF2B5EF4-FFF2-40B4-BE49-F238E27FC236}">
                <a16:creationId xmlns:a16="http://schemas.microsoft.com/office/drawing/2014/main" id="{45159DC2-583E-4F36-908D-E6A48E08B8BC}"/>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4" name="投影片編號版面配置區 13">
            <a:extLst>
              <a:ext uri="{FF2B5EF4-FFF2-40B4-BE49-F238E27FC236}">
                <a16:creationId xmlns:a16="http://schemas.microsoft.com/office/drawing/2014/main" id="{38401A2C-9F7D-76CD-0B00-6952D9EF0A63}"/>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20</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1014" y="1349918"/>
            <a:ext cx="3070860" cy="635000"/>
          </a:xfrm>
          <a:prstGeom prst="rect">
            <a:avLst/>
          </a:prstGeom>
        </p:spPr>
        <p:txBody>
          <a:bodyPr vert="horz" wrap="square" lIns="0" tIns="12065" rIns="0" bIns="0" rtlCol="0">
            <a:spAutoFit/>
          </a:bodyPr>
          <a:lstStyle/>
          <a:p>
            <a:pPr marL="12700">
              <a:lnSpc>
                <a:spcPct val="100000"/>
              </a:lnSpc>
              <a:spcBef>
                <a:spcPts val="95"/>
              </a:spcBef>
            </a:pPr>
            <a:r>
              <a:rPr b="0" spc="-40" dirty="0">
                <a:solidFill>
                  <a:srgbClr val="423789"/>
                </a:solidFill>
                <a:latin typeface="微軟正黑體"/>
                <a:cs typeface="微軟正黑體"/>
              </a:rPr>
              <a:t>性別刻板印</a:t>
            </a:r>
            <a:r>
              <a:rPr b="0" spc="-50" dirty="0">
                <a:solidFill>
                  <a:srgbClr val="423789"/>
                </a:solidFill>
                <a:latin typeface="微軟正黑體"/>
                <a:cs typeface="微軟正黑體"/>
              </a:rPr>
              <a:t>象</a:t>
            </a:r>
          </a:p>
        </p:txBody>
      </p:sp>
      <p:sp>
        <p:nvSpPr>
          <p:cNvPr id="3" name="object 3"/>
          <p:cNvSpPr txBox="1"/>
          <p:nvPr/>
        </p:nvSpPr>
        <p:spPr>
          <a:xfrm>
            <a:off x="1815973" y="4740361"/>
            <a:ext cx="855980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微軟正黑體"/>
                <a:cs typeface="微軟正黑體"/>
              </a:rPr>
              <a:t>過度僵化的性別刻板印象，常造成性別偏見，甚至形成性別歧視</a:t>
            </a:r>
            <a:endParaRPr sz="2400">
              <a:latin typeface="微軟正黑體"/>
              <a:cs typeface="微軟正黑體"/>
            </a:endParaRPr>
          </a:p>
        </p:txBody>
      </p:sp>
      <p:sp>
        <p:nvSpPr>
          <p:cNvPr id="4" name="object 4"/>
          <p:cNvSpPr/>
          <p:nvPr/>
        </p:nvSpPr>
        <p:spPr>
          <a:xfrm>
            <a:off x="97230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097280" y="2692907"/>
            <a:ext cx="774191" cy="1403027"/>
          </a:xfrm>
          <a:prstGeom prst="rect">
            <a:avLst/>
          </a:prstGeom>
        </p:spPr>
      </p:pic>
      <p:sp>
        <p:nvSpPr>
          <p:cNvPr id="6" name="object 6"/>
          <p:cNvSpPr txBox="1"/>
          <p:nvPr/>
        </p:nvSpPr>
        <p:spPr>
          <a:xfrm>
            <a:off x="2149149" y="2781401"/>
            <a:ext cx="3315970" cy="1122680"/>
          </a:xfrm>
          <a:prstGeom prst="rect">
            <a:avLst/>
          </a:prstGeom>
        </p:spPr>
        <p:txBody>
          <a:bodyPr vert="horz" wrap="square" lIns="0" tIns="12700" rIns="0" bIns="0" rtlCol="0">
            <a:spAutoFit/>
          </a:bodyPr>
          <a:lstStyle/>
          <a:p>
            <a:pPr marL="106680" marR="5080" indent="-94615">
              <a:lnSpc>
                <a:spcPct val="150000"/>
              </a:lnSpc>
              <a:spcBef>
                <a:spcPts val="100"/>
              </a:spcBef>
              <a:tabLst>
                <a:tab pos="969644" algn="l"/>
                <a:tab pos="1096010" algn="l"/>
                <a:tab pos="1830705" algn="l"/>
                <a:tab pos="2693035" algn="l"/>
              </a:tabLst>
            </a:pPr>
            <a:r>
              <a:rPr sz="2400" dirty="0">
                <a:solidFill>
                  <a:srgbClr val="D34817"/>
                </a:solidFill>
                <a:latin typeface="微軟正黑體"/>
                <a:cs typeface="微軟正黑體"/>
              </a:rPr>
              <a:t>男主</a:t>
            </a:r>
            <a:r>
              <a:rPr sz="2400" spc="-50" dirty="0">
                <a:solidFill>
                  <a:srgbClr val="D34817"/>
                </a:solidFill>
                <a:latin typeface="微軟正黑體"/>
                <a:cs typeface="微軟正黑體"/>
              </a:rPr>
              <a:t>外</a:t>
            </a:r>
            <a:r>
              <a:rPr sz="2400" dirty="0">
                <a:solidFill>
                  <a:srgbClr val="D34817"/>
                </a:solidFill>
                <a:latin typeface="微軟正黑體"/>
                <a:cs typeface="微軟正黑體"/>
              </a:rPr>
              <a:t>		男兒有淚不輕</a:t>
            </a:r>
            <a:r>
              <a:rPr sz="2400" spc="-50" dirty="0">
                <a:solidFill>
                  <a:srgbClr val="D34817"/>
                </a:solidFill>
                <a:latin typeface="微軟正黑體"/>
                <a:cs typeface="微軟正黑體"/>
              </a:rPr>
              <a:t>彈</a:t>
            </a:r>
            <a:r>
              <a:rPr sz="2400" dirty="0">
                <a:solidFill>
                  <a:srgbClr val="D34817"/>
                </a:solidFill>
                <a:latin typeface="微軟正黑體"/>
                <a:cs typeface="微軟正黑體"/>
              </a:rPr>
              <a:t>陽</a:t>
            </a:r>
            <a:r>
              <a:rPr sz="2400" spc="-50" dirty="0">
                <a:solidFill>
                  <a:srgbClr val="D34817"/>
                </a:solidFill>
                <a:latin typeface="微軟正黑體"/>
                <a:cs typeface="微軟正黑體"/>
              </a:rPr>
              <a:t>剛</a:t>
            </a:r>
            <a:r>
              <a:rPr sz="2400" dirty="0">
                <a:solidFill>
                  <a:srgbClr val="D34817"/>
                </a:solidFill>
                <a:latin typeface="微軟正黑體"/>
                <a:cs typeface="微軟正黑體"/>
              </a:rPr>
              <a:t>	活</a:t>
            </a:r>
            <a:r>
              <a:rPr sz="2400" spc="-50" dirty="0">
                <a:solidFill>
                  <a:srgbClr val="D34817"/>
                </a:solidFill>
                <a:latin typeface="微軟正黑體"/>
                <a:cs typeface="微軟正黑體"/>
              </a:rPr>
              <a:t>潑</a:t>
            </a:r>
            <a:r>
              <a:rPr sz="2400" dirty="0">
                <a:solidFill>
                  <a:srgbClr val="D34817"/>
                </a:solidFill>
                <a:latin typeface="微軟正黑體"/>
                <a:cs typeface="微軟正黑體"/>
              </a:rPr>
              <a:t>	外</a:t>
            </a:r>
            <a:r>
              <a:rPr sz="2400" spc="-50" dirty="0">
                <a:solidFill>
                  <a:srgbClr val="D34817"/>
                </a:solidFill>
                <a:latin typeface="微軟正黑體"/>
                <a:cs typeface="微軟正黑體"/>
              </a:rPr>
              <a:t>向</a:t>
            </a:r>
            <a:r>
              <a:rPr sz="2400" dirty="0">
                <a:solidFill>
                  <a:srgbClr val="D34817"/>
                </a:solidFill>
                <a:latin typeface="微軟正黑體"/>
                <a:cs typeface="微軟正黑體"/>
              </a:rPr>
              <a:t>	強</a:t>
            </a:r>
            <a:r>
              <a:rPr sz="2400" spc="-50" dirty="0">
                <a:solidFill>
                  <a:srgbClr val="D34817"/>
                </a:solidFill>
                <a:latin typeface="微軟正黑體"/>
                <a:cs typeface="微軟正黑體"/>
              </a:rPr>
              <a:t>壯</a:t>
            </a:r>
            <a:endParaRPr sz="2400">
              <a:latin typeface="微軟正黑體"/>
              <a:cs typeface="微軟正黑體"/>
            </a:endParaRPr>
          </a:p>
        </p:txBody>
      </p:sp>
      <p:sp>
        <p:nvSpPr>
          <p:cNvPr id="7" name="object 7"/>
          <p:cNvSpPr/>
          <p:nvPr/>
        </p:nvSpPr>
        <p:spPr>
          <a:xfrm>
            <a:off x="97230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pic>
        <p:nvPicPr>
          <p:cNvPr id="8" name="object 8"/>
          <p:cNvPicPr/>
          <p:nvPr/>
        </p:nvPicPr>
        <p:blipFill>
          <a:blip r:embed="rId3" cstate="print"/>
          <a:stretch>
            <a:fillRect/>
          </a:stretch>
        </p:blipFill>
        <p:spPr>
          <a:xfrm>
            <a:off x="6537959" y="2692907"/>
            <a:ext cx="772668" cy="1403027"/>
          </a:xfrm>
          <a:prstGeom prst="rect">
            <a:avLst/>
          </a:prstGeom>
        </p:spPr>
      </p:pic>
      <p:sp>
        <p:nvSpPr>
          <p:cNvPr id="9" name="object 9"/>
          <p:cNvSpPr txBox="1"/>
          <p:nvPr/>
        </p:nvSpPr>
        <p:spPr>
          <a:xfrm>
            <a:off x="7704226" y="2781400"/>
            <a:ext cx="2969895" cy="1122680"/>
          </a:xfrm>
          <a:prstGeom prst="rect">
            <a:avLst/>
          </a:prstGeom>
        </p:spPr>
        <p:txBody>
          <a:bodyPr vert="horz" wrap="square" lIns="0" tIns="12700" rIns="0" bIns="0" rtlCol="0">
            <a:spAutoFit/>
          </a:bodyPr>
          <a:lstStyle/>
          <a:p>
            <a:pPr marL="12700" marR="5080" indent="16510">
              <a:lnSpc>
                <a:spcPct val="150000"/>
              </a:lnSpc>
              <a:spcBef>
                <a:spcPts val="100"/>
              </a:spcBef>
              <a:tabLst>
                <a:tab pos="791210" algn="l"/>
                <a:tab pos="1112520" algn="l"/>
                <a:tab pos="1569720" algn="l"/>
                <a:tab pos="2346960" algn="l"/>
              </a:tabLst>
            </a:pPr>
            <a:r>
              <a:rPr sz="2400" dirty="0">
                <a:solidFill>
                  <a:srgbClr val="D34817"/>
                </a:solidFill>
                <a:latin typeface="微軟正黑體"/>
                <a:cs typeface="微軟正黑體"/>
              </a:rPr>
              <a:t>女主</a:t>
            </a:r>
            <a:r>
              <a:rPr sz="2400" spc="-50" dirty="0">
                <a:solidFill>
                  <a:srgbClr val="D34817"/>
                </a:solidFill>
                <a:latin typeface="微軟正黑體"/>
                <a:cs typeface="微軟正黑體"/>
              </a:rPr>
              <a:t>內</a:t>
            </a:r>
            <a:r>
              <a:rPr sz="2400" dirty="0">
                <a:solidFill>
                  <a:srgbClr val="D34817"/>
                </a:solidFill>
                <a:latin typeface="微軟正黑體"/>
                <a:cs typeface="微軟正黑體"/>
              </a:rPr>
              <a:t>	不宜拋頭露</a:t>
            </a:r>
            <a:r>
              <a:rPr sz="2400" spc="-50" dirty="0">
                <a:solidFill>
                  <a:srgbClr val="D34817"/>
                </a:solidFill>
                <a:latin typeface="微軟正黑體"/>
                <a:cs typeface="微軟正黑體"/>
              </a:rPr>
              <a:t>面</a:t>
            </a:r>
            <a:r>
              <a:rPr sz="2400" dirty="0">
                <a:solidFill>
                  <a:srgbClr val="D34817"/>
                </a:solidFill>
                <a:latin typeface="微軟正黑體"/>
                <a:cs typeface="微軟正黑體"/>
              </a:rPr>
              <a:t>陰</a:t>
            </a:r>
            <a:r>
              <a:rPr sz="2400" spc="-50" dirty="0">
                <a:solidFill>
                  <a:srgbClr val="D34817"/>
                </a:solidFill>
                <a:latin typeface="微軟正黑體"/>
                <a:cs typeface="微軟正黑體"/>
              </a:rPr>
              <a:t>柔</a:t>
            </a:r>
            <a:r>
              <a:rPr sz="2400" dirty="0">
                <a:solidFill>
                  <a:srgbClr val="D34817"/>
                </a:solidFill>
                <a:latin typeface="微軟正黑體"/>
                <a:cs typeface="微軟正黑體"/>
              </a:rPr>
              <a:t>	文</a:t>
            </a:r>
            <a:r>
              <a:rPr sz="2400" spc="-50" dirty="0">
                <a:solidFill>
                  <a:srgbClr val="D34817"/>
                </a:solidFill>
                <a:latin typeface="微軟正黑體"/>
                <a:cs typeface="微軟正黑體"/>
              </a:rPr>
              <a:t>靜</a:t>
            </a:r>
            <a:r>
              <a:rPr sz="2400" dirty="0">
                <a:solidFill>
                  <a:srgbClr val="D34817"/>
                </a:solidFill>
                <a:latin typeface="微軟正黑體"/>
                <a:cs typeface="微軟正黑體"/>
              </a:rPr>
              <a:t>	內</a:t>
            </a:r>
            <a:r>
              <a:rPr sz="2400" spc="-50" dirty="0">
                <a:solidFill>
                  <a:srgbClr val="D34817"/>
                </a:solidFill>
                <a:latin typeface="微軟正黑體"/>
                <a:cs typeface="微軟正黑體"/>
              </a:rPr>
              <a:t>向</a:t>
            </a:r>
            <a:r>
              <a:rPr sz="2400" dirty="0">
                <a:solidFill>
                  <a:srgbClr val="D34817"/>
                </a:solidFill>
                <a:latin typeface="微軟正黑體"/>
                <a:cs typeface="微軟正黑體"/>
              </a:rPr>
              <a:t>	文</a:t>
            </a:r>
            <a:r>
              <a:rPr sz="2400" spc="-50" dirty="0">
                <a:solidFill>
                  <a:srgbClr val="D34817"/>
                </a:solidFill>
                <a:latin typeface="微軟正黑體"/>
                <a:cs typeface="微軟正黑體"/>
              </a:rPr>
              <a:t>弱</a:t>
            </a:r>
            <a:endParaRPr sz="2400">
              <a:latin typeface="微軟正黑體"/>
              <a:cs typeface="微軟正黑體"/>
            </a:endParaRPr>
          </a:p>
        </p:txBody>
      </p:sp>
      <p:sp>
        <p:nvSpPr>
          <p:cNvPr id="10" name="object 10"/>
          <p:cNvSpPr/>
          <p:nvPr/>
        </p:nvSpPr>
        <p:spPr>
          <a:xfrm>
            <a:off x="6412988" y="2596895"/>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412988" y="4194047"/>
            <a:ext cx="4500245" cy="0"/>
          </a:xfrm>
          <a:custGeom>
            <a:avLst/>
            <a:gdLst/>
            <a:ahLst/>
            <a:cxnLst/>
            <a:rect l="l" t="t" r="r" b="b"/>
            <a:pathLst>
              <a:path w="4500245">
                <a:moveTo>
                  <a:pt x="4500003" y="0"/>
                </a:moveTo>
                <a:lnTo>
                  <a:pt x="0" y="0"/>
                </a:lnTo>
              </a:path>
            </a:pathLst>
          </a:custGeom>
          <a:ln w="6096">
            <a:solidFill>
              <a:srgbClr val="74AFBD"/>
            </a:solidFill>
          </a:ln>
        </p:spPr>
        <p:txBody>
          <a:bodyPr wrap="square" lIns="0" tIns="0" rIns="0" bIns="0" rtlCol="0"/>
          <a:lstStyle/>
          <a:p>
            <a:endParaRPr/>
          </a:p>
        </p:txBody>
      </p:sp>
      <p:grpSp>
        <p:nvGrpSpPr>
          <p:cNvPr id="12" name="object 12"/>
          <p:cNvGrpSpPr/>
          <p:nvPr/>
        </p:nvGrpSpPr>
        <p:grpSpPr>
          <a:xfrm>
            <a:off x="55" y="5158792"/>
            <a:ext cx="2603500" cy="1699260"/>
            <a:chOff x="55" y="5158792"/>
            <a:chExt cx="2603500" cy="1699260"/>
          </a:xfrm>
        </p:grpSpPr>
        <p:sp>
          <p:nvSpPr>
            <p:cNvPr id="13" name="object 13"/>
            <p:cNvSpPr/>
            <p:nvPr/>
          </p:nvSpPr>
          <p:spPr>
            <a:xfrm>
              <a:off x="55" y="5158792"/>
              <a:ext cx="2603500" cy="1699260"/>
            </a:xfrm>
            <a:custGeom>
              <a:avLst/>
              <a:gdLst/>
              <a:ahLst/>
              <a:cxnLst/>
              <a:rect l="l" t="t" r="r" b="b"/>
              <a:pathLst>
                <a:path w="2603500" h="1699259">
                  <a:moveTo>
                    <a:pt x="250710" y="0"/>
                  </a:moveTo>
                  <a:lnTo>
                    <a:pt x="196326" y="3395"/>
                  </a:lnTo>
                  <a:lnTo>
                    <a:pt x="143925" y="13053"/>
                  </a:lnTo>
                  <a:lnTo>
                    <a:pt x="93645" y="28180"/>
                  </a:lnTo>
                  <a:lnTo>
                    <a:pt x="45623" y="47982"/>
                  </a:lnTo>
                  <a:lnTo>
                    <a:pt x="0" y="71666"/>
                  </a:lnTo>
                  <a:lnTo>
                    <a:pt x="0" y="1699209"/>
                  </a:lnTo>
                  <a:lnTo>
                    <a:pt x="2602941" y="1699209"/>
                  </a:lnTo>
                  <a:lnTo>
                    <a:pt x="2579867" y="1648448"/>
                  </a:lnTo>
                  <a:lnTo>
                    <a:pt x="2552884" y="1599601"/>
                  </a:lnTo>
                  <a:lnTo>
                    <a:pt x="2523058" y="1553422"/>
                  </a:lnTo>
                  <a:lnTo>
                    <a:pt x="2491454" y="1510666"/>
                  </a:lnTo>
                  <a:lnTo>
                    <a:pt x="2459137" y="1472087"/>
                  </a:lnTo>
                  <a:lnTo>
                    <a:pt x="2427173" y="1438440"/>
                  </a:lnTo>
                  <a:lnTo>
                    <a:pt x="2385142" y="1400640"/>
                  </a:lnTo>
                  <a:lnTo>
                    <a:pt x="2341569" y="1367974"/>
                  </a:lnTo>
                  <a:lnTo>
                    <a:pt x="2296809" y="1340013"/>
                  </a:lnTo>
                  <a:lnTo>
                    <a:pt x="2251216" y="1316327"/>
                  </a:lnTo>
                  <a:lnTo>
                    <a:pt x="2205145" y="1296485"/>
                  </a:lnTo>
                  <a:lnTo>
                    <a:pt x="2158950" y="1280059"/>
                  </a:lnTo>
                  <a:lnTo>
                    <a:pt x="2112987" y="1266619"/>
                  </a:lnTo>
                  <a:lnTo>
                    <a:pt x="2067608" y="1255736"/>
                  </a:lnTo>
                  <a:lnTo>
                    <a:pt x="2023170" y="1246978"/>
                  </a:lnTo>
                  <a:lnTo>
                    <a:pt x="1980027" y="1239918"/>
                  </a:lnTo>
                  <a:lnTo>
                    <a:pt x="1938533" y="1234125"/>
                  </a:lnTo>
                  <a:lnTo>
                    <a:pt x="1899043" y="1229169"/>
                  </a:lnTo>
                  <a:lnTo>
                    <a:pt x="1857506" y="1224757"/>
                  </a:lnTo>
                  <a:lnTo>
                    <a:pt x="1817579" y="1221725"/>
                  </a:lnTo>
                  <a:lnTo>
                    <a:pt x="1779185" y="1219977"/>
                  </a:lnTo>
                  <a:lnTo>
                    <a:pt x="1679029" y="1221091"/>
                  </a:lnTo>
                  <a:lnTo>
                    <a:pt x="1619905" y="1225722"/>
                  </a:lnTo>
                  <a:lnTo>
                    <a:pt x="1564450" y="1232719"/>
                  </a:lnTo>
                  <a:lnTo>
                    <a:pt x="1512237" y="1241489"/>
                  </a:lnTo>
                  <a:lnTo>
                    <a:pt x="1462837" y="1251442"/>
                  </a:lnTo>
                  <a:lnTo>
                    <a:pt x="1415824" y="1261986"/>
                  </a:lnTo>
                  <a:lnTo>
                    <a:pt x="1327245" y="1282483"/>
                  </a:lnTo>
                  <a:lnTo>
                    <a:pt x="1284824" y="1291253"/>
                  </a:lnTo>
                  <a:lnTo>
                    <a:pt x="1243078" y="1298249"/>
                  </a:lnTo>
                  <a:lnTo>
                    <a:pt x="1201581" y="1302881"/>
                  </a:lnTo>
                  <a:lnTo>
                    <a:pt x="1159903" y="1304556"/>
                  </a:lnTo>
                  <a:lnTo>
                    <a:pt x="1114726" y="1302414"/>
                  </a:lnTo>
                  <a:lnTo>
                    <a:pt x="1068325" y="1295503"/>
                  </a:lnTo>
                  <a:lnTo>
                    <a:pt x="1020184" y="1283098"/>
                  </a:lnTo>
                  <a:lnTo>
                    <a:pt x="969784" y="1264475"/>
                  </a:lnTo>
                  <a:lnTo>
                    <a:pt x="934718" y="1248006"/>
                  </a:lnTo>
                  <a:lnTo>
                    <a:pt x="870724" y="1211587"/>
                  </a:lnTo>
                  <a:lnTo>
                    <a:pt x="832432" y="1185696"/>
                  </a:lnTo>
                  <a:lnTo>
                    <a:pt x="792372" y="1154578"/>
                  </a:lnTo>
                  <a:lnTo>
                    <a:pt x="752365" y="1118153"/>
                  </a:lnTo>
                  <a:lnTo>
                    <a:pt x="714233" y="1076341"/>
                  </a:lnTo>
                  <a:lnTo>
                    <a:pt x="679797" y="1029064"/>
                  </a:lnTo>
                  <a:lnTo>
                    <a:pt x="650878" y="976240"/>
                  </a:lnTo>
                  <a:lnTo>
                    <a:pt x="629297" y="917790"/>
                  </a:lnTo>
                  <a:lnTo>
                    <a:pt x="619113" y="869937"/>
                  </a:lnTo>
                  <a:lnTo>
                    <a:pt x="615584" y="824488"/>
                  </a:lnTo>
                  <a:lnTo>
                    <a:pt x="617665" y="781105"/>
                  </a:lnTo>
                  <a:lnTo>
                    <a:pt x="624308" y="739455"/>
                  </a:lnTo>
                  <a:lnTo>
                    <a:pt x="634468" y="699202"/>
                  </a:lnTo>
                  <a:lnTo>
                    <a:pt x="647099" y="660009"/>
                  </a:lnTo>
                  <a:lnTo>
                    <a:pt x="661152" y="621540"/>
                  </a:lnTo>
                  <a:lnTo>
                    <a:pt x="675584" y="583461"/>
                  </a:lnTo>
                  <a:lnTo>
                    <a:pt x="689346" y="545436"/>
                  </a:lnTo>
                  <a:lnTo>
                    <a:pt x="701393" y="507128"/>
                  </a:lnTo>
                  <a:lnTo>
                    <a:pt x="710678" y="468202"/>
                  </a:lnTo>
                  <a:lnTo>
                    <a:pt x="716155" y="428323"/>
                  </a:lnTo>
                  <a:lnTo>
                    <a:pt x="716778" y="387154"/>
                  </a:lnTo>
                  <a:lnTo>
                    <a:pt x="711500" y="344360"/>
                  </a:lnTo>
                  <a:lnTo>
                    <a:pt x="699274" y="299605"/>
                  </a:lnTo>
                  <a:lnTo>
                    <a:pt x="678904" y="252589"/>
                  </a:lnTo>
                  <a:lnTo>
                    <a:pt x="652423" y="209006"/>
                  </a:lnTo>
                  <a:lnTo>
                    <a:pt x="620653" y="169034"/>
                  </a:lnTo>
                  <a:lnTo>
                    <a:pt x="584411" y="132853"/>
                  </a:lnTo>
                  <a:lnTo>
                    <a:pt x="544518" y="100642"/>
                  </a:lnTo>
                  <a:lnTo>
                    <a:pt x="501794" y="72580"/>
                  </a:lnTo>
                  <a:lnTo>
                    <a:pt x="457058" y="48845"/>
                  </a:lnTo>
                  <a:lnTo>
                    <a:pt x="411129" y="29617"/>
                  </a:lnTo>
                  <a:lnTo>
                    <a:pt x="364827" y="15075"/>
                  </a:lnTo>
                  <a:lnTo>
                    <a:pt x="318973" y="5397"/>
                  </a:lnTo>
                  <a:lnTo>
                    <a:pt x="267543" y="325"/>
                  </a:lnTo>
                  <a:lnTo>
                    <a:pt x="250710" y="0"/>
                  </a:lnTo>
                  <a:close/>
                </a:path>
              </a:pathLst>
            </a:custGeom>
            <a:solidFill>
              <a:srgbClr val="74AFBD"/>
            </a:solidFill>
          </p:spPr>
          <p:txBody>
            <a:bodyPr wrap="square" lIns="0" tIns="0" rIns="0" bIns="0" rtlCol="0"/>
            <a:lstStyle/>
            <a:p>
              <a:endParaRPr/>
            </a:p>
          </p:txBody>
        </p:sp>
        <p:pic>
          <p:nvPicPr>
            <p:cNvPr id="14" name="object 14"/>
            <p:cNvPicPr/>
            <p:nvPr/>
          </p:nvPicPr>
          <p:blipFill>
            <a:blip r:embed="rId4" cstate="print"/>
            <a:stretch>
              <a:fillRect/>
            </a:stretch>
          </p:blipFill>
          <p:spPr>
            <a:xfrm>
              <a:off x="990488" y="5646432"/>
              <a:ext cx="243545" cy="246862"/>
            </a:xfrm>
            <a:prstGeom prst="rect">
              <a:avLst/>
            </a:prstGeom>
          </p:spPr>
        </p:pic>
      </p:grpSp>
      <p:sp>
        <p:nvSpPr>
          <p:cNvPr id="15" name="object 15"/>
          <p:cNvSpPr/>
          <p:nvPr/>
        </p:nvSpPr>
        <p:spPr>
          <a:xfrm>
            <a:off x="10043155" y="0"/>
            <a:ext cx="2148840" cy="1402080"/>
          </a:xfrm>
          <a:custGeom>
            <a:avLst/>
            <a:gdLst/>
            <a:ahLst/>
            <a:cxnLst/>
            <a:rect l="l" t="t" r="r" b="b"/>
            <a:pathLst>
              <a:path w="2148840" h="1402080">
                <a:moveTo>
                  <a:pt x="2148801" y="0"/>
                </a:moveTo>
                <a:lnTo>
                  <a:pt x="0" y="0"/>
                </a:lnTo>
                <a:lnTo>
                  <a:pt x="23271" y="50088"/>
                </a:lnTo>
                <a:lnTo>
                  <a:pt x="50937" y="97725"/>
                </a:lnTo>
                <a:lnTo>
                  <a:pt x="81480" y="141834"/>
                </a:lnTo>
                <a:lnTo>
                  <a:pt x="113377" y="181339"/>
                </a:lnTo>
                <a:lnTo>
                  <a:pt x="145110" y="215163"/>
                </a:lnTo>
                <a:lnTo>
                  <a:pt x="186908" y="252071"/>
                </a:lnTo>
                <a:lnTo>
                  <a:pt x="230455" y="282982"/>
                </a:lnTo>
                <a:lnTo>
                  <a:pt x="275244" y="308508"/>
                </a:lnTo>
                <a:lnTo>
                  <a:pt x="320770" y="329260"/>
                </a:lnTo>
                <a:lnTo>
                  <a:pt x="366528" y="345852"/>
                </a:lnTo>
                <a:lnTo>
                  <a:pt x="412011" y="358897"/>
                </a:lnTo>
                <a:lnTo>
                  <a:pt x="456715" y="369005"/>
                </a:lnTo>
                <a:lnTo>
                  <a:pt x="500132" y="376791"/>
                </a:lnTo>
                <a:lnTo>
                  <a:pt x="541759" y="382867"/>
                </a:lnTo>
                <a:lnTo>
                  <a:pt x="581088" y="387845"/>
                </a:lnTo>
                <a:lnTo>
                  <a:pt x="648341" y="393984"/>
                </a:lnTo>
                <a:lnTo>
                  <a:pt x="710526" y="395884"/>
                </a:lnTo>
                <a:lnTo>
                  <a:pt x="772739" y="393917"/>
                </a:lnTo>
                <a:lnTo>
                  <a:pt x="830183" y="388577"/>
                </a:lnTo>
                <a:lnTo>
                  <a:pt x="883468" y="380709"/>
                </a:lnTo>
                <a:lnTo>
                  <a:pt x="933204" y="371154"/>
                </a:lnTo>
                <a:lnTo>
                  <a:pt x="980001" y="360756"/>
                </a:lnTo>
                <a:lnTo>
                  <a:pt x="1024470" y="350358"/>
                </a:lnTo>
                <a:lnTo>
                  <a:pt x="1067220" y="340803"/>
                </a:lnTo>
                <a:lnTo>
                  <a:pt x="1108862" y="332934"/>
                </a:lnTo>
                <a:lnTo>
                  <a:pt x="1150005" y="327595"/>
                </a:lnTo>
                <a:lnTo>
                  <a:pt x="1191259" y="325627"/>
                </a:lnTo>
                <a:lnTo>
                  <a:pt x="1228557" y="327396"/>
                </a:lnTo>
                <a:lnTo>
                  <a:pt x="1266861" y="333101"/>
                </a:lnTo>
                <a:lnTo>
                  <a:pt x="1306601" y="343340"/>
                </a:lnTo>
                <a:lnTo>
                  <a:pt x="1348206" y="358711"/>
                </a:lnTo>
                <a:lnTo>
                  <a:pt x="1387258" y="377532"/>
                </a:lnTo>
                <a:lnTo>
                  <a:pt x="1457990" y="421121"/>
                </a:lnTo>
                <a:lnTo>
                  <a:pt x="1498373" y="452505"/>
                </a:lnTo>
                <a:lnTo>
                  <a:pt x="1538440" y="490441"/>
                </a:lnTo>
                <a:lnTo>
                  <a:pt x="1575446" y="535050"/>
                </a:lnTo>
                <a:lnTo>
                  <a:pt x="1606646" y="586451"/>
                </a:lnTo>
                <a:lnTo>
                  <a:pt x="1629295" y="644766"/>
                </a:lnTo>
                <a:lnTo>
                  <a:pt x="1638912" y="693798"/>
                </a:lnTo>
                <a:lnTo>
                  <a:pt x="1640282" y="739841"/>
                </a:lnTo>
                <a:lnTo>
                  <a:pt x="1635092" y="783434"/>
                </a:lnTo>
                <a:lnTo>
                  <a:pt x="1625028" y="825119"/>
                </a:lnTo>
                <a:lnTo>
                  <a:pt x="1611778" y="865438"/>
                </a:lnTo>
                <a:lnTo>
                  <a:pt x="1582469" y="944137"/>
                </a:lnTo>
                <a:lnTo>
                  <a:pt x="1569783" y="983601"/>
                </a:lnTo>
                <a:lnTo>
                  <a:pt x="1560660" y="1023861"/>
                </a:lnTo>
                <a:lnTo>
                  <a:pt x="1556786" y="1065460"/>
                </a:lnTo>
                <a:lnTo>
                  <a:pt x="1559849" y="1108938"/>
                </a:lnTo>
                <a:lnTo>
                  <a:pt x="1571536" y="1154836"/>
                </a:lnTo>
                <a:lnTo>
                  <a:pt x="1590542" y="1197768"/>
                </a:lnTo>
                <a:lnTo>
                  <a:pt x="1615683" y="1237183"/>
                </a:lnTo>
                <a:lnTo>
                  <a:pt x="1646031" y="1272878"/>
                </a:lnTo>
                <a:lnTo>
                  <a:pt x="1680657" y="1304650"/>
                </a:lnTo>
                <a:lnTo>
                  <a:pt x="1718634" y="1332298"/>
                </a:lnTo>
                <a:lnTo>
                  <a:pt x="1759033" y="1355619"/>
                </a:lnTo>
                <a:lnTo>
                  <a:pt x="1800925" y="1374411"/>
                </a:lnTo>
                <a:lnTo>
                  <a:pt x="1843384" y="1388471"/>
                </a:lnTo>
                <a:lnTo>
                  <a:pt x="1885480" y="1397596"/>
                </a:lnTo>
                <a:lnTo>
                  <a:pt x="1927935" y="1401774"/>
                </a:lnTo>
                <a:lnTo>
                  <a:pt x="1941829" y="1402041"/>
                </a:lnTo>
                <a:lnTo>
                  <a:pt x="1997697" y="1397706"/>
                </a:lnTo>
                <a:lnTo>
                  <a:pt x="2050964" y="1385554"/>
                </a:lnTo>
                <a:lnTo>
                  <a:pt x="2101407" y="1366862"/>
                </a:lnTo>
                <a:lnTo>
                  <a:pt x="2148801" y="1342910"/>
                </a:lnTo>
                <a:lnTo>
                  <a:pt x="2148801" y="0"/>
                </a:lnTo>
                <a:close/>
              </a:path>
            </a:pathLst>
          </a:custGeom>
          <a:solidFill>
            <a:srgbClr val="FF866E"/>
          </a:solidFill>
        </p:spPr>
        <p:txBody>
          <a:bodyPr wrap="square" lIns="0" tIns="0" rIns="0" bIns="0" rtlCol="0"/>
          <a:lstStyle/>
          <a:p>
            <a:endParaRPr/>
          </a:p>
        </p:txBody>
      </p:sp>
      <p:sp>
        <p:nvSpPr>
          <p:cNvPr id="16" name="日期版面配置區 15">
            <a:extLst>
              <a:ext uri="{FF2B5EF4-FFF2-40B4-BE49-F238E27FC236}">
                <a16:creationId xmlns:a16="http://schemas.microsoft.com/office/drawing/2014/main" id="{F00105AA-3E84-4B70-821C-5BCA6FEFDDB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7" name="投影片編號版面配置區 16">
            <a:extLst>
              <a:ext uri="{FF2B5EF4-FFF2-40B4-BE49-F238E27FC236}">
                <a16:creationId xmlns:a16="http://schemas.microsoft.com/office/drawing/2014/main" id="{810C225C-3FD8-FA6B-B393-71C29911123D}"/>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21</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170" y="1133721"/>
            <a:ext cx="1445895" cy="452120"/>
          </a:xfrm>
          <a:prstGeom prst="rect">
            <a:avLst/>
          </a:prstGeom>
        </p:spPr>
        <p:txBody>
          <a:bodyPr vert="horz" wrap="square" lIns="0" tIns="12065" rIns="0" bIns="0" rtlCol="0">
            <a:spAutoFit/>
          </a:bodyPr>
          <a:lstStyle/>
          <a:p>
            <a:pPr marL="12700">
              <a:lnSpc>
                <a:spcPct val="100000"/>
              </a:lnSpc>
              <a:spcBef>
                <a:spcPts val="95"/>
              </a:spcBef>
            </a:pPr>
            <a:r>
              <a:rPr sz="2800" b="0" spc="-35" dirty="0">
                <a:solidFill>
                  <a:srgbClr val="D34817"/>
                </a:solidFill>
                <a:latin typeface="微軟正黑體"/>
                <a:cs typeface="微軟正黑體"/>
              </a:rPr>
              <a:t>性別偏</a:t>
            </a:r>
            <a:r>
              <a:rPr sz="2800" b="0" spc="-50" dirty="0">
                <a:solidFill>
                  <a:srgbClr val="D34817"/>
                </a:solidFill>
                <a:latin typeface="微軟正黑體"/>
                <a:cs typeface="微軟正黑體"/>
              </a:rPr>
              <a:t>見</a:t>
            </a:r>
            <a:endParaRPr sz="2800">
              <a:latin typeface="微軟正黑體"/>
              <a:cs typeface="微軟正黑體"/>
            </a:endParaRPr>
          </a:p>
        </p:txBody>
      </p:sp>
      <p:grpSp>
        <p:nvGrpSpPr>
          <p:cNvPr id="3" name="object 3"/>
          <p:cNvGrpSpPr/>
          <p:nvPr/>
        </p:nvGrpSpPr>
        <p:grpSpPr>
          <a:xfrm>
            <a:off x="1251203" y="2439926"/>
            <a:ext cx="4460875" cy="376555"/>
            <a:chOff x="1251203" y="2439926"/>
            <a:chExt cx="4460875" cy="376555"/>
          </a:xfrm>
        </p:grpSpPr>
        <p:sp>
          <p:nvSpPr>
            <p:cNvPr id="4" name="object 4"/>
            <p:cNvSpPr/>
            <p:nvPr/>
          </p:nvSpPr>
          <p:spPr>
            <a:xfrm>
              <a:off x="1255775" y="2444498"/>
              <a:ext cx="4451985" cy="367665"/>
            </a:xfrm>
            <a:custGeom>
              <a:avLst/>
              <a:gdLst/>
              <a:ahLst/>
              <a:cxnLst/>
              <a:rect l="l" t="t" r="r" b="b"/>
              <a:pathLst>
                <a:path w="4451985" h="367664">
                  <a:moveTo>
                    <a:pt x="0" y="183641"/>
                  </a:moveTo>
                  <a:lnTo>
                    <a:pt x="6559" y="134822"/>
                  </a:lnTo>
                  <a:lnTo>
                    <a:pt x="25072" y="90954"/>
                  </a:lnTo>
                  <a:lnTo>
                    <a:pt x="53787" y="53787"/>
                  </a:lnTo>
                  <a:lnTo>
                    <a:pt x="90954" y="25072"/>
                  </a:lnTo>
                  <a:lnTo>
                    <a:pt x="134822" y="6559"/>
                  </a:lnTo>
                  <a:lnTo>
                    <a:pt x="183642" y="0"/>
                  </a:lnTo>
                  <a:lnTo>
                    <a:pt x="4267962" y="0"/>
                  </a:lnTo>
                  <a:lnTo>
                    <a:pt x="4316781" y="6559"/>
                  </a:lnTo>
                  <a:lnTo>
                    <a:pt x="4360649" y="25072"/>
                  </a:lnTo>
                  <a:lnTo>
                    <a:pt x="4397816" y="53787"/>
                  </a:lnTo>
                  <a:lnTo>
                    <a:pt x="4426531" y="90954"/>
                  </a:lnTo>
                  <a:lnTo>
                    <a:pt x="4445044" y="134822"/>
                  </a:lnTo>
                  <a:lnTo>
                    <a:pt x="4451604" y="183641"/>
                  </a:lnTo>
                  <a:lnTo>
                    <a:pt x="4445044" y="232461"/>
                  </a:lnTo>
                  <a:lnTo>
                    <a:pt x="4426531" y="276329"/>
                  </a:lnTo>
                  <a:lnTo>
                    <a:pt x="4397816" y="313496"/>
                  </a:lnTo>
                  <a:lnTo>
                    <a:pt x="4360649" y="342211"/>
                  </a:lnTo>
                  <a:lnTo>
                    <a:pt x="4316781" y="360724"/>
                  </a:lnTo>
                  <a:lnTo>
                    <a:pt x="4267962" y="367283"/>
                  </a:lnTo>
                  <a:lnTo>
                    <a:pt x="183642" y="367283"/>
                  </a:lnTo>
                  <a:lnTo>
                    <a:pt x="134822" y="360724"/>
                  </a:lnTo>
                  <a:lnTo>
                    <a:pt x="90954" y="342211"/>
                  </a:lnTo>
                  <a:lnTo>
                    <a:pt x="53787" y="313496"/>
                  </a:lnTo>
                  <a:lnTo>
                    <a:pt x="25072" y="276329"/>
                  </a:lnTo>
                  <a:lnTo>
                    <a:pt x="6559" y="232461"/>
                  </a:lnTo>
                  <a:lnTo>
                    <a:pt x="0" y="183641"/>
                  </a:lnTo>
                  <a:close/>
                </a:path>
              </a:pathLst>
            </a:custGeom>
            <a:ln w="9144">
              <a:solidFill>
                <a:srgbClr val="808080"/>
              </a:solidFill>
            </a:ln>
          </p:spPr>
          <p:txBody>
            <a:bodyPr wrap="square" lIns="0" tIns="0" rIns="0" bIns="0" rtlCol="0"/>
            <a:lstStyle/>
            <a:p>
              <a:endParaRPr/>
            </a:p>
          </p:txBody>
        </p:sp>
        <p:sp>
          <p:nvSpPr>
            <p:cNvPr id="5" name="object 5"/>
            <p:cNvSpPr/>
            <p:nvPr/>
          </p:nvSpPr>
          <p:spPr>
            <a:xfrm>
              <a:off x="1347215" y="2490215"/>
              <a:ext cx="276225" cy="276225"/>
            </a:xfrm>
            <a:custGeom>
              <a:avLst/>
              <a:gdLst/>
              <a:ahLst/>
              <a:cxnLst/>
              <a:rect l="l" t="t" r="r" b="b"/>
              <a:pathLst>
                <a:path w="276225" h="276225">
                  <a:moveTo>
                    <a:pt x="0" y="137922"/>
                  </a:moveTo>
                  <a:lnTo>
                    <a:pt x="7031" y="94327"/>
                  </a:lnTo>
                  <a:lnTo>
                    <a:pt x="26610" y="56466"/>
                  </a:lnTo>
                  <a:lnTo>
                    <a:pt x="56466" y="26610"/>
                  </a:lnTo>
                  <a:lnTo>
                    <a:pt x="94327" y="7031"/>
                  </a:lnTo>
                  <a:lnTo>
                    <a:pt x="137922" y="0"/>
                  </a:lnTo>
                  <a:lnTo>
                    <a:pt x="181516" y="7031"/>
                  </a:lnTo>
                  <a:lnTo>
                    <a:pt x="219377" y="26610"/>
                  </a:lnTo>
                  <a:lnTo>
                    <a:pt x="249233" y="56466"/>
                  </a:lnTo>
                  <a:lnTo>
                    <a:pt x="268812" y="94327"/>
                  </a:lnTo>
                  <a:lnTo>
                    <a:pt x="275844" y="137922"/>
                  </a:lnTo>
                  <a:lnTo>
                    <a:pt x="268812" y="181516"/>
                  </a:lnTo>
                  <a:lnTo>
                    <a:pt x="249233" y="219377"/>
                  </a:lnTo>
                  <a:lnTo>
                    <a:pt x="219377" y="249233"/>
                  </a:lnTo>
                  <a:lnTo>
                    <a:pt x="181516" y="268812"/>
                  </a:lnTo>
                  <a:lnTo>
                    <a:pt x="137922" y="275844"/>
                  </a:lnTo>
                  <a:lnTo>
                    <a:pt x="94327" y="268812"/>
                  </a:lnTo>
                  <a:lnTo>
                    <a:pt x="56466" y="249233"/>
                  </a:lnTo>
                  <a:lnTo>
                    <a:pt x="26610" y="219377"/>
                  </a:lnTo>
                  <a:lnTo>
                    <a:pt x="7031" y="181516"/>
                  </a:lnTo>
                  <a:lnTo>
                    <a:pt x="0" y="137922"/>
                  </a:lnTo>
                  <a:close/>
                </a:path>
              </a:pathLst>
            </a:custGeom>
            <a:ln w="9144">
              <a:solidFill>
                <a:srgbClr val="2F4A6F"/>
              </a:solidFill>
            </a:ln>
          </p:spPr>
          <p:txBody>
            <a:bodyPr wrap="square" lIns="0" tIns="0" rIns="0" bIns="0" rtlCol="0"/>
            <a:lstStyle/>
            <a:p>
              <a:endParaRPr/>
            </a:p>
          </p:txBody>
        </p:sp>
      </p:grpSp>
      <p:grpSp>
        <p:nvGrpSpPr>
          <p:cNvPr id="6" name="object 6"/>
          <p:cNvGrpSpPr/>
          <p:nvPr/>
        </p:nvGrpSpPr>
        <p:grpSpPr>
          <a:xfrm>
            <a:off x="1251203" y="3080006"/>
            <a:ext cx="4460875" cy="376555"/>
            <a:chOff x="1251203" y="3080006"/>
            <a:chExt cx="4460875" cy="376555"/>
          </a:xfrm>
        </p:grpSpPr>
        <p:sp>
          <p:nvSpPr>
            <p:cNvPr id="7" name="object 7"/>
            <p:cNvSpPr/>
            <p:nvPr/>
          </p:nvSpPr>
          <p:spPr>
            <a:xfrm>
              <a:off x="1255775" y="3084578"/>
              <a:ext cx="4451985" cy="367665"/>
            </a:xfrm>
            <a:custGeom>
              <a:avLst/>
              <a:gdLst/>
              <a:ahLst/>
              <a:cxnLst/>
              <a:rect l="l" t="t" r="r" b="b"/>
              <a:pathLst>
                <a:path w="4451985" h="367664">
                  <a:moveTo>
                    <a:pt x="0" y="183641"/>
                  </a:moveTo>
                  <a:lnTo>
                    <a:pt x="6559" y="134822"/>
                  </a:lnTo>
                  <a:lnTo>
                    <a:pt x="25072" y="90954"/>
                  </a:lnTo>
                  <a:lnTo>
                    <a:pt x="53787" y="53787"/>
                  </a:lnTo>
                  <a:lnTo>
                    <a:pt x="90954" y="25072"/>
                  </a:lnTo>
                  <a:lnTo>
                    <a:pt x="134822" y="6559"/>
                  </a:lnTo>
                  <a:lnTo>
                    <a:pt x="183642" y="0"/>
                  </a:lnTo>
                  <a:lnTo>
                    <a:pt x="4267962" y="0"/>
                  </a:lnTo>
                  <a:lnTo>
                    <a:pt x="4316781" y="6559"/>
                  </a:lnTo>
                  <a:lnTo>
                    <a:pt x="4360649" y="25072"/>
                  </a:lnTo>
                  <a:lnTo>
                    <a:pt x="4397816" y="53787"/>
                  </a:lnTo>
                  <a:lnTo>
                    <a:pt x="4426531" y="90954"/>
                  </a:lnTo>
                  <a:lnTo>
                    <a:pt x="4445044" y="134822"/>
                  </a:lnTo>
                  <a:lnTo>
                    <a:pt x="4451604" y="183641"/>
                  </a:lnTo>
                  <a:lnTo>
                    <a:pt x="4445044" y="232461"/>
                  </a:lnTo>
                  <a:lnTo>
                    <a:pt x="4426531" y="276329"/>
                  </a:lnTo>
                  <a:lnTo>
                    <a:pt x="4397816" y="313496"/>
                  </a:lnTo>
                  <a:lnTo>
                    <a:pt x="4360649" y="342211"/>
                  </a:lnTo>
                  <a:lnTo>
                    <a:pt x="4316781" y="360724"/>
                  </a:lnTo>
                  <a:lnTo>
                    <a:pt x="4267962" y="367283"/>
                  </a:lnTo>
                  <a:lnTo>
                    <a:pt x="183642" y="367283"/>
                  </a:lnTo>
                  <a:lnTo>
                    <a:pt x="134822" y="360724"/>
                  </a:lnTo>
                  <a:lnTo>
                    <a:pt x="90954" y="342211"/>
                  </a:lnTo>
                  <a:lnTo>
                    <a:pt x="53787" y="313496"/>
                  </a:lnTo>
                  <a:lnTo>
                    <a:pt x="25072" y="276329"/>
                  </a:lnTo>
                  <a:lnTo>
                    <a:pt x="6559" y="232461"/>
                  </a:lnTo>
                  <a:lnTo>
                    <a:pt x="0" y="183641"/>
                  </a:lnTo>
                  <a:close/>
                </a:path>
              </a:pathLst>
            </a:custGeom>
            <a:ln w="9144">
              <a:solidFill>
                <a:srgbClr val="808080"/>
              </a:solidFill>
            </a:ln>
          </p:spPr>
          <p:txBody>
            <a:bodyPr wrap="square" lIns="0" tIns="0" rIns="0" bIns="0" rtlCol="0"/>
            <a:lstStyle/>
            <a:p>
              <a:endParaRPr/>
            </a:p>
          </p:txBody>
        </p:sp>
        <p:sp>
          <p:nvSpPr>
            <p:cNvPr id="8" name="object 8"/>
            <p:cNvSpPr/>
            <p:nvPr/>
          </p:nvSpPr>
          <p:spPr>
            <a:xfrm>
              <a:off x="1347215" y="3130296"/>
              <a:ext cx="276225" cy="276225"/>
            </a:xfrm>
            <a:custGeom>
              <a:avLst/>
              <a:gdLst/>
              <a:ahLst/>
              <a:cxnLst/>
              <a:rect l="l" t="t" r="r" b="b"/>
              <a:pathLst>
                <a:path w="276225" h="276225">
                  <a:moveTo>
                    <a:pt x="0" y="137922"/>
                  </a:moveTo>
                  <a:lnTo>
                    <a:pt x="7031" y="94327"/>
                  </a:lnTo>
                  <a:lnTo>
                    <a:pt x="26610" y="56466"/>
                  </a:lnTo>
                  <a:lnTo>
                    <a:pt x="56466" y="26610"/>
                  </a:lnTo>
                  <a:lnTo>
                    <a:pt x="94327" y="7031"/>
                  </a:lnTo>
                  <a:lnTo>
                    <a:pt x="137922" y="0"/>
                  </a:lnTo>
                  <a:lnTo>
                    <a:pt x="181516" y="7031"/>
                  </a:lnTo>
                  <a:lnTo>
                    <a:pt x="219377" y="26610"/>
                  </a:lnTo>
                  <a:lnTo>
                    <a:pt x="249233" y="56466"/>
                  </a:lnTo>
                  <a:lnTo>
                    <a:pt x="268812" y="94327"/>
                  </a:lnTo>
                  <a:lnTo>
                    <a:pt x="275844" y="137922"/>
                  </a:lnTo>
                  <a:lnTo>
                    <a:pt x="268812" y="181516"/>
                  </a:lnTo>
                  <a:lnTo>
                    <a:pt x="249233" y="219377"/>
                  </a:lnTo>
                  <a:lnTo>
                    <a:pt x="219377" y="249233"/>
                  </a:lnTo>
                  <a:lnTo>
                    <a:pt x="181516" y="268812"/>
                  </a:lnTo>
                  <a:lnTo>
                    <a:pt x="137922" y="275844"/>
                  </a:lnTo>
                  <a:lnTo>
                    <a:pt x="94327" y="268812"/>
                  </a:lnTo>
                  <a:lnTo>
                    <a:pt x="56466" y="249233"/>
                  </a:lnTo>
                  <a:lnTo>
                    <a:pt x="26610" y="219377"/>
                  </a:lnTo>
                  <a:lnTo>
                    <a:pt x="7031" y="181516"/>
                  </a:lnTo>
                  <a:lnTo>
                    <a:pt x="0" y="137922"/>
                  </a:lnTo>
                  <a:close/>
                </a:path>
              </a:pathLst>
            </a:custGeom>
            <a:ln w="9144">
              <a:solidFill>
                <a:srgbClr val="2F4A6F"/>
              </a:solidFill>
            </a:ln>
          </p:spPr>
          <p:txBody>
            <a:bodyPr wrap="square" lIns="0" tIns="0" rIns="0" bIns="0" rtlCol="0"/>
            <a:lstStyle/>
            <a:p>
              <a:endParaRPr/>
            </a:p>
          </p:txBody>
        </p:sp>
      </p:grpSp>
      <p:sp>
        <p:nvSpPr>
          <p:cNvPr id="9" name="object 9"/>
          <p:cNvSpPr txBox="1"/>
          <p:nvPr/>
        </p:nvSpPr>
        <p:spPr>
          <a:xfrm>
            <a:off x="1750241" y="1752345"/>
            <a:ext cx="3683000" cy="1644809"/>
          </a:xfrm>
          <a:prstGeom prst="rect">
            <a:avLst/>
          </a:prstGeom>
        </p:spPr>
        <p:txBody>
          <a:bodyPr vert="horz" wrap="square" lIns="0" tIns="13335" rIns="0" bIns="0" rtlCol="0">
            <a:spAutoFit/>
          </a:bodyPr>
          <a:lstStyle/>
          <a:p>
            <a:pPr marR="247015" algn="ctr">
              <a:lnSpc>
                <a:spcPct val="100000"/>
              </a:lnSpc>
              <a:spcBef>
                <a:spcPts val="105"/>
              </a:spcBef>
            </a:pPr>
            <a:r>
              <a:rPr sz="2000" dirty="0">
                <a:latin typeface="微軟正黑體"/>
                <a:cs typeface="微軟正黑體"/>
              </a:rPr>
              <a:t>對特定族群的負面</a:t>
            </a:r>
            <a:r>
              <a:rPr sz="2000" spc="-25" dirty="0">
                <a:solidFill>
                  <a:srgbClr val="D34817"/>
                </a:solidFill>
                <a:latin typeface="微軟正黑體"/>
                <a:cs typeface="微軟正黑體"/>
              </a:rPr>
              <a:t>情緒</a:t>
            </a:r>
            <a:endParaRPr sz="2000" dirty="0">
              <a:latin typeface="微軟正黑體"/>
              <a:cs typeface="微軟正黑體"/>
            </a:endParaRPr>
          </a:p>
          <a:p>
            <a:pPr marL="12700" marR="5080">
              <a:lnSpc>
                <a:spcPct val="233199"/>
              </a:lnSpc>
              <a:spcBef>
                <a:spcPts val="1115"/>
              </a:spcBef>
            </a:pPr>
            <a:r>
              <a:rPr sz="1800" spc="-5" dirty="0" err="1">
                <a:latin typeface="微軟正黑體"/>
                <a:cs typeface="微軟正黑體"/>
              </a:rPr>
              <a:t>男生口條一定比較差，所以演講不好女生體力一定比較差，所以體</a:t>
            </a:r>
            <a:r>
              <a:rPr lang="zh-TW" altLang="en-US" sz="1800" spc="-5" dirty="0">
                <a:latin typeface="微軟正黑體"/>
                <a:cs typeface="微軟正黑體"/>
              </a:rPr>
              <a:t>能</a:t>
            </a:r>
            <a:r>
              <a:rPr sz="1800" spc="-5" dirty="0" err="1">
                <a:latin typeface="微軟正黑體"/>
                <a:cs typeface="微軟正黑體"/>
              </a:rPr>
              <a:t>很差</a:t>
            </a:r>
            <a:endParaRPr sz="1800" dirty="0">
              <a:latin typeface="微軟正黑體"/>
              <a:cs typeface="微軟正黑體"/>
            </a:endParaRPr>
          </a:p>
        </p:txBody>
      </p:sp>
      <p:grpSp>
        <p:nvGrpSpPr>
          <p:cNvPr id="10" name="object 10"/>
          <p:cNvGrpSpPr/>
          <p:nvPr/>
        </p:nvGrpSpPr>
        <p:grpSpPr>
          <a:xfrm>
            <a:off x="6559295" y="1109472"/>
            <a:ext cx="4800600" cy="996950"/>
            <a:chOff x="6559295" y="1109472"/>
            <a:chExt cx="4800600" cy="996950"/>
          </a:xfrm>
        </p:grpSpPr>
        <p:sp>
          <p:nvSpPr>
            <p:cNvPr id="11" name="object 11"/>
            <p:cNvSpPr/>
            <p:nvPr/>
          </p:nvSpPr>
          <p:spPr>
            <a:xfrm>
              <a:off x="6565391" y="1324356"/>
              <a:ext cx="4788535" cy="775970"/>
            </a:xfrm>
            <a:custGeom>
              <a:avLst/>
              <a:gdLst/>
              <a:ahLst/>
              <a:cxnLst/>
              <a:rect l="l" t="t" r="r" b="b"/>
              <a:pathLst>
                <a:path w="4788534" h="775969">
                  <a:moveTo>
                    <a:pt x="0" y="0"/>
                  </a:moveTo>
                  <a:lnTo>
                    <a:pt x="4788408" y="0"/>
                  </a:lnTo>
                  <a:lnTo>
                    <a:pt x="4788408" y="775715"/>
                  </a:lnTo>
                  <a:lnTo>
                    <a:pt x="0" y="775715"/>
                  </a:lnTo>
                  <a:lnTo>
                    <a:pt x="0" y="0"/>
                  </a:lnTo>
                  <a:close/>
                </a:path>
              </a:pathLst>
            </a:custGeom>
            <a:ln w="12192">
              <a:solidFill>
                <a:srgbClr val="D34817"/>
              </a:solidFill>
            </a:ln>
          </p:spPr>
          <p:txBody>
            <a:bodyPr wrap="square" lIns="0" tIns="0" rIns="0" bIns="0" rtlCol="0"/>
            <a:lstStyle/>
            <a:p>
              <a:endParaRPr/>
            </a:p>
          </p:txBody>
        </p:sp>
        <p:sp>
          <p:nvSpPr>
            <p:cNvPr id="12" name="object 12"/>
            <p:cNvSpPr/>
            <p:nvPr/>
          </p:nvSpPr>
          <p:spPr>
            <a:xfrm>
              <a:off x="8148827" y="1109472"/>
              <a:ext cx="1621790" cy="524510"/>
            </a:xfrm>
            <a:custGeom>
              <a:avLst/>
              <a:gdLst/>
              <a:ahLst/>
              <a:cxnLst/>
              <a:rect l="l" t="t" r="r" b="b"/>
              <a:pathLst>
                <a:path w="1621790" h="524510">
                  <a:moveTo>
                    <a:pt x="1621535" y="0"/>
                  </a:moveTo>
                  <a:lnTo>
                    <a:pt x="0" y="0"/>
                  </a:lnTo>
                  <a:lnTo>
                    <a:pt x="0" y="524255"/>
                  </a:lnTo>
                  <a:lnTo>
                    <a:pt x="1621535" y="524255"/>
                  </a:lnTo>
                  <a:lnTo>
                    <a:pt x="1621535" y="0"/>
                  </a:lnTo>
                  <a:close/>
                </a:path>
              </a:pathLst>
            </a:custGeom>
            <a:solidFill>
              <a:srgbClr val="F6F5F3"/>
            </a:solidFill>
          </p:spPr>
          <p:txBody>
            <a:bodyPr wrap="square" lIns="0" tIns="0" rIns="0" bIns="0" rtlCol="0"/>
            <a:lstStyle/>
            <a:p>
              <a:endParaRPr/>
            </a:p>
          </p:txBody>
        </p:sp>
      </p:grpSp>
      <p:sp>
        <p:nvSpPr>
          <p:cNvPr id="13" name="object 13"/>
          <p:cNvSpPr txBox="1"/>
          <p:nvPr/>
        </p:nvSpPr>
        <p:spPr>
          <a:xfrm>
            <a:off x="8236563" y="1133721"/>
            <a:ext cx="144589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D34817"/>
                </a:solidFill>
                <a:latin typeface="微軟正黑體"/>
                <a:cs typeface="微軟正黑體"/>
              </a:rPr>
              <a:t>性別歧</a:t>
            </a:r>
            <a:r>
              <a:rPr sz="2800" spc="-50" dirty="0">
                <a:solidFill>
                  <a:srgbClr val="D34817"/>
                </a:solidFill>
                <a:latin typeface="微軟正黑體"/>
                <a:cs typeface="微軟正黑體"/>
              </a:rPr>
              <a:t>視</a:t>
            </a:r>
            <a:endParaRPr sz="2800">
              <a:latin typeface="微軟正黑體"/>
              <a:cs typeface="微軟正黑體"/>
            </a:endParaRPr>
          </a:p>
        </p:txBody>
      </p:sp>
      <p:grpSp>
        <p:nvGrpSpPr>
          <p:cNvPr id="14" name="object 14"/>
          <p:cNvGrpSpPr/>
          <p:nvPr/>
        </p:nvGrpSpPr>
        <p:grpSpPr>
          <a:xfrm>
            <a:off x="7107935" y="2439923"/>
            <a:ext cx="3699001" cy="376555"/>
            <a:chOff x="7107935" y="2439923"/>
            <a:chExt cx="3005455" cy="376555"/>
          </a:xfrm>
        </p:grpSpPr>
        <p:sp>
          <p:nvSpPr>
            <p:cNvPr id="15" name="object 15"/>
            <p:cNvSpPr/>
            <p:nvPr/>
          </p:nvSpPr>
          <p:spPr>
            <a:xfrm>
              <a:off x="7112507" y="2444495"/>
              <a:ext cx="2996565" cy="367665"/>
            </a:xfrm>
            <a:custGeom>
              <a:avLst/>
              <a:gdLst/>
              <a:ahLst/>
              <a:cxnLst/>
              <a:rect l="l" t="t" r="r" b="b"/>
              <a:pathLst>
                <a:path w="2996565" h="367664">
                  <a:moveTo>
                    <a:pt x="0" y="183641"/>
                  </a:moveTo>
                  <a:lnTo>
                    <a:pt x="6559" y="134822"/>
                  </a:lnTo>
                  <a:lnTo>
                    <a:pt x="25072" y="90954"/>
                  </a:lnTo>
                  <a:lnTo>
                    <a:pt x="53787" y="53787"/>
                  </a:lnTo>
                  <a:lnTo>
                    <a:pt x="90954" y="25072"/>
                  </a:lnTo>
                  <a:lnTo>
                    <a:pt x="134822" y="6559"/>
                  </a:lnTo>
                  <a:lnTo>
                    <a:pt x="183642" y="0"/>
                  </a:lnTo>
                  <a:lnTo>
                    <a:pt x="2812542" y="0"/>
                  </a:lnTo>
                  <a:lnTo>
                    <a:pt x="2861361" y="6559"/>
                  </a:lnTo>
                  <a:lnTo>
                    <a:pt x="2905229" y="25072"/>
                  </a:lnTo>
                  <a:lnTo>
                    <a:pt x="2942396" y="53787"/>
                  </a:lnTo>
                  <a:lnTo>
                    <a:pt x="2971111" y="90954"/>
                  </a:lnTo>
                  <a:lnTo>
                    <a:pt x="2989624" y="134822"/>
                  </a:lnTo>
                  <a:lnTo>
                    <a:pt x="2996184" y="183641"/>
                  </a:lnTo>
                  <a:lnTo>
                    <a:pt x="2989624" y="232461"/>
                  </a:lnTo>
                  <a:lnTo>
                    <a:pt x="2971111" y="276329"/>
                  </a:lnTo>
                  <a:lnTo>
                    <a:pt x="2942396" y="313496"/>
                  </a:lnTo>
                  <a:lnTo>
                    <a:pt x="2905229" y="342211"/>
                  </a:lnTo>
                  <a:lnTo>
                    <a:pt x="2861361" y="360724"/>
                  </a:lnTo>
                  <a:lnTo>
                    <a:pt x="2812542" y="367283"/>
                  </a:lnTo>
                  <a:lnTo>
                    <a:pt x="183642" y="367283"/>
                  </a:lnTo>
                  <a:lnTo>
                    <a:pt x="134822" y="360724"/>
                  </a:lnTo>
                  <a:lnTo>
                    <a:pt x="90954" y="342211"/>
                  </a:lnTo>
                  <a:lnTo>
                    <a:pt x="53787" y="313496"/>
                  </a:lnTo>
                  <a:lnTo>
                    <a:pt x="25072" y="276329"/>
                  </a:lnTo>
                  <a:lnTo>
                    <a:pt x="6559" y="232461"/>
                  </a:lnTo>
                  <a:lnTo>
                    <a:pt x="0" y="183641"/>
                  </a:lnTo>
                  <a:close/>
                </a:path>
              </a:pathLst>
            </a:custGeom>
            <a:ln w="9144">
              <a:solidFill>
                <a:srgbClr val="808080"/>
              </a:solidFill>
            </a:ln>
          </p:spPr>
          <p:txBody>
            <a:bodyPr wrap="square" lIns="0" tIns="0" rIns="0" bIns="0" rtlCol="0"/>
            <a:lstStyle/>
            <a:p>
              <a:endParaRPr/>
            </a:p>
          </p:txBody>
        </p:sp>
        <p:sp>
          <p:nvSpPr>
            <p:cNvPr id="16" name="object 16"/>
            <p:cNvSpPr/>
            <p:nvPr/>
          </p:nvSpPr>
          <p:spPr>
            <a:xfrm>
              <a:off x="7203947" y="2490215"/>
              <a:ext cx="277495" cy="276225"/>
            </a:xfrm>
            <a:custGeom>
              <a:avLst/>
              <a:gdLst/>
              <a:ahLst/>
              <a:cxnLst/>
              <a:rect l="l" t="t" r="r" b="b"/>
              <a:pathLst>
                <a:path w="277495" h="276225">
                  <a:moveTo>
                    <a:pt x="0" y="137922"/>
                  </a:moveTo>
                  <a:lnTo>
                    <a:pt x="7070" y="94327"/>
                  </a:lnTo>
                  <a:lnTo>
                    <a:pt x="26757" y="56466"/>
                  </a:lnTo>
                  <a:lnTo>
                    <a:pt x="56778" y="26610"/>
                  </a:lnTo>
                  <a:lnTo>
                    <a:pt x="94848" y="7031"/>
                  </a:lnTo>
                  <a:lnTo>
                    <a:pt x="138684" y="0"/>
                  </a:lnTo>
                  <a:lnTo>
                    <a:pt x="182519" y="7031"/>
                  </a:lnTo>
                  <a:lnTo>
                    <a:pt x="220589" y="26610"/>
                  </a:lnTo>
                  <a:lnTo>
                    <a:pt x="250610" y="56466"/>
                  </a:lnTo>
                  <a:lnTo>
                    <a:pt x="270297" y="94327"/>
                  </a:lnTo>
                  <a:lnTo>
                    <a:pt x="277368" y="137922"/>
                  </a:lnTo>
                  <a:lnTo>
                    <a:pt x="270297" y="181516"/>
                  </a:lnTo>
                  <a:lnTo>
                    <a:pt x="250610" y="219377"/>
                  </a:lnTo>
                  <a:lnTo>
                    <a:pt x="220589" y="249233"/>
                  </a:lnTo>
                  <a:lnTo>
                    <a:pt x="182519" y="268812"/>
                  </a:lnTo>
                  <a:lnTo>
                    <a:pt x="138684" y="275844"/>
                  </a:lnTo>
                  <a:lnTo>
                    <a:pt x="94848" y="268812"/>
                  </a:lnTo>
                  <a:lnTo>
                    <a:pt x="56778" y="249233"/>
                  </a:lnTo>
                  <a:lnTo>
                    <a:pt x="26757" y="219377"/>
                  </a:lnTo>
                  <a:lnTo>
                    <a:pt x="7070" y="181516"/>
                  </a:lnTo>
                  <a:lnTo>
                    <a:pt x="0" y="137922"/>
                  </a:lnTo>
                  <a:close/>
                </a:path>
              </a:pathLst>
            </a:custGeom>
            <a:ln w="9144">
              <a:solidFill>
                <a:srgbClr val="2F4A6F"/>
              </a:solidFill>
            </a:ln>
          </p:spPr>
          <p:txBody>
            <a:bodyPr wrap="square" lIns="0" tIns="0" rIns="0" bIns="0" rtlCol="0"/>
            <a:lstStyle/>
            <a:p>
              <a:endParaRPr/>
            </a:p>
          </p:txBody>
        </p:sp>
      </p:grpSp>
      <p:grpSp>
        <p:nvGrpSpPr>
          <p:cNvPr id="17" name="object 17"/>
          <p:cNvGrpSpPr/>
          <p:nvPr/>
        </p:nvGrpSpPr>
        <p:grpSpPr>
          <a:xfrm>
            <a:off x="7107935" y="3080005"/>
            <a:ext cx="3703320" cy="376555"/>
            <a:chOff x="7107935" y="3080005"/>
            <a:chExt cx="3703320" cy="376555"/>
          </a:xfrm>
        </p:grpSpPr>
        <p:sp>
          <p:nvSpPr>
            <p:cNvPr id="18" name="object 18"/>
            <p:cNvSpPr/>
            <p:nvPr/>
          </p:nvSpPr>
          <p:spPr>
            <a:xfrm>
              <a:off x="7112507" y="3084577"/>
              <a:ext cx="3694429" cy="367665"/>
            </a:xfrm>
            <a:custGeom>
              <a:avLst/>
              <a:gdLst/>
              <a:ahLst/>
              <a:cxnLst/>
              <a:rect l="l" t="t" r="r" b="b"/>
              <a:pathLst>
                <a:path w="3694429" h="367664">
                  <a:moveTo>
                    <a:pt x="0" y="183641"/>
                  </a:moveTo>
                  <a:lnTo>
                    <a:pt x="6559" y="134822"/>
                  </a:lnTo>
                  <a:lnTo>
                    <a:pt x="25072" y="90954"/>
                  </a:lnTo>
                  <a:lnTo>
                    <a:pt x="53787" y="53787"/>
                  </a:lnTo>
                  <a:lnTo>
                    <a:pt x="90954" y="25072"/>
                  </a:lnTo>
                  <a:lnTo>
                    <a:pt x="134822" y="6559"/>
                  </a:lnTo>
                  <a:lnTo>
                    <a:pt x="183642" y="0"/>
                  </a:lnTo>
                  <a:lnTo>
                    <a:pt x="3510534" y="0"/>
                  </a:lnTo>
                  <a:lnTo>
                    <a:pt x="3559353" y="6559"/>
                  </a:lnTo>
                  <a:lnTo>
                    <a:pt x="3603221" y="25072"/>
                  </a:lnTo>
                  <a:lnTo>
                    <a:pt x="3640388" y="53787"/>
                  </a:lnTo>
                  <a:lnTo>
                    <a:pt x="3669103" y="90954"/>
                  </a:lnTo>
                  <a:lnTo>
                    <a:pt x="3687616" y="134822"/>
                  </a:lnTo>
                  <a:lnTo>
                    <a:pt x="3694176" y="183641"/>
                  </a:lnTo>
                  <a:lnTo>
                    <a:pt x="3687616" y="232461"/>
                  </a:lnTo>
                  <a:lnTo>
                    <a:pt x="3669103" y="276329"/>
                  </a:lnTo>
                  <a:lnTo>
                    <a:pt x="3640388" y="313496"/>
                  </a:lnTo>
                  <a:lnTo>
                    <a:pt x="3603221" y="342211"/>
                  </a:lnTo>
                  <a:lnTo>
                    <a:pt x="3559353" y="360724"/>
                  </a:lnTo>
                  <a:lnTo>
                    <a:pt x="3510534" y="367283"/>
                  </a:lnTo>
                  <a:lnTo>
                    <a:pt x="183642" y="367283"/>
                  </a:lnTo>
                  <a:lnTo>
                    <a:pt x="134822" y="360724"/>
                  </a:lnTo>
                  <a:lnTo>
                    <a:pt x="90954" y="342211"/>
                  </a:lnTo>
                  <a:lnTo>
                    <a:pt x="53787" y="313496"/>
                  </a:lnTo>
                  <a:lnTo>
                    <a:pt x="25072" y="276329"/>
                  </a:lnTo>
                  <a:lnTo>
                    <a:pt x="6559" y="232461"/>
                  </a:lnTo>
                  <a:lnTo>
                    <a:pt x="0" y="183641"/>
                  </a:lnTo>
                  <a:close/>
                </a:path>
              </a:pathLst>
            </a:custGeom>
            <a:ln w="9144">
              <a:solidFill>
                <a:srgbClr val="808080"/>
              </a:solidFill>
            </a:ln>
          </p:spPr>
          <p:txBody>
            <a:bodyPr wrap="square" lIns="0" tIns="0" rIns="0" bIns="0" rtlCol="0"/>
            <a:lstStyle/>
            <a:p>
              <a:endParaRPr/>
            </a:p>
          </p:txBody>
        </p:sp>
        <p:sp>
          <p:nvSpPr>
            <p:cNvPr id="19" name="object 19"/>
            <p:cNvSpPr/>
            <p:nvPr/>
          </p:nvSpPr>
          <p:spPr>
            <a:xfrm>
              <a:off x="7203947" y="3130295"/>
              <a:ext cx="277495" cy="276225"/>
            </a:xfrm>
            <a:custGeom>
              <a:avLst/>
              <a:gdLst/>
              <a:ahLst/>
              <a:cxnLst/>
              <a:rect l="l" t="t" r="r" b="b"/>
              <a:pathLst>
                <a:path w="277495" h="276225">
                  <a:moveTo>
                    <a:pt x="0" y="137922"/>
                  </a:moveTo>
                  <a:lnTo>
                    <a:pt x="7070" y="94327"/>
                  </a:lnTo>
                  <a:lnTo>
                    <a:pt x="26757" y="56466"/>
                  </a:lnTo>
                  <a:lnTo>
                    <a:pt x="56778" y="26610"/>
                  </a:lnTo>
                  <a:lnTo>
                    <a:pt x="94848" y="7031"/>
                  </a:lnTo>
                  <a:lnTo>
                    <a:pt x="138684" y="0"/>
                  </a:lnTo>
                  <a:lnTo>
                    <a:pt x="182519" y="7031"/>
                  </a:lnTo>
                  <a:lnTo>
                    <a:pt x="220589" y="26610"/>
                  </a:lnTo>
                  <a:lnTo>
                    <a:pt x="250610" y="56466"/>
                  </a:lnTo>
                  <a:lnTo>
                    <a:pt x="270297" y="94327"/>
                  </a:lnTo>
                  <a:lnTo>
                    <a:pt x="277368" y="137922"/>
                  </a:lnTo>
                  <a:lnTo>
                    <a:pt x="270297" y="181516"/>
                  </a:lnTo>
                  <a:lnTo>
                    <a:pt x="250610" y="219377"/>
                  </a:lnTo>
                  <a:lnTo>
                    <a:pt x="220589" y="249233"/>
                  </a:lnTo>
                  <a:lnTo>
                    <a:pt x="182519" y="268812"/>
                  </a:lnTo>
                  <a:lnTo>
                    <a:pt x="138684" y="275844"/>
                  </a:lnTo>
                  <a:lnTo>
                    <a:pt x="94848" y="268812"/>
                  </a:lnTo>
                  <a:lnTo>
                    <a:pt x="56778" y="249233"/>
                  </a:lnTo>
                  <a:lnTo>
                    <a:pt x="26757" y="219377"/>
                  </a:lnTo>
                  <a:lnTo>
                    <a:pt x="7070" y="181516"/>
                  </a:lnTo>
                  <a:lnTo>
                    <a:pt x="0" y="137922"/>
                  </a:lnTo>
                  <a:close/>
                </a:path>
              </a:pathLst>
            </a:custGeom>
            <a:ln w="9144">
              <a:solidFill>
                <a:srgbClr val="2F4A6F"/>
              </a:solidFill>
            </a:ln>
          </p:spPr>
          <p:txBody>
            <a:bodyPr wrap="square" lIns="0" tIns="0" rIns="0" bIns="0" rtlCol="0"/>
            <a:lstStyle/>
            <a:p>
              <a:endParaRPr/>
            </a:p>
          </p:txBody>
        </p:sp>
      </p:grpSp>
      <p:sp>
        <p:nvSpPr>
          <p:cNvPr id="20" name="object 20"/>
          <p:cNvSpPr txBox="1"/>
          <p:nvPr/>
        </p:nvSpPr>
        <p:spPr>
          <a:xfrm>
            <a:off x="7436975" y="1525171"/>
            <a:ext cx="3363343" cy="1881349"/>
          </a:xfrm>
          <a:prstGeom prst="rect">
            <a:avLst/>
          </a:prstGeom>
        </p:spPr>
        <p:txBody>
          <a:bodyPr vert="horz" wrap="square" lIns="0" tIns="13335" rIns="0" bIns="0" rtlCol="0">
            <a:spAutoFit/>
          </a:bodyPr>
          <a:lstStyle/>
          <a:p>
            <a:pPr marL="12700">
              <a:lnSpc>
                <a:spcPct val="229000"/>
              </a:lnSpc>
              <a:spcBef>
                <a:spcPts val="105"/>
              </a:spcBef>
            </a:pPr>
            <a:r>
              <a:rPr sz="2000" dirty="0" err="1">
                <a:latin typeface="微軟正黑體"/>
                <a:cs typeface="微軟正黑體"/>
              </a:rPr>
              <a:t>對特定族群做出負面</a:t>
            </a:r>
            <a:r>
              <a:rPr sz="2000" spc="-25" dirty="0" err="1">
                <a:solidFill>
                  <a:srgbClr val="D34817"/>
                </a:solidFill>
                <a:latin typeface="微軟正黑體"/>
                <a:cs typeface="微軟正黑體"/>
              </a:rPr>
              <a:t>行為</a:t>
            </a:r>
            <a:endParaRPr lang="zh-TW" altLang="en-US" sz="2000" dirty="0">
              <a:latin typeface="微軟正黑體"/>
              <a:cs typeface="微軟正黑體"/>
            </a:endParaRPr>
          </a:p>
          <a:p>
            <a:pPr marL="160020">
              <a:lnSpc>
                <a:spcPct val="229000"/>
              </a:lnSpc>
            </a:pPr>
            <a:r>
              <a:rPr lang="zh-TW" altLang="en-US" spc="-10" dirty="0">
                <a:latin typeface="微軟正黑體"/>
                <a:cs typeface="微軟正黑體"/>
              </a:rPr>
              <a:t>基於性別而有不平等的機會</a:t>
            </a:r>
            <a:endParaRPr lang="zh-TW" altLang="en-US" sz="1800" spc="-10" dirty="0">
              <a:latin typeface="微軟正黑體"/>
              <a:cs typeface="微軟正黑體"/>
            </a:endParaRPr>
          </a:p>
          <a:p>
            <a:pPr marL="128270">
              <a:lnSpc>
                <a:spcPct val="229000"/>
              </a:lnSpc>
            </a:pPr>
            <a:r>
              <a:rPr sz="1800" spc="-5" dirty="0" err="1">
                <a:latin typeface="微軟正黑體"/>
                <a:cs typeface="微軟正黑體"/>
              </a:rPr>
              <a:t>基於性傾向而有不平等待遇</a:t>
            </a:r>
            <a:endParaRPr sz="1800" dirty="0">
              <a:latin typeface="微軟正黑體"/>
              <a:cs typeface="微軟正黑體"/>
            </a:endParaRPr>
          </a:p>
        </p:txBody>
      </p:sp>
      <p:sp>
        <p:nvSpPr>
          <p:cNvPr id="21" name="object 21"/>
          <p:cNvSpPr/>
          <p:nvPr/>
        </p:nvSpPr>
        <p:spPr>
          <a:xfrm>
            <a:off x="11602348" y="4986615"/>
            <a:ext cx="589915" cy="1734185"/>
          </a:xfrm>
          <a:custGeom>
            <a:avLst/>
            <a:gdLst/>
            <a:ahLst/>
            <a:cxnLst/>
            <a:rect l="l" t="t" r="r" b="b"/>
            <a:pathLst>
              <a:path w="589915" h="1734184">
                <a:moveTo>
                  <a:pt x="589650" y="0"/>
                </a:moveTo>
                <a:lnTo>
                  <a:pt x="541633" y="18314"/>
                </a:lnTo>
                <a:lnTo>
                  <a:pt x="494922" y="38804"/>
                </a:lnTo>
                <a:lnTo>
                  <a:pt x="449647" y="61502"/>
                </a:lnTo>
                <a:lnTo>
                  <a:pt x="405937" y="86438"/>
                </a:lnTo>
                <a:lnTo>
                  <a:pt x="363923" y="113644"/>
                </a:lnTo>
                <a:lnTo>
                  <a:pt x="323734" y="143151"/>
                </a:lnTo>
                <a:lnTo>
                  <a:pt x="285499" y="174989"/>
                </a:lnTo>
                <a:lnTo>
                  <a:pt x="249349" y="209191"/>
                </a:lnTo>
                <a:lnTo>
                  <a:pt x="215413" y="245788"/>
                </a:lnTo>
                <a:lnTo>
                  <a:pt x="183821" y="284810"/>
                </a:lnTo>
                <a:lnTo>
                  <a:pt x="159343" y="319237"/>
                </a:lnTo>
                <a:lnTo>
                  <a:pt x="136494" y="355386"/>
                </a:lnTo>
                <a:lnTo>
                  <a:pt x="115304" y="393133"/>
                </a:lnTo>
                <a:lnTo>
                  <a:pt x="95801" y="432354"/>
                </a:lnTo>
                <a:lnTo>
                  <a:pt x="78016" y="472923"/>
                </a:lnTo>
                <a:lnTo>
                  <a:pt x="61976" y="514717"/>
                </a:lnTo>
                <a:lnTo>
                  <a:pt x="47712" y="557610"/>
                </a:lnTo>
                <a:lnTo>
                  <a:pt x="35251" y="601479"/>
                </a:lnTo>
                <a:lnTo>
                  <a:pt x="24623" y="646199"/>
                </a:lnTo>
                <a:lnTo>
                  <a:pt x="15858" y="691645"/>
                </a:lnTo>
                <a:lnTo>
                  <a:pt x="8984" y="737694"/>
                </a:lnTo>
                <a:lnTo>
                  <a:pt x="4030" y="784220"/>
                </a:lnTo>
                <a:lnTo>
                  <a:pt x="1026" y="831098"/>
                </a:lnTo>
                <a:lnTo>
                  <a:pt x="0" y="878206"/>
                </a:lnTo>
                <a:lnTo>
                  <a:pt x="981" y="925417"/>
                </a:lnTo>
                <a:lnTo>
                  <a:pt x="3999" y="972608"/>
                </a:lnTo>
                <a:lnTo>
                  <a:pt x="9082" y="1019654"/>
                </a:lnTo>
                <a:lnTo>
                  <a:pt x="16260" y="1066430"/>
                </a:lnTo>
                <a:lnTo>
                  <a:pt x="25562" y="1112813"/>
                </a:lnTo>
                <a:lnTo>
                  <a:pt x="37017" y="1158677"/>
                </a:lnTo>
                <a:lnTo>
                  <a:pt x="50653" y="1203899"/>
                </a:lnTo>
                <a:lnTo>
                  <a:pt x="66500" y="1248353"/>
                </a:lnTo>
                <a:lnTo>
                  <a:pt x="84588" y="1291915"/>
                </a:lnTo>
                <a:lnTo>
                  <a:pt x="104944" y="1334460"/>
                </a:lnTo>
                <a:lnTo>
                  <a:pt x="127598" y="1375865"/>
                </a:lnTo>
                <a:lnTo>
                  <a:pt x="152580" y="1416005"/>
                </a:lnTo>
                <a:lnTo>
                  <a:pt x="179918" y="1454755"/>
                </a:lnTo>
                <a:lnTo>
                  <a:pt x="209641" y="1491991"/>
                </a:lnTo>
                <a:lnTo>
                  <a:pt x="241778" y="1527587"/>
                </a:lnTo>
                <a:lnTo>
                  <a:pt x="276359" y="1561421"/>
                </a:lnTo>
                <a:lnTo>
                  <a:pt x="313412" y="1593367"/>
                </a:lnTo>
                <a:lnTo>
                  <a:pt x="356911" y="1625940"/>
                </a:lnTo>
                <a:lnTo>
                  <a:pt x="401598" y="1654686"/>
                </a:lnTo>
                <a:lnTo>
                  <a:pt x="447345" y="1679743"/>
                </a:lnTo>
                <a:lnTo>
                  <a:pt x="494021" y="1701245"/>
                </a:lnTo>
                <a:lnTo>
                  <a:pt x="541499" y="1719330"/>
                </a:lnTo>
                <a:lnTo>
                  <a:pt x="589650" y="1734134"/>
                </a:lnTo>
                <a:lnTo>
                  <a:pt x="589650" y="0"/>
                </a:lnTo>
                <a:close/>
              </a:path>
            </a:pathLst>
          </a:custGeom>
          <a:solidFill>
            <a:srgbClr val="FFC872"/>
          </a:solidFill>
        </p:spPr>
        <p:txBody>
          <a:bodyPr wrap="square" lIns="0" tIns="0" rIns="0" bIns="0" rtlCol="0"/>
          <a:lstStyle/>
          <a:p>
            <a:endParaRPr/>
          </a:p>
        </p:txBody>
      </p:sp>
      <p:sp>
        <p:nvSpPr>
          <p:cNvPr id="22" name="object 22"/>
          <p:cNvSpPr/>
          <p:nvPr/>
        </p:nvSpPr>
        <p:spPr>
          <a:xfrm>
            <a:off x="0" y="3429044"/>
            <a:ext cx="286385" cy="843280"/>
          </a:xfrm>
          <a:custGeom>
            <a:avLst/>
            <a:gdLst/>
            <a:ahLst/>
            <a:cxnLst/>
            <a:rect l="l" t="t" r="r" b="b"/>
            <a:pathLst>
              <a:path w="286385" h="843279">
                <a:moveTo>
                  <a:pt x="0" y="0"/>
                </a:moveTo>
                <a:lnTo>
                  <a:pt x="0" y="842683"/>
                </a:lnTo>
                <a:lnTo>
                  <a:pt x="34930" y="831298"/>
                </a:lnTo>
                <a:lnTo>
                  <a:pt x="102168" y="797323"/>
                </a:lnTo>
                <a:lnTo>
                  <a:pt x="134048" y="774280"/>
                </a:lnTo>
                <a:lnTo>
                  <a:pt x="169886" y="741189"/>
                </a:lnTo>
                <a:lnTo>
                  <a:pt x="200664" y="704455"/>
                </a:lnTo>
                <a:lnTo>
                  <a:pt x="226506" y="664613"/>
                </a:lnTo>
                <a:lnTo>
                  <a:pt x="247536" y="622196"/>
                </a:lnTo>
                <a:lnTo>
                  <a:pt x="263880" y="577738"/>
                </a:lnTo>
                <a:lnTo>
                  <a:pt x="275661" y="531774"/>
                </a:lnTo>
                <a:lnTo>
                  <a:pt x="283004" y="484836"/>
                </a:lnTo>
                <a:lnTo>
                  <a:pt x="286035" y="437460"/>
                </a:lnTo>
                <a:lnTo>
                  <a:pt x="284876" y="390179"/>
                </a:lnTo>
                <a:lnTo>
                  <a:pt x="279654" y="343527"/>
                </a:lnTo>
                <a:lnTo>
                  <a:pt x="270492" y="298039"/>
                </a:lnTo>
                <a:lnTo>
                  <a:pt x="257515" y="254246"/>
                </a:lnTo>
                <a:lnTo>
                  <a:pt x="240847" y="212685"/>
                </a:lnTo>
                <a:lnTo>
                  <a:pt x="220613" y="173889"/>
                </a:lnTo>
                <a:lnTo>
                  <a:pt x="196938" y="138391"/>
                </a:lnTo>
                <a:lnTo>
                  <a:pt x="165140" y="101651"/>
                </a:lnTo>
                <a:lnTo>
                  <a:pt x="129044" y="69561"/>
                </a:lnTo>
                <a:lnTo>
                  <a:pt x="89154" y="42002"/>
                </a:lnTo>
                <a:lnTo>
                  <a:pt x="45971" y="18855"/>
                </a:lnTo>
                <a:lnTo>
                  <a:pt x="0" y="0"/>
                </a:lnTo>
                <a:close/>
              </a:path>
            </a:pathLst>
          </a:custGeom>
          <a:solidFill>
            <a:srgbClr val="FF8870"/>
          </a:solidFill>
        </p:spPr>
        <p:txBody>
          <a:bodyPr wrap="square" lIns="0" tIns="0" rIns="0" bIns="0" rtlCol="0"/>
          <a:lstStyle/>
          <a:p>
            <a:endParaRPr/>
          </a:p>
        </p:txBody>
      </p:sp>
      <p:sp>
        <p:nvSpPr>
          <p:cNvPr id="23" name="object 23"/>
          <p:cNvSpPr txBox="1"/>
          <p:nvPr/>
        </p:nvSpPr>
        <p:spPr>
          <a:xfrm>
            <a:off x="6565392" y="3834384"/>
            <a:ext cx="4788535" cy="785215"/>
          </a:xfrm>
          <a:prstGeom prst="rect">
            <a:avLst/>
          </a:prstGeom>
          <a:solidFill>
            <a:srgbClr val="E9E6E7"/>
          </a:solidFill>
        </p:spPr>
        <p:txBody>
          <a:bodyPr vert="horz" wrap="square" lIns="0" tIns="5080" rIns="0" bIns="0" rtlCol="0">
            <a:spAutoFit/>
          </a:bodyPr>
          <a:lstStyle/>
          <a:p>
            <a:pPr marL="92075" marR="116205">
              <a:lnSpc>
                <a:spcPct val="150000"/>
              </a:lnSpc>
              <a:spcBef>
                <a:spcPts val="40"/>
              </a:spcBef>
            </a:pPr>
            <a:r>
              <a:rPr lang="zh-TW" altLang="en-US" spc="-5" dirty="0">
                <a:latin typeface="微軟正黑體"/>
                <a:cs typeface="微軟正黑體"/>
              </a:rPr>
              <a:t>國軍退除役官兵間接安置作業規定第</a:t>
            </a:r>
            <a:r>
              <a:rPr lang="en-US" altLang="zh-TW" spc="-5" dirty="0">
                <a:latin typeface="微軟正黑體"/>
                <a:cs typeface="微軟正黑體"/>
              </a:rPr>
              <a:t>3</a:t>
            </a:r>
            <a:r>
              <a:rPr lang="zh-TW" altLang="en-US" spc="-5" dirty="0">
                <a:latin typeface="微軟正黑體"/>
                <a:cs typeface="微軟正黑體"/>
              </a:rPr>
              <a:t>點，曾違反</a:t>
            </a:r>
            <a:r>
              <a:rPr lang="en-US" altLang="zh-TW" spc="-5" dirty="0">
                <a:latin typeface="微軟正黑體"/>
                <a:cs typeface="微軟正黑體"/>
              </a:rPr>
              <a:t>CEDAW</a:t>
            </a:r>
            <a:r>
              <a:rPr lang="zh-TW" altLang="en-US" sz="1800" spc="-25" dirty="0">
                <a:latin typeface="微軟正黑體"/>
                <a:cs typeface="微軟正黑體"/>
              </a:rPr>
              <a:t>（直接歧視）。</a:t>
            </a:r>
            <a:r>
              <a:rPr lang="zh-TW" altLang="en-US" sz="1200" spc="-25" dirty="0">
                <a:latin typeface="微軟正黑體"/>
                <a:cs typeface="微軟正黑體"/>
              </a:rPr>
              <a:t>註</a:t>
            </a:r>
            <a:r>
              <a:rPr lang="en-US" altLang="zh-TW" sz="1200" spc="-25" dirty="0">
                <a:latin typeface="微軟正黑體"/>
                <a:cs typeface="微軟正黑體"/>
              </a:rPr>
              <a:t>2</a:t>
            </a:r>
            <a:endParaRPr sz="1200" dirty="0">
              <a:latin typeface="微軟正黑體"/>
              <a:cs typeface="微軟正黑體"/>
            </a:endParaRPr>
          </a:p>
        </p:txBody>
      </p:sp>
      <p:sp>
        <p:nvSpPr>
          <p:cNvPr id="24" name="object 24"/>
          <p:cNvSpPr txBox="1"/>
          <p:nvPr/>
        </p:nvSpPr>
        <p:spPr>
          <a:xfrm>
            <a:off x="1088136" y="3813047"/>
            <a:ext cx="4787265" cy="776879"/>
          </a:xfrm>
          <a:prstGeom prst="rect">
            <a:avLst/>
          </a:prstGeom>
          <a:solidFill>
            <a:srgbClr val="E9E6E7"/>
          </a:solidFill>
        </p:spPr>
        <p:txBody>
          <a:bodyPr vert="horz" wrap="square" lIns="0" tIns="5715" rIns="0" bIns="0" rtlCol="0">
            <a:spAutoFit/>
          </a:bodyPr>
          <a:lstStyle/>
          <a:p>
            <a:pPr marL="106680" marR="100330">
              <a:lnSpc>
                <a:spcPts val="3240"/>
              </a:lnSpc>
              <a:spcBef>
                <a:spcPts val="45"/>
              </a:spcBef>
            </a:pPr>
            <a:r>
              <a:rPr sz="1800" spc="-5" dirty="0" err="1">
                <a:latin typeface="微軟正黑體"/>
                <a:cs typeface="微軟正黑體"/>
              </a:rPr>
              <a:t>女</a:t>
            </a:r>
            <a:r>
              <a:rPr lang="zh-TW" altLang="en-US" sz="1800" spc="-5" dirty="0">
                <a:latin typeface="微軟正黑體"/>
                <a:cs typeface="微軟正黑體"/>
              </a:rPr>
              <a:t>生</a:t>
            </a:r>
            <a:r>
              <a:rPr sz="1800" spc="-5" dirty="0" err="1">
                <a:latin typeface="微軟正黑體"/>
                <a:cs typeface="微軟正黑體"/>
              </a:rPr>
              <a:t>在</a:t>
            </a:r>
            <a:r>
              <a:rPr lang="zh-TW" altLang="en-US" sz="1800" spc="-5" dirty="0">
                <a:latin typeface="微軟正黑體"/>
                <a:cs typeface="微軟正黑體"/>
              </a:rPr>
              <a:t>體能</a:t>
            </a:r>
            <a:r>
              <a:rPr sz="1800" spc="-5" dirty="0" err="1">
                <a:latin typeface="微軟正黑體"/>
                <a:cs typeface="微軟正黑體"/>
              </a:rPr>
              <a:t>上贏的了男</a:t>
            </a:r>
            <a:r>
              <a:rPr lang="zh-TW" altLang="en-US" sz="1800" spc="-5" dirty="0">
                <a:latin typeface="微軟正黑體"/>
                <a:cs typeface="微軟正黑體"/>
              </a:rPr>
              <a:t>生</a:t>
            </a:r>
            <a:r>
              <a:rPr sz="1800" spc="-5" dirty="0" err="1">
                <a:latin typeface="微軟正黑體"/>
                <a:cs typeface="微軟正黑體"/>
              </a:rPr>
              <a:t>嗎？女</a:t>
            </a:r>
            <a:r>
              <a:rPr lang="zh-TW" altLang="en-US" sz="1800" spc="-5" dirty="0">
                <a:latin typeface="微軟正黑體"/>
                <a:cs typeface="微軟正黑體"/>
              </a:rPr>
              <a:t>老師</a:t>
            </a:r>
            <a:r>
              <a:rPr sz="1800" spc="-5" dirty="0" err="1">
                <a:latin typeface="微軟正黑體"/>
                <a:cs typeface="微軟正黑體"/>
              </a:rPr>
              <a:t>力量速度都不如男生要怎麼帶男生</a:t>
            </a:r>
            <a:r>
              <a:rPr lang="zh-TW" altLang="en-US" sz="1800" spc="-5" dirty="0">
                <a:latin typeface="微軟正黑體"/>
                <a:cs typeface="微軟正黑體"/>
              </a:rPr>
              <a:t>遊戲與活動</a:t>
            </a:r>
            <a:r>
              <a:rPr sz="1800" spc="-5" dirty="0">
                <a:latin typeface="微軟正黑體"/>
                <a:cs typeface="微軟正黑體"/>
              </a:rPr>
              <a:t>？</a:t>
            </a:r>
            <a:endParaRPr sz="1800" dirty="0">
              <a:latin typeface="微軟正黑體"/>
              <a:cs typeface="微軟正黑體"/>
            </a:endParaRPr>
          </a:p>
        </p:txBody>
      </p:sp>
      <p:sp>
        <p:nvSpPr>
          <p:cNvPr id="25" name="object 25"/>
          <p:cNvSpPr txBox="1"/>
          <p:nvPr/>
        </p:nvSpPr>
        <p:spPr>
          <a:xfrm>
            <a:off x="1088136" y="4834128"/>
            <a:ext cx="4787265" cy="796757"/>
          </a:xfrm>
          <a:prstGeom prst="rect">
            <a:avLst/>
          </a:prstGeom>
          <a:solidFill>
            <a:srgbClr val="E9E6E7"/>
          </a:solidFill>
        </p:spPr>
        <p:txBody>
          <a:bodyPr vert="horz" wrap="square" lIns="0" tIns="25400" rIns="0" bIns="0" rtlCol="0">
            <a:spAutoFit/>
          </a:bodyPr>
          <a:lstStyle/>
          <a:p>
            <a:pPr marL="90805" marR="116205" algn="just">
              <a:lnSpc>
                <a:spcPts val="3240"/>
              </a:lnSpc>
              <a:spcBef>
                <a:spcPts val="200"/>
              </a:spcBef>
            </a:pPr>
            <a:r>
              <a:rPr sz="1800" spc="-5" dirty="0">
                <a:latin typeface="微軟正黑體"/>
                <a:cs typeface="微軟正黑體"/>
              </a:rPr>
              <a:t>「憎女情結」、恐同情節」、「娘娘腔恐懼」等負面的性別態</a:t>
            </a:r>
            <a:r>
              <a:rPr sz="1800" dirty="0">
                <a:latin typeface="微軟正黑體"/>
                <a:cs typeface="微軟正黑體"/>
              </a:rPr>
              <a:t>度。</a:t>
            </a:r>
            <a:r>
              <a:rPr sz="1350" spc="-75" baseline="24691" dirty="0">
                <a:latin typeface="微軟正黑體"/>
                <a:cs typeface="微軟正黑體"/>
              </a:rPr>
              <a:t>註</a:t>
            </a:r>
            <a:r>
              <a:rPr lang="en-US" altLang="zh-TW" sz="1350" spc="-75" baseline="24691" dirty="0">
                <a:latin typeface="微軟正黑體"/>
                <a:cs typeface="微軟正黑體"/>
              </a:rPr>
              <a:t>1</a:t>
            </a:r>
            <a:endParaRPr sz="1350" baseline="24691" dirty="0">
              <a:latin typeface="微軟正黑體"/>
              <a:cs typeface="微軟正黑體"/>
            </a:endParaRPr>
          </a:p>
        </p:txBody>
      </p:sp>
      <p:sp>
        <p:nvSpPr>
          <p:cNvPr id="26" name="object 26"/>
          <p:cNvSpPr txBox="1"/>
          <p:nvPr/>
        </p:nvSpPr>
        <p:spPr>
          <a:xfrm>
            <a:off x="6565392" y="4853940"/>
            <a:ext cx="4788535" cy="371640"/>
          </a:xfrm>
          <a:prstGeom prst="rect">
            <a:avLst/>
          </a:prstGeom>
          <a:solidFill>
            <a:srgbClr val="E9E6E7"/>
          </a:solidFill>
        </p:spPr>
        <p:txBody>
          <a:bodyPr vert="horz" wrap="square" lIns="0" tIns="10795" rIns="0" bIns="0" rtlCol="0">
            <a:spAutoFit/>
          </a:bodyPr>
          <a:lstStyle/>
          <a:p>
            <a:pPr marL="92075" marR="116205">
              <a:lnSpc>
                <a:spcPts val="3240"/>
              </a:lnSpc>
              <a:spcBef>
                <a:spcPts val="85"/>
              </a:spcBef>
            </a:pPr>
            <a:r>
              <a:rPr lang="zh-TW" altLang="en-US" b="1" spc="-5" dirty="0">
                <a:solidFill>
                  <a:schemeClr val="accent1">
                    <a:lumMod val="50000"/>
                  </a:schemeClr>
                </a:solidFill>
                <a:latin typeface="微軟正黑體"/>
                <a:cs typeface="微軟正黑體"/>
              </a:rPr>
              <a:t>生育</a:t>
            </a:r>
            <a:r>
              <a:rPr lang="zh-TW" altLang="en-US" sz="1800" b="1" spc="-5" dirty="0">
                <a:solidFill>
                  <a:schemeClr val="accent1">
                    <a:lumMod val="50000"/>
                  </a:schemeClr>
                </a:solidFill>
                <a:latin typeface="微軟正黑體"/>
                <a:cs typeface="微軟正黑體"/>
              </a:rPr>
              <a:t>員工的年度績效考核（間接歧視）</a:t>
            </a:r>
            <a:r>
              <a:rPr sz="1800" b="1" spc="-5" dirty="0">
                <a:solidFill>
                  <a:schemeClr val="accent1">
                    <a:lumMod val="50000"/>
                  </a:schemeClr>
                </a:solidFill>
                <a:latin typeface="微軟正黑體"/>
                <a:cs typeface="微軟正黑體"/>
              </a:rPr>
              <a:t>。</a:t>
            </a:r>
            <a:r>
              <a:rPr lang="zh-TW" altLang="en-US" sz="1200" spc="-25" dirty="0">
                <a:latin typeface="微軟正黑體"/>
                <a:cs typeface="微軟正黑體"/>
              </a:rPr>
              <a:t>註</a:t>
            </a:r>
            <a:r>
              <a:rPr lang="en-US" altLang="zh-TW" sz="1200" spc="-25" dirty="0">
                <a:latin typeface="微軟正黑體"/>
                <a:cs typeface="微軟正黑體"/>
              </a:rPr>
              <a:t>2</a:t>
            </a:r>
            <a:endParaRPr sz="1200" b="1" dirty="0">
              <a:solidFill>
                <a:schemeClr val="accent1">
                  <a:lumMod val="50000"/>
                </a:schemeClr>
              </a:solidFill>
              <a:latin typeface="微軟正黑體"/>
              <a:cs typeface="微軟正黑體"/>
            </a:endParaRPr>
          </a:p>
        </p:txBody>
      </p:sp>
      <p:sp>
        <p:nvSpPr>
          <p:cNvPr id="27" name="object 27"/>
          <p:cNvSpPr txBox="1"/>
          <p:nvPr/>
        </p:nvSpPr>
        <p:spPr>
          <a:xfrm>
            <a:off x="1095573" y="5813413"/>
            <a:ext cx="4615815" cy="299720"/>
          </a:xfrm>
          <a:prstGeom prst="rect">
            <a:avLst/>
          </a:prstGeom>
        </p:spPr>
        <p:txBody>
          <a:bodyPr vert="horz" wrap="square" lIns="0" tIns="12700" rIns="0" bIns="0" rtlCol="0">
            <a:spAutoFit/>
          </a:bodyPr>
          <a:lstStyle/>
          <a:p>
            <a:pPr marL="292735" marR="5080" indent="-280670">
              <a:lnSpc>
                <a:spcPct val="100000"/>
              </a:lnSpc>
              <a:spcBef>
                <a:spcPts val="100"/>
              </a:spcBef>
            </a:pPr>
            <a:r>
              <a:rPr sz="900" dirty="0">
                <a:solidFill>
                  <a:srgbClr val="808080"/>
                </a:solidFill>
                <a:latin typeface="微軟正黑體"/>
                <a:cs typeface="微軟正黑體"/>
              </a:rPr>
              <a:t>註</a:t>
            </a:r>
            <a:r>
              <a:rPr lang="en-US" altLang="zh-TW" sz="900" dirty="0">
                <a:solidFill>
                  <a:srgbClr val="808080"/>
                </a:solidFill>
                <a:latin typeface="微軟正黑體"/>
                <a:cs typeface="微軟正黑體"/>
              </a:rPr>
              <a:t>1</a:t>
            </a:r>
            <a:r>
              <a:rPr sz="900" dirty="0">
                <a:solidFill>
                  <a:srgbClr val="808080"/>
                </a:solidFill>
                <a:latin typeface="微軟正黑體"/>
                <a:cs typeface="微軟正黑體"/>
              </a:rPr>
              <a:t>： 取自廖家宏</a:t>
            </a:r>
            <a:r>
              <a:rPr sz="900" spc="-10" dirty="0">
                <a:solidFill>
                  <a:srgbClr val="808080"/>
                </a:solidFill>
                <a:latin typeface="微軟正黑體"/>
                <a:cs typeface="微軟正黑體"/>
              </a:rPr>
              <a:t>（2008）。當運動遇上性/別：五名男同志運動員的認同與處境。未出版碩</a:t>
            </a:r>
            <a:r>
              <a:rPr sz="900" spc="-5" dirty="0">
                <a:solidFill>
                  <a:srgbClr val="808080"/>
                </a:solidFill>
                <a:latin typeface="微軟正黑體"/>
                <a:cs typeface="微軟正黑體"/>
              </a:rPr>
              <a:t>士論文。臺灣師大，臺北市。</a:t>
            </a:r>
            <a:endParaRPr sz="900" dirty="0">
              <a:latin typeface="微軟正黑體"/>
              <a:cs typeface="微軟正黑體"/>
            </a:endParaRPr>
          </a:p>
        </p:txBody>
      </p:sp>
      <p:sp>
        <p:nvSpPr>
          <p:cNvPr id="28" name="日期版面配置區 27">
            <a:extLst>
              <a:ext uri="{FF2B5EF4-FFF2-40B4-BE49-F238E27FC236}">
                <a16:creationId xmlns:a16="http://schemas.microsoft.com/office/drawing/2014/main" id="{3D9BD6BC-30A9-4423-ACB5-7079577EF0A8}"/>
              </a:ext>
            </a:extLst>
          </p:cNvPr>
          <p:cNvSpPr>
            <a:spLocks noGrp="1"/>
          </p:cNvSpPr>
          <p:nvPr>
            <p:ph type="dt" sz="half" idx="6"/>
          </p:nvPr>
        </p:nvSpPr>
        <p:spPr>
          <a:xfrm>
            <a:off x="599321" y="6295661"/>
            <a:ext cx="2804160" cy="342900"/>
          </a:xfrm>
        </p:spPr>
        <p:txBody>
          <a:bodyPr/>
          <a:lstStyle/>
          <a:p>
            <a:r>
              <a:rPr lang="zh-TW" altLang="en-US"/>
              <a:t>教保人員</a:t>
            </a:r>
            <a:r>
              <a:rPr lang="en-US" altLang="zh-TW"/>
              <a:t>-</a:t>
            </a:r>
            <a:r>
              <a:rPr lang="zh-TW" altLang="en-US"/>
              <a:t>性別平等教育</a:t>
            </a:r>
            <a:endParaRPr lang="en-US" dirty="0"/>
          </a:p>
        </p:txBody>
      </p:sp>
      <p:sp>
        <p:nvSpPr>
          <p:cNvPr id="29" name="投影片編號版面配置區 28">
            <a:extLst>
              <a:ext uri="{FF2B5EF4-FFF2-40B4-BE49-F238E27FC236}">
                <a16:creationId xmlns:a16="http://schemas.microsoft.com/office/drawing/2014/main" id="{B1D30F0B-348D-A584-5C47-60C24F67000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22</a:t>
            </a:fld>
            <a:endParaRPr lang="en-US" altLang="zh-TW" spc="-25" dirty="0"/>
          </a:p>
        </p:txBody>
      </p:sp>
      <p:sp>
        <p:nvSpPr>
          <p:cNvPr id="30" name="object 27">
            <a:extLst>
              <a:ext uri="{FF2B5EF4-FFF2-40B4-BE49-F238E27FC236}">
                <a16:creationId xmlns:a16="http://schemas.microsoft.com/office/drawing/2014/main" id="{81550A0A-A1B0-8575-5420-3ECB2C4324D2}"/>
              </a:ext>
            </a:extLst>
          </p:cNvPr>
          <p:cNvSpPr txBox="1"/>
          <p:nvPr/>
        </p:nvSpPr>
        <p:spPr>
          <a:xfrm>
            <a:off x="6566089" y="5384259"/>
            <a:ext cx="4615815" cy="151323"/>
          </a:xfrm>
          <a:prstGeom prst="rect">
            <a:avLst/>
          </a:prstGeom>
        </p:spPr>
        <p:txBody>
          <a:bodyPr vert="horz" wrap="square" lIns="0" tIns="12700" rIns="0" bIns="0" rtlCol="0">
            <a:spAutoFit/>
          </a:bodyPr>
          <a:lstStyle/>
          <a:p>
            <a:pPr marL="292735" marR="5080" indent="-280670">
              <a:lnSpc>
                <a:spcPct val="100000"/>
              </a:lnSpc>
              <a:spcBef>
                <a:spcPts val="100"/>
              </a:spcBef>
            </a:pPr>
            <a:r>
              <a:rPr sz="900" dirty="0">
                <a:solidFill>
                  <a:srgbClr val="808080"/>
                </a:solidFill>
                <a:latin typeface="微軟正黑體"/>
                <a:cs typeface="微軟正黑體"/>
              </a:rPr>
              <a:t>註</a:t>
            </a:r>
            <a:r>
              <a:rPr lang="en-US" altLang="zh-TW" sz="900" dirty="0">
                <a:solidFill>
                  <a:srgbClr val="808080"/>
                </a:solidFill>
                <a:latin typeface="微軟正黑體"/>
                <a:cs typeface="微軟正黑體"/>
              </a:rPr>
              <a:t>2</a:t>
            </a:r>
            <a:r>
              <a:rPr sz="900" dirty="0">
                <a:solidFill>
                  <a:srgbClr val="808080"/>
                </a:solidFill>
                <a:latin typeface="微軟正黑體"/>
                <a:cs typeface="微軟正黑體"/>
              </a:rPr>
              <a:t>： </a:t>
            </a:r>
            <a:r>
              <a:rPr sz="900" dirty="0" err="1">
                <a:solidFill>
                  <a:srgbClr val="808080"/>
                </a:solidFill>
                <a:latin typeface="微軟正黑體"/>
                <a:cs typeface="微軟正黑體"/>
              </a:rPr>
              <a:t>取自</a:t>
            </a:r>
            <a:r>
              <a:rPr lang="zh-TW" altLang="en-US" sz="900" dirty="0">
                <a:solidFill>
                  <a:srgbClr val="808080"/>
                </a:solidFill>
                <a:latin typeface="微軟正黑體"/>
                <a:cs typeface="微軟正黑體"/>
              </a:rPr>
              <a:t>伍維婷</a:t>
            </a:r>
            <a:r>
              <a:rPr sz="900" spc="-10" dirty="0">
                <a:solidFill>
                  <a:srgbClr val="808080"/>
                </a:solidFill>
                <a:latin typeface="微軟正黑體"/>
                <a:cs typeface="微軟正黑體"/>
              </a:rPr>
              <a:t>。</a:t>
            </a:r>
            <a:r>
              <a:rPr lang="zh-TW" altLang="en-US" sz="900" spc="-10" dirty="0">
                <a:solidFill>
                  <a:srgbClr val="808080"/>
                </a:solidFill>
                <a:latin typeface="微軟正黑體"/>
                <a:cs typeface="微軟正黑體"/>
              </a:rPr>
              <a:t>直接歧視與間接歧視</a:t>
            </a:r>
            <a:r>
              <a:rPr sz="900" spc="-5" dirty="0">
                <a:solidFill>
                  <a:srgbClr val="808080"/>
                </a:solidFill>
                <a:latin typeface="微軟正黑體"/>
                <a:cs typeface="微軟正黑體"/>
              </a:rPr>
              <a:t>。</a:t>
            </a:r>
            <a:r>
              <a:rPr lang="zh-TW" altLang="en-US" sz="900" spc="-5" dirty="0">
                <a:solidFill>
                  <a:srgbClr val="808080"/>
                </a:solidFill>
                <a:latin typeface="微軟正黑體"/>
                <a:cs typeface="微軟正黑體"/>
              </a:rPr>
              <a:t>行政院性別平等委員會。</a:t>
            </a:r>
            <a:endParaRPr sz="900" dirty="0">
              <a:latin typeface="微軟正黑體"/>
              <a:cs typeface="微軟正黑體"/>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0511" y="493467"/>
            <a:ext cx="6610350" cy="940642"/>
          </a:xfrm>
          <a:prstGeom prst="rect">
            <a:avLst/>
          </a:prstGeom>
        </p:spPr>
        <p:txBody>
          <a:bodyPr vert="horz" wrap="square" lIns="0" tIns="12065" rIns="0" bIns="0" rtlCol="0">
            <a:spAutoFit/>
          </a:bodyPr>
          <a:lstStyle/>
          <a:p>
            <a:pPr>
              <a:lnSpc>
                <a:spcPct val="100000"/>
              </a:lnSpc>
              <a:spcBef>
                <a:spcPts val="95"/>
              </a:spcBef>
            </a:pPr>
            <a:r>
              <a:rPr lang="zh-TW" altLang="en-US" b="0" spc="-40" dirty="0">
                <a:solidFill>
                  <a:srgbClr val="74AFBD"/>
                </a:solidFill>
                <a:latin typeface="微軟正黑體" panose="020B0604030504040204" pitchFamily="34" charset="-120"/>
                <a:ea typeface="微軟正黑體" panose="020B0604030504040204" pitchFamily="34" charset="-120"/>
              </a:rPr>
              <a:t>身體活動</a:t>
            </a:r>
            <a:r>
              <a:rPr b="0" spc="-40" dirty="0" err="1">
                <a:solidFill>
                  <a:srgbClr val="74AFBD"/>
                </a:solidFill>
                <a:latin typeface="微軟正黑體"/>
                <a:cs typeface="微軟正黑體"/>
              </a:rPr>
              <a:t>中的性別刻板印</a:t>
            </a:r>
            <a:r>
              <a:rPr b="0" spc="-50" dirty="0" err="1">
                <a:solidFill>
                  <a:srgbClr val="74AFBD"/>
                </a:solidFill>
                <a:latin typeface="微軟正黑體"/>
                <a:cs typeface="微軟正黑體"/>
              </a:rPr>
              <a:t>象</a:t>
            </a:r>
            <a:endParaRPr b="0" spc="-50" dirty="0">
              <a:solidFill>
                <a:srgbClr val="74AFBD"/>
              </a:solidFill>
              <a:latin typeface="微軟正黑體"/>
              <a:cs typeface="微軟正黑體"/>
            </a:endParaRPr>
          </a:p>
          <a:p>
            <a:pPr>
              <a:lnSpc>
                <a:spcPct val="100000"/>
              </a:lnSpc>
              <a:spcBef>
                <a:spcPts val="955"/>
              </a:spcBef>
            </a:pPr>
            <a:r>
              <a:rPr sz="1200" b="0" dirty="0">
                <a:solidFill>
                  <a:srgbClr val="808080"/>
                </a:solidFill>
                <a:latin typeface="微軟正黑體"/>
                <a:cs typeface="微軟正黑體"/>
              </a:rPr>
              <a:t>鍾孟玲、盧俊宏</a:t>
            </a:r>
            <a:r>
              <a:rPr sz="1200" b="0" spc="-10" dirty="0">
                <a:solidFill>
                  <a:srgbClr val="808080"/>
                </a:solidFill>
                <a:latin typeface="微軟正黑體"/>
                <a:cs typeface="微軟正黑體"/>
              </a:rPr>
              <a:t>（</a:t>
            </a:r>
            <a:r>
              <a:rPr sz="1200" b="0" spc="-10" dirty="0">
                <a:solidFill>
                  <a:srgbClr val="808080"/>
                </a:solidFill>
                <a:latin typeface="Arial"/>
                <a:cs typeface="Arial"/>
              </a:rPr>
              <a:t>2011</a:t>
            </a:r>
            <a:r>
              <a:rPr sz="1200" b="0" spc="-10" dirty="0">
                <a:solidFill>
                  <a:srgbClr val="808080"/>
                </a:solidFill>
                <a:latin typeface="微軟正黑體"/>
                <a:cs typeface="微軟正黑體"/>
              </a:rPr>
              <a:t>）</a:t>
            </a:r>
            <a:r>
              <a:rPr sz="1200" b="0" spc="-5" dirty="0">
                <a:solidFill>
                  <a:srgbClr val="808080"/>
                </a:solidFill>
                <a:latin typeface="微軟正黑體"/>
                <a:cs typeface="微軟正黑體"/>
              </a:rPr>
              <a:t>。性別刻板印象與運動行為探討。彰化師大體育學報，</a:t>
            </a:r>
            <a:r>
              <a:rPr sz="1200" b="0" spc="-20" dirty="0">
                <a:solidFill>
                  <a:srgbClr val="808080"/>
                </a:solidFill>
                <a:latin typeface="Arial"/>
                <a:cs typeface="Arial"/>
              </a:rPr>
              <a:t>11</a:t>
            </a:r>
            <a:r>
              <a:rPr sz="1200" b="0" spc="-20" dirty="0">
                <a:solidFill>
                  <a:srgbClr val="808080"/>
                </a:solidFill>
                <a:latin typeface="微軟正黑體"/>
                <a:cs typeface="微軟正黑體"/>
              </a:rPr>
              <a:t>，</a:t>
            </a:r>
            <a:r>
              <a:rPr sz="1200" b="0" spc="-20" dirty="0">
                <a:solidFill>
                  <a:srgbClr val="808080"/>
                </a:solidFill>
                <a:latin typeface="Arial"/>
                <a:cs typeface="Arial"/>
              </a:rPr>
              <a:t>109-119</a:t>
            </a:r>
            <a:r>
              <a:rPr sz="1200" b="0" spc="-50" dirty="0">
                <a:solidFill>
                  <a:srgbClr val="808080"/>
                </a:solidFill>
                <a:latin typeface="微軟正黑體"/>
                <a:cs typeface="微軟正黑體"/>
              </a:rPr>
              <a:t>。</a:t>
            </a:r>
            <a:endParaRPr sz="1200" dirty="0">
              <a:latin typeface="微軟正黑體"/>
              <a:cs typeface="微軟正黑體"/>
            </a:endParaRPr>
          </a:p>
        </p:txBody>
      </p:sp>
      <p:grpSp>
        <p:nvGrpSpPr>
          <p:cNvPr id="3" name="object 3"/>
          <p:cNvGrpSpPr/>
          <p:nvPr/>
        </p:nvGrpSpPr>
        <p:grpSpPr>
          <a:xfrm>
            <a:off x="466090" y="351790"/>
            <a:ext cx="11264900" cy="3947795"/>
            <a:chOff x="466090" y="351790"/>
            <a:chExt cx="11264900" cy="3947795"/>
          </a:xfrm>
        </p:grpSpPr>
        <p:sp>
          <p:nvSpPr>
            <p:cNvPr id="4" name="object 4"/>
            <p:cNvSpPr/>
            <p:nvPr/>
          </p:nvSpPr>
          <p:spPr>
            <a:xfrm>
              <a:off x="472440" y="358140"/>
              <a:ext cx="11252200" cy="3935095"/>
            </a:xfrm>
            <a:custGeom>
              <a:avLst/>
              <a:gdLst/>
              <a:ahLst/>
              <a:cxnLst/>
              <a:rect l="l" t="t" r="r" b="b"/>
              <a:pathLst>
                <a:path w="11252200" h="3935095">
                  <a:moveTo>
                    <a:pt x="0" y="0"/>
                  </a:moveTo>
                  <a:lnTo>
                    <a:pt x="11251692" y="0"/>
                  </a:lnTo>
                  <a:lnTo>
                    <a:pt x="11251692" y="3934967"/>
                  </a:lnTo>
                  <a:lnTo>
                    <a:pt x="0" y="3934967"/>
                  </a:lnTo>
                  <a:lnTo>
                    <a:pt x="0" y="0"/>
                  </a:lnTo>
                  <a:close/>
                </a:path>
              </a:pathLst>
            </a:custGeom>
            <a:ln w="12192">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978408" y="2164079"/>
              <a:ext cx="772667" cy="1403027"/>
            </a:xfrm>
            <a:prstGeom prst="rect">
              <a:avLst/>
            </a:prstGeom>
          </p:spPr>
        </p:pic>
        <p:pic>
          <p:nvPicPr>
            <p:cNvPr id="6" name="object 6"/>
            <p:cNvPicPr/>
            <p:nvPr/>
          </p:nvPicPr>
          <p:blipFill>
            <a:blip r:embed="rId3" cstate="print"/>
            <a:stretch>
              <a:fillRect/>
            </a:stretch>
          </p:blipFill>
          <p:spPr>
            <a:xfrm>
              <a:off x="1633728" y="2164079"/>
              <a:ext cx="774192" cy="1403027"/>
            </a:xfrm>
            <a:prstGeom prst="rect">
              <a:avLst/>
            </a:prstGeom>
          </p:spPr>
        </p:pic>
        <p:sp>
          <p:nvSpPr>
            <p:cNvPr id="7" name="object 7"/>
            <p:cNvSpPr/>
            <p:nvPr/>
          </p:nvSpPr>
          <p:spPr>
            <a:xfrm>
              <a:off x="7251192" y="2682240"/>
              <a:ext cx="264160" cy="306705"/>
            </a:xfrm>
            <a:custGeom>
              <a:avLst/>
              <a:gdLst/>
              <a:ahLst/>
              <a:cxnLst/>
              <a:rect l="l" t="t" r="r" b="b"/>
              <a:pathLst>
                <a:path w="264159" h="306705">
                  <a:moveTo>
                    <a:pt x="0" y="0"/>
                  </a:moveTo>
                  <a:lnTo>
                    <a:pt x="0" y="306324"/>
                  </a:lnTo>
                  <a:lnTo>
                    <a:pt x="263652" y="153162"/>
                  </a:lnTo>
                  <a:lnTo>
                    <a:pt x="0" y="0"/>
                  </a:lnTo>
                  <a:close/>
                </a:path>
              </a:pathLst>
            </a:custGeom>
            <a:solidFill>
              <a:srgbClr val="FF88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4" cstate="print"/>
            <a:stretch>
              <a:fillRect/>
            </a:stretch>
          </p:blipFill>
          <p:spPr>
            <a:xfrm>
              <a:off x="7592568" y="2868168"/>
              <a:ext cx="565391" cy="1026412"/>
            </a:xfrm>
            <a:prstGeom prst="rect">
              <a:avLst/>
            </a:prstGeom>
          </p:spPr>
        </p:pic>
        <p:pic>
          <p:nvPicPr>
            <p:cNvPr id="9" name="object 9"/>
            <p:cNvPicPr/>
            <p:nvPr/>
          </p:nvPicPr>
          <p:blipFill>
            <a:blip r:embed="rId5" cstate="print"/>
            <a:stretch>
              <a:fillRect/>
            </a:stretch>
          </p:blipFill>
          <p:spPr>
            <a:xfrm>
              <a:off x="7592568" y="1684020"/>
              <a:ext cx="565403" cy="1024889"/>
            </a:xfrm>
            <a:prstGeom prst="rect">
              <a:avLst/>
            </a:prstGeom>
          </p:spPr>
        </p:pic>
      </p:grpSp>
      <p:sp>
        <p:nvSpPr>
          <p:cNvPr id="10" name="object 10"/>
          <p:cNvSpPr txBox="1"/>
          <p:nvPr/>
        </p:nvSpPr>
        <p:spPr>
          <a:xfrm>
            <a:off x="8351394" y="1632632"/>
            <a:ext cx="3060700" cy="965008"/>
          </a:xfrm>
          <a:prstGeom prst="rect">
            <a:avLst/>
          </a:prstGeom>
        </p:spPr>
        <p:txBody>
          <a:bodyPr vert="horz" wrap="square" lIns="0" tIns="158115" rIns="0" bIns="0" rtlCol="0">
            <a:spAutoFit/>
          </a:bodyPr>
          <a:lstStyle/>
          <a:p>
            <a:pPr marL="0" marR="0" lvl="0" indent="0" defTabSz="914400" eaLnBrk="1" fontAlgn="auto" latinLnBrk="0" hangingPunct="1">
              <a:lnSpc>
                <a:spcPct val="100000"/>
              </a:lnSpc>
              <a:spcBef>
                <a:spcPts val="1245"/>
              </a:spcBef>
              <a:spcAft>
                <a:spcPts val="0"/>
              </a:spcAft>
              <a:buClrTx/>
              <a:buSzTx/>
              <a:buFontTx/>
              <a:buNone/>
              <a:tabLst/>
              <a:defRPr/>
            </a:pPr>
            <a:r>
              <a:rPr kumimoji="0" sz="2400" b="0" i="0" u="none" strike="noStrike" kern="0" cap="none" spc="-5" normalizeH="0" baseline="0" noProof="0" dirty="0">
                <a:ln>
                  <a:noFill/>
                </a:ln>
                <a:solidFill>
                  <a:srgbClr val="423789"/>
                </a:solidFill>
                <a:effectLst/>
                <a:uLnTx/>
                <a:uFillTx/>
                <a:latin typeface="微軟正黑體"/>
                <a:cs typeface="微軟正黑體"/>
              </a:rPr>
              <a:t>男子氣概、肌肉、力量</a:t>
            </a: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955"/>
              </a:spcBef>
              <a:spcAft>
                <a:spcPts val="0"/>
              </a:spcAft>
              <a:buClrTx/>
              <a:buSzTx/>
              <a:buFontTx/>
              <a:buNone/>
              <a:tabLst/>
              <a:defRPr/>
            </a:pPr>
            <a:r>
              <a:rPr kumimoji="0" sz="2000" b="0" i="0" u="none" strike="noStrike" kern="0" cap="none" spc="-5" normalizeH="0" baseline="0" noProof="0" dirty="0">
                <a:ln>
                  <a:noFill/>
                </a:ln>
                <a:solidFill>
                  <a:srgbClr val="808080"/>
                </a:solidFill>
                <a:effectLst/>
                <a:uLnTx/>
                <a:uFillTx/>
                <a:latin typeface="微軟正黑體"/>
                <a:cs typeface="微軟正黑體"/>
              </a:rPr>
              <a:t>如</a:t>
            </a:r>
            <a:r>
              <a:rPr kumimoji="0" lang="zh-TW" altLang="en-US" sz="2000" b="0" i="0" u="none" strike="noStrike" kern="0" cap="none" spc="-5" normalizeH="0" baseline="0" noProof="0" dirty="0">
                <a:ln>
                  <a:noFill/>
                </a:ln>
                <a:solidFill>
                  <a:srgbClr val="808080"/>
                </a:solidFill>
                <a:effectLst/>
                <a:uLnTx/>
                <a:uFillTx/>
                <a:latin typeface="微軟正黑體"/>
                <a:cs typeface="微軟正黑體"/>
              </a:rPr>
              <a:t>踢</a:t>
            </a:r>
            <a:r>
              <a:rPr kumimoji="0" sz="2000" b="0" i="0" u="none" strike="noStrike" kern="0" cap="none" spc="-5" normalizeH="0" baseline="0" noProof="0" dirty="0">
                <a:ln>
                  <a:noFill/>
                </a:ln>
                <a:solidFill>
                  <a:srgbClr val="808080"/>
                </a:solidFill>
                <a:effectLst/>
                <a:uLnTx/>
                <a:uFillTx/>
                <a:latin typeface="微軟正黑體"/>
                <a:cs typeface="微軟正黑體"/>
              </a:rPr>
              <a:t>球、</a:t>
            </a:r>
            <a:r>
              <a:rPr kumimoji="0" lang="zh-TW" altLang="en-US" sz="2000" b="0" i="0" u="none" strike="noStrike" kern="0" cap="none" spc="-5" normalizeH="0" baseline="0" noProof="0" dirty="0">
                <a:ln>
                  <a:noFill/>
                </a:ln>
                <a:solidFill>
                  <a:srgbClr val="808080"/>
                </a:solidFill>
                <a:effectLst/>
                <a:uLnTx/>
                <a:uFillTx/>
                <a:latin typeface="微軟正黑體"/>
                <a:cs typeface="微軟正黑體"/>
              </a:rPr>
              <a:t>跑步、小汽車</a:t>
            </a:r>
            <a:r>
              <a:rPr kumimoji="0" sz="2000" b="0" i="0" u="none" strike="noStrike" kern="0" cap="none" spc="-5" normalizeH="0" baseline="0" noProof="0" dirty="0">
                <a:ln>
                  <a:noFill/>
                </a:ln>
                <a:solidFill>
                  <a:srgbClr val="808080"/>
                </a:solidFill>
                <a:effectLst/>
                <a:uLnTx/>
                <a:uFillTx/>
                <a:latin typeface="微軟正黑體"/>
                <a:cs typeface="微軟正黑體"/>
              </a:rPr>
              <a:t>等</a:t>
            </a:r>
            <a:endParaRPr kumimoji="0" sz="20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11" name="object 11"/>
          <p:cNvSpPr txBox="1"/>
          <p:nvPr/>
        </p:nvSpPr>
        <p:spPr>
          <a:xfrm>
            <a:off x="8289621" y="2817392"/>
            <a:ext cx="3365500" cy="965008"/>
          </a:xfrm>
          <a:prstGeom prst="rect">
            <a:avLst/>
          </a:prstGeom>
        </p:spPr>
        <p:txBody>
          <a:bodyPr vert="horz" wrap="square" lIns="0" tIns="158115" rIns="0" bIns="0" rtlCol="0">
            <a:spAutoFit/>
          </a:bodyPr>
          <a:lstStyle/>
          <a:p>
            <a:pPr marL="0" marR="0" lvl="0" indent="0" defTabSz="914400" eaLnBrk="1" fontAlgn="auto" latinLnBrk="0" hangingPunct="1">
              <a:lnSpc>
                <a:spcPct val="100000"/>
              </a:lnSpc>
              <a:spcBef>
                <a:spcPts val="1245"/>
              </a:spcBef>
              <a:spcAft>
                <a:spcPts val="0"/>
              </a:spcAft>
              <a:buClrTx/>
              <a:buSzTx/>
              <a:buFontTx/>
              <a:buNone/>
              <a:tabLst/>
              <a:defRPr/>
            </a:pPr>
            <a:r>
              <a:rPr kumimoji="0" sz="2400" b="0" i="0" u="none" strike="noStrike" kern="0" cap="none" spc="-5" normalizeH="0" baseline="0" noProof="0" dirty="0">
                <a:ln>
                  <a:noFill/>
                </a:ln>
                <a:solidFill>
                  <a:srgbClr val="423789"/>
                </a:solidFill>
                <a:effectLst/>
                <a:uLnTx/>
                <a:uFillTx/>
                <a:latin typeface="微軟正黑體"/>
                <a:cs typeface="微軟正黑體"/>
              </a:rPr>
              <a:t>柔和、沒有直接肢體碰觸</a:t>
            </a: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a:p>
            <a:pPr marL="97155" marR="0" lvl="0" indent="0" defTabSz="914400" eaLnBrk="1" fontAlgn="auto" latinLnBrk="0" hangingPunct="1">
              <a:lnSpc>
                <a:spcPct val="100000"/>
              </a:lnSpc>
              <a:spcBef>
                <a:spcPts val="955"/>
              </a:spcBef>
              <a:spcAft>
                <a:spcPts val="0"/>
              </a:spcAft>
              <a:buClrTx/>
              <a:buSzTx/>
              <a:buFontTx/>
              <a:buNone/>
              <a:tabLst/>
              <a:defRPr/>
            </a:pPr>
            <a:r>
              <a:rPr kumimoji="0" sz="2000" b="0" i="0" u="none" strike="noStrike" kern="0" cap="none" spc="-10" normalizeH="0" baseline="0" noProof="0" dirty="0">
                <a:ln>
                  <a:noFill/>
                </a:ln>
                <a:solidFill>
                  <a:srgbClr val="808080"/>
                </a:solidFill>
                <a:effectLst/>
                <a:uLnTx/>
                <a:uFillTx/>
                <a:latin typeface="微軟正黑體"/>
                <a:cs typeface="微軟正黑體"/>
              </a:rPr>
              <a:t>如</a:t>
            </a:r>
            <a:r>
              <a:rPr kumimoji="0" lang="zh-TW" altLang="en-US" sz="2000" b="0" i="0" u="none" strike="noStrike" kern="0" cap="none" spc="-10" normalizeH="0" baseline="0" noProof="0" dirty="0">
                <a:ln>
                  <a:noFill/>
                </a:ln>
                <a:solidFill>
                  <a:srgbClr val="808080"/>
                </a:solidFill>
                <a:effectLst/>
                <a:uLnTx/>
                <a:uFillTx/>
                <a:latin typeface="微軟正黑體"/>
                <a:cs typeface="微軟正黑體"/>
              </a:rPr>
              <a:t>扮家家酒、</a:t>
            </a:r>
            <a:r>
              <a:rPr kumimoji="0" sz="2000" b="0" i="0" u="none" strike="noStrike" kern="0" cap="none" spc="-10" normalizeH="0" baseline="0" noProof="0" dirty="0" err="1">
                <a:ln>
                  <a:noFill/>
                </a:ln>
                <a:solidFill>
                  <a:srgbClr val="808080"/>
                </a:solidFill>
                <a:effectLst/>
                <a:uLnTx/>
                <a:uFillTx/>
                <a:latin typeface="微軟正黑體"/>
                <a:cs typeface="微軟正黑體"/>
              </a:rPr>
              <a:t>舞蹈</a:t>
            </a:r>
            <a:r>
              <a:rPr kumimoji="0" sz="2000" b="0" i="0" u="none" strike="noStrike" kern="0" cap="none" spc="-10" normalizeH="0" baseline="0" noProof="0" dirty="0">
                <a:ln>
                  <a:noFill/>
                </a:ln>
                <a:solidFill>
                  <a:srgbClr val="808080"/>
                </a:solidFill>
                <a:effectLst/>
                <a:uLnTx/>
                <a:uFillTx/>
                <a:latin typeface="微軟正黑體"/>
                <a:cs typeface="微軟正黑體"/>
              </a:rPr>
              <a:t>、</a:t>
            </a:r>
            <a:r>
              <a:rPr kumimoji="0" lang="zh-TW" altLang="en-US" sz="2000" b="0" i="0" u="none" strike="noStrike" kern="0" cap="none" spc="-10" normalizeH="0" baseline="0" noProof="0" dirty="0">
                <a:ln>
                  <a:noFill/>
                </a:ln>
                <a:solidFill>
                  <a:srgbClr val="808080"/>
                </a:solidFill>
                <a:effectLst/>
                <a:uLnTx/>
                <a:uFillTx/>
                <a:latin typeface="微軟正黑體"/>
                <a:cs typeface="微軟正黑體"/>
              </a:rPr>
              <a:t>畫畫</a:t>
            </a:r>
            <a:r>
              <a:rPr kumimoji="0" sz="2000" b="0" i="0" u="none" strike="noStrike" kern="0" cap="none" spc="-10" normalizeH="0" baseline="0" noProof="0" dirty="0">
                <a:ln>
                  <a:noFill/>
                </a:ln>
                <a:solidFill>
                  <a:srgbClr val="808080"/>
                </a:solidFill>
                <a:effectLst/>
                <a:uLnTx/>
                <a:uFillTx/>
                <a:latin typeface="微軟正黑體"/>
                <a:cs typeface="微軟正黑體"/>
              </a:rPr>
              <a:t>等</a:t>
            </a:r>
            <a:endParaRPr kumimoji="0" sz="2000" b="0" i="0" u="none" strike="noStrike" kern="0" cap="none" spc="0" normalizeH="0" baseline="0" noProof="0" dirty="0">
              <a:ln>
                <a:noFill/>
              </a:ln>
              <a:solidFill>
                <a:sysClr val="windowText" lastClr="000000"/>
              </a:solidFill>
              <a:effectLst/>
              <a:uLnTx/>
              <a:uFillTx/>
              <a:latin typeface="微軟正黑體"/>
              <a:cs typeface="微軟正黑體"/>
            </a:endParaRPr>
          </a:p>
        </p:txBody>
      </p:sp>
      <p:grpSp>
        <p:nvGrpSpPr>
          <p:cNvPr id="12" name="object 12"/>
          <p:cNvGrpSpPr/>
          <p:nvPr/>
        </p:nvGrpSpPr>
        <p:grpSpPr>
          <a:xfrm>
            <a:off x="2787395" y="2054098"/>
            <a:ext cx="4017645" cy="969644"/>
            <a:chOff x="2787395" y="2054098"/>
            <a:chExt cx="4017645" cy="969644"/>
          </a:xfrm>
        </p:grpSpPr>
        <p:sp>
          <p:nvSpPr>
            <p:cNvPr id="13" name="object 13"/>
            <p:cNvSpPr/>
            <p:nvPr/>
          </p:nvSpPr>
          <p:spPr>
            <a:xfrm>
              <a:off x="6488430" y="2060448"/>
              <a:ext cx="310515" cy="452755"/>
            </a:xfrm>
            <a:custGeom>
              <a:avLst/>
              <a:gdLst/>
              <a:ahLst/>
              <a:cxnLst/>
              <a:rect l="l" t="t" r="r" b="b"/>
              <a:pathLst>
                <a:path w="310515" h="452755">
                  <a:moveTo>
                    <a:pt x="0" y="0"/>
                  </a:moveTo>
                  <a:lnTo>
                    <a:pt x="45829" y="3370"/>
                  </a:lnTo>
                  <a:lnTo>
                    <a:pt x="89571" y="13162"/>
                  </a:lnTo>
                  <a:lnTo>
                    <a:pt x="130745" y="28895"/>
                  </a:lnTo>
                  <a:lnTo>
                    <a:pt x="168872" y="50087"/>
                  </a:lnTo>
                  <a:lnTo>
                    <a:pt x="203471" y="76257"/>
                  </a:lnTo>
                  <a:lnTo>
                    <a:pt x="234064" y="106925"/>
                  </a:lnTo>
                  <a:lnTo>
                    <a:pt x="260170" y="141609"/>
                  </a:lnTo>
                  <a:lnTo>
                    <a:pt x="281309" y="179829"/>
                  </a:lnTo>
                  <a:lnTo>
                    <a:pt x="297003" y="221104"/>
                  </a:lnTo>
                  <a:lnTo>
                    <a:pt x="306771" y="264953"/>
                  </a:lnTo>
                  <a:lnTo>
                    <a:pt x="310134" y="310896"/>
                  </a:lnTo>
                  <a:lnTo>
                    <a:pt x="307949" y="347740"/>
                  </a:lnTo>
                  <a:lnTo>
                    <a:pt x="301482" y="383830"/>
                  </a:lnTo>
                  <a:lnTo>
                    <a:pt x="290856" y="418804"/>
                  </a:lnTo>
                  <a:lnTo>
                    <a:pt x="276199" y="452297"/>
                  </a:lnTo>
                </a:path>
              </a:pathLst>
            </a:custGeom>
            <a:ln w="12700">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6730113" y="2481483"/>
              <a:ext cx="73660" cy="85090"/>
            </a:xfrm>
            <a:custGeom>
              <a:avLst/>
              <a:gdLst/>
              <a:ahLst/>
              <a:cxnLst/>
              <a:rect l="l" t="t" r="r" b="b"/>
              <a:pathLst>
                <a:path w="73659" h="85089">
                  <a:moveTo>
                    <a:pt x="9347" y="0"/>
                  </a:moveTo>
                  <a:lnTo>
                    <a:pt x="0" y="84683"/>
                  </a:lnTo>
                  <a:lnTo>
                    <a:pt x="73355" y="41351"/>
                  </a:lnTo>
                  <a:lnTo>
                    <a:pt x="9347" y="0"/>
                  </a:lnTo>
                  <a:close/>
                </a:path>
              </a:pathLst>
            </a:custGeom>
            <a:solidFill>
              <a:srgbClr val="D348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2787395" y="2717292"/>
              <a:ext cx="265430" cy="306705"/>
            </a:xfrm>
            <a:custGeom>
              <a:avLst/>
              <a:gdLst/>
              <a:ahLst/>
              <a:cxnLst/>
              <a:rect l="l" t="t" r="r" b="b"/>
              <a:pathLst>
                <a:path w="265430" h="306705">
                  <a:moveTo>
                    <a:pt x="0" y="0"/>
                  </a:moveTo>
                  <a:lnTo>
                    <a:pt x="0" y="306324"/>
                  </a:lnTo>
                  <a:lnTo>
                    <a:pt x="265176" y="153162"/>
                  </a:lnTo>
                  <a:lnTo>
                    <a:pt x="0" y="0"/>
                  </a:lnTo>
                  <a:close/>
                </a:path>
              </a:pathLst>
            </a:custGeom>
            <a:solidFill>
              <a:srgbClr val="FF88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3432047" y="2575560"/>
            <a:ext cx="3382010" cy="472565"/>
          </a:xfrm>
          <a:prstGeom prst="rect">
            <a:avLst/>
          </a:prstGeom>
          <a:solidFill>
            <a:srgbClr val="F6F5F3"/>
          </a:solidFill>
          <a:ln w="9144">
            <a:solidFill>
              <a:srgbClr val="74AFBD"/>
            </a:solidFill>
          </a:ln>
        </p:spPr>
        <p:txBody>
          <a:bodyPr vert="horz" wrap="square" lIns="0" tIns="102235" rIns="0" bIns="0" rtlCol="0">
            <a:spAutoFit/>
          </a:bodyPr>
          <a:lstStyle/>
          <a:p>
            <a:pPr marL="510540" marR="0" lvl="0" indent="0" defTabSz="914400" eaLnBrk="1" fontAlgn="auto" latinLnBrk="0" hangingPunct="1">
              <a:lnSpc>
                <a:spcPct val="100000"/>
              </a:lnSpc>
              <a:spcBef>
                <a:spcPts val="805"/>
              </a:spcBef>
              <a:spcAft>
                <a:spcPts val="0"/>
              </a:spcAft>
              <a:buClrTx/>
              <a:buSzTx/>
              <a:buFontTx/>
              <a:buNone/>
              <a:tabLst/>
              <a:defRPr/>
            </a:pPr>
            <a:r>
              <a:rPr lang="zh-TW" altLang="en-US" sz="2400" spc="90" dirty="0">
                <a:solidFill>
                  <a:srgbClr val="2F4A6F"/>
                </a:solidFill>
                <a:latin typeface="微軟正黑體"/>
                <a:cs typeface="微軟正黑體"/>
              </a:rPr>
              <a:t>活 動</a:t>
            </a:r>
            <a:r>
              <a:rPr kumimoji="0" sz="2400" b="0" i="0" u="none" strike="noStrike" kern="0" cap="none" spc="90" normalizeH="0" baseline="0" noProof="0" dirty="0">
                <a:ln>
                  <a:noFill/>
                </a:ln>
                <a:solidFill>
                  <a:srgbClr val="2F4A6F"/>
                </a:solidFill>
                <a:effectLst/>
                <a:uLnTx/>
                <a:uFillTx/>
                <a:latin typeface="微軟正黑體"/>
                <a:cs typeface="微軟正黑體"/>
              </a:rPr>
              <a:t> 類 別 選 擇</a:t>
            </a: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p:txBody>
      </p:sp>
      <p:grpSp>
        <p:nvGrpSpPr>
          <p:cNvPr id="17" name="object 17"/>
          <p:cNvGrpSpPr/>
          <p:nvPr/>
        </p:nvGrpSpPr>
        <p:grpSpPr>
          <a:xfrm>
            <a:off x="2980817" y="1851532"/>
            <a:ext cx="3511550" cy="398145"/>
            <a:chOff x="2980817" y="1851532"/>
            <a:chExt cx="3511550" cy="398145"/>
          </a:xfrm>
        </p:grpSpPr>
        <p:sp>
          <p:nvSpPr>
            <p:cNvPr id="18" name="object 18"/>
            <p:cNvSpPr/>
            <p:nvPr/>
          </p:nvSpPr>
          <p:spPr>
            <a:xfrm>
              <a:off x="2983992" y="1854707"/>
              <a:ext cx="3505200" cy="391795"/>
            </a:xfrm>
            <a:custGeom>
              <a:avLst/>
              <a:gdLst/>
              <a:ahLst/>
              <a:cxnLst/>
              <a:rect l="l" t="t" r="r" b="b"/>
              <a:pathLst>
                <a:path w="3505200" h="391794">
                  <a:moveTo>
                    <a:pt x="3309366" y="0"/>
                  </a:moveTo>
                  <a:lnTo>
                    <a:pt x="195834" y="0"/>
                  </a:lnTo>
                  <a:lnTo>
                    <a:pt x="150931" y="5172"/>
                  </a:lnTo>
                  <a:lnTo>
                    <a:pt x="109712" y="19905"/>
                  </a:lnTo>
                  <a:lnTo>
                    <a:pt x="73351" y="43023"/>
                  </a:lnTo>
                  <a:lnTo>
                    <a:pt x="43023" y="73351"/>
                  </a:lnTo>
                  <a:lnTo>
                    <a:pt x="19905" y="109712"/>
                  </a:lnTo>
                  <a:lnTo>
                    <a:pt x="5172" y="150931"/>
                  </a:lnTo>
                  <a:lnTo>
                    <a:pt x="0" y="195834"/>
                  </a:lnTo>
                  <a:lnTo>
                    <a:pt x="5172" y="240736"/>
                  </a:lnTo>
                  <a:lnTo>
                    <a:pt x="19905" y="281955"/>
                  </a:lnTo>
                  <a:lnTo>
                    <a:pt x="43023" y="318316"/>
                  </a:lnTo>
                  <a:lnTo>
                    <a:pt x="73351" y="348644"/>
                  </a:lnTo>
                  <a:lnTo>
                    <a:pt x="109712" y="371762"/>
                  </a:lnTo>
                  <a:lnTo>
                    <a:pt x="150931" y="386495"/>
                  </a:lnTo>
                  <a:lnTo>
                    <a:pt x="195834" y="391668"/>
                  </a:lnTo>
                  <a:lnTo>
                    <a:pt x="3309366" y="391668"/>
                  </a:lnTo>
                  <a:lnTo>
                    <a:pt x="3354268" y="386495"/>
                  </a:lnTo>
                  <a:lnTo>
                    <a:pt x="3395487" y="371762"/>
                  </a:lnTo>
                  <a:lnTo>
                    <a:pt x="3431848" y="348644"/>
                  </a:lnTo>
                  <a:lnTo>
                    <a:pt x="3462176" y="318316"/>
                  </a:lnTo>
                  <a:lnTo>
                    <a:pt x="3485294" y="281955"/>
                  </a:lnTo>
                  <a:lnTo>
                    <a:pt x="3500027" y="240736"/>
                  </a:lnTo>
                  <a:lnTo>
                    <a:pt x="3505200" y="195834"/>
                  </a:lnTo>
                  <a:lnTo>
                    <a:pt x="3500027" y="150931"/>
                  </a:lnTo>
                  <a:lnTo>
                    <a:pt x="3485294" y="109712"/>
                  </a:lnTo>
                  <a:lnTo>
                    <a:pt x="3462176" y="73351"/>
                  </a:lnTo>
                  <a:lnTo>
                    <a:pt x="3431848" y="43023"/>
                  </a:lnTo>
                  <a:lnTo>
                    <a:pt x="3395487" y="19905"/>
                  </a:lnTo>
                  <a:lnTo>
                    <a:pt x="3354268" y="5172"/>
                  </a:lnTo>
                  <a:lnTo>
                    <a:pt x="3309366" y="0"/>
                  </a:lnTo>
                  <a:close/>
                </a:path>
              </a:pathLst>
            </a:custGeom>
            <a:solidFill>
              <a:srgbClr val="F4B39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2983992" y="1854707"/>
              <a:ext cx="3505200" cy="391795"/>
            </a:xfrm>
            <a:custGeom>
              <a:avLst/>
              <a:gdLst/>
              <a:ahLst/>
              <a:cxnLst/>
              <a:rect l="l" t="t" r="r" b="b"/>
              <a:pathLst>
                <a:path w="3505200" h="391794">
                  <a:moveTo>
                    <a:pt x="0" y="195834"/>
                  </a:moveTo>
                  <a:lnTo>
                    <a:pt x="5172" y="150931"/>
                  </a:lnTo>
                  <a:lnTo>
                    <a:pt x="19905" y="109712"/>
                  </a:lnTo>
                  <a:lnTo>
                    <a:pt x="43023" y="73351"/>
                  </a:lnTo>
                  <a:lnTo>
                    <a:pt x="73351" y="43023"/>
                  </a:lnTo>
                  <a:lnTo>
                    <a:pt x="109712" y="19905"/>
                  </a:lnTo>
                  <a:lnTo>
                    <a:pt x="150931" y="5172"/>
                  </a:lnTo>
                  <a:lnTo>
                    <a:pt x="195834" y="0"/>
                  </a:lnTo>
                  <a:lnTo>
                    <a:pt x="3309366" y="0"/>
                  </a:lnTo>
                  <a:lnTo>
                    <a:pt x="3354268" y="5172"/>
                  </a:lnTo>
                  <a:lnTo>
                    <a:pt x="3395487" y="19905"/>
                  </a:lnTo>
                  <a:lnTo>
                    <a:pt x="3431848" y="43023"/>
                  </a:lnTo>
                  <a:lnTo>
                    <a:pt x="3462176" y="73351"/>
                  </a:lnTo>
                  <a:lnTo>
                    <a:pt x="3485294" y="109712"/>
                  </a:lnTo>
                  <a:lnTo>
                    <a:pt x="3500027" y="150931"/>
                  </a:lnTo>
                  <a:lnTo>
                    <a:pt x="3505200" y="195834"/>
                  </a:lnTo>
                  <a:lnTo>
                    <a:pt x="3500027" y="240736"/>
                  </a:lnTo>
                  <a:lnTo>
                    <a:pt x="3485294" y="281955"/>
                  </a:lnTo>
                  <a:lnTo>
                    <a:pt x="3462176" y="318316"/>
                  </a:lnTo>
                  <a:lnTo>
                    <a:pt x="3431848" y="348644"/>
                  </a:lnTo>
                  <a:lnTo>
                    <a:pt x="3395487" y="371762"/>
                  </a:lnTo>
                  <a:lnTo>
                    <a:pt x="3354268" y="386495"/>
                  </a:lnTo>
                  <a:lnTo>
                    <a:pt x="3309366" y="391668"/>
                  </a:lnTo>
                  <a:lnTo>
                    <a:pt x="195834" y="391668"/>
                  </a:lnTo>
                  <a:lnTo>
                    <a:pt x="150931" y="386495"/>
                  </a:lnTo>
                  <a:lnTo>
                    <a:pt x="109712" y="371762"/>
                  </a:lnTo>
                  <a:lnTo>
                    <a:pt x="73351" y="348644"/>
                  </a:lnTo>
                  <a:lnTo>
                    <a:pt x="43023" y="318316"/>
                  </a:lnTo>
                  <a:lnTo>
                    <a:pt x="19905" y="281955"/>
                  </a:lnTo>
                  <a:lnTo>
                    <a:pt x="5172" y="240736"/>
                  </a:lnTo>
                  <a:lnTo>
                    <a:pt x="0" y="195834"/>
                  </a:lnTo>
                  <a:close/>
                </a:path>
              </a:pathLst>
            </a:custGeom>
            <a:ln w="6096">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3251075" y="1895030"/>
            <a:ext cx="2984500" cy="299720"/>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5" normalizeH="0" baseline="0" noProof="0" dirty="0">
                <a:ln>
                  <a:noFill/>
                </a:ln>
                <a:solidFill>
                  <a:sysClr val="windowText" lastClr="000000"/>
                </a:solidFill>
                <a:effectLst/>
                <a:uLnTx/>
                <a:uFillTx/>
                <a:latin typeface="微軟正黑體"/>
                <a:cs typeface="微軟正黑體"/>
              </a:rPr>
              <a:t>家庭、學校、同儕等人的信念</a:t>
            </a:r>
            <a:endParaRPr kumimoji="0" sz="1800" b="0" i="0" u="none" strike="noStrike" kern="0" cap="none" spc="0" normalizeH="0" baseline="0" noProof="0">
              <a:ln>
                <a:noFill/>
              </a:ln>
              <a:solidFill>
                <a:sysClr val="windowText" lastClr="000000"/>
              </a:solidFill>
              <a:effectLst/>
              <a:uLnTx/>
              <a:uFillTx/>
              <a:latin typeface="微軟正黑體"/>
              <a:cs typeface="微軟正黑體"/>
            </a:endParaRPr>
          </a:p>
        </p:txBody>
      </p:sp>
      <p:grpSp>
        <p:nvGrpSpPr>
          <p:cNvPr id="21" name="object 21"/>
          <p:cNvGrpSpPr/>
          <p:nvPr/>
        </p:nvGrpSpPr>
        <p:grpSpPr>
          <a:xfrm>
            <a:off x="4489577" y="3460877"/>
            <a:ext cx="2127885" cy="398145"/>
            <a:chOff x="4489577" y="3460877"/>
            <a:chExt cx="2127885" cy="398145"/>
          </a:xfrm>
        </p:grpSpPr>
        <p:sp>
          <p:nvSpPr>
            <p:cNvPr id="22" name="object 22"/>
            <p:cNvSpPr/>
            <p:nvPr/>
          </p:nvSpPr>
          <p:spPr>
            <a:xfrm>
              <a:off x="4492752" y="3464052"/>
              <a:ext cx="2121535" cy="391795"/>
            </a:xfrm>
            <a:custGeom>
              <a:avLst/>
              <a:gdLst/>
              <a:ahLst/>
              <a:cxnLst/>
              <a:rect l="l" t="t" r="r" b="b"/>
              <a:pathLst>
                <a:path w="2121534" h="391795">
                  <a:moveTo>
                    <a:pt x="1925574" y="0"/>
                  </a:moveTo>
                  <a:lnTo>
                    <a:pt x="195834" y="0"/>
                  </a:lnTo>
                  <a:lnTo>
                    <a:pt x="150931" y="5172"/>
                  </a:lnTo>
                  <a:lnTo>
                    <a:pt x="109712" y="19905"/>
                  </a:lnTo>
                  <a:lnTo>
                    <a:pt x="73351" y="43023"/>
                  </a:lnTo>
                  <a:lnTo>
                    <a:pt x="43023" y="73351"/>
                  </a:lnTo>
                  <a:lnTo>
                    <a:pt x="19905" y="109712"/>
                  </a:lnTo>
                  <a:lnTo>
                    <a:pt x="5172" y="150931"/>
                  </a:lnTo>
                  <a:lnTo>
                    <a:pt x="0" y="195834"/>
                  </a:lnTo>
                  <a:lnTo>
                    <a:pt x="5172" y="240736"/>
                  </a:lnTo>
                  <a:lnTo>
                    <a:pt x="19905" y="281955"/>
                  </a:lnTo>
                  <a:lnTo>
                    <a:pt x="43023" y="318316"/>
                  </a:lnTo>
                  <a:lnTo>
                    <a:pt x="73351" y="348644"/>
                  </a:lnTo>
                  <a:lnTo>
                    <a:pt x="109712" y="371762"/>
                  </a:lnTo>
                  <a:lnTo>
                    <a:pt x="150931" y="386495"/>
                  </a:lnTo>
                  <a:lnTo>
                    <a:pt x="195834" y="391668"/>
                  </a:lnTo>
                  <a:lnTo>
                    <a:pt x="1925574" y="391668"/>
                  </a:lnTo>
                  <a:lnTo>
                    <a:pt x="1970476" y="386495"/>
                  </a:lnTo>
                  <a:lnTo>
                    <a:pt x="2011695" y="371762"/>
                  </a:lnTo>
                  <a:lnTo>
                    <a:pt x="2048056" y="348644"/>
                  </a:lnTo>
                  <a:lnTo>
                    <a:pt x="2078384" y="318316"/>
                  </a:lnTo>
                  <a:lnTo>
                    <a:pt x="2101502" y="281955"/>
                  </a:lnTo>
                  <a:lnTo>
                    <a:pt x="2116235" y="240736"/>
                  </a:lnTo>
                  <a:lnTo>
                    <a:pt x="2121408" y="195834"/>
                  </a:lnTo>
                  <a:lnTo>
                    <a:pt x="2116235" y="150931"/>
                  </a:lnTo>
                  <a:lnTo>
                    <a:pt x="2101502" y="109712"/>
                  </a:lnTo>
                  <a:lnTo>
                    <a:pt x="2078384" y="73351"/>
                  </a:lnTo>
                  <a:lnTo>
                    <a:pt x="2048056" y="43023"/>
                  </a:lnTo>
                  <a:lnTo>
                    <a:pt x="2011695" y="19905"/>
                  </a:lnTo>
                  <a:lnTo>
                    <a:pt x="1970476" y="5172"/>
                  </a:lnTo>
                  <a:lnTo>
                    <a:pt x="1925574" y="0"/>
                  </a:lnTo>
                  <a:close/>
                </a:path>
              </a:pathLst>
            </a:custGeom>
            <a:solidFill>
              <a:srgbClr val="F4B39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4492752" y="3464052"/>
              <a:ext cx="2121535" cy="391795"/>
            </a:xfrm>
            <a:custGeom>
              <a:avLst/>
              <a:gdLst/>
              <a:ahLst/>
              <a:cxnLst/>
              <a:rect l="l" t="t" r="r" b="b"/>
              <a:pathLst>
                <a:path w="2121534" h="391795">
                  <a:moveTo>
                    <a:pt x="0" y="195834"/>
                  </a:moveTo>
                  <a:lnTo>
                    <a:pt x="5172" y="150931"/>
                  </a:lnTo>
                  <a:lnTo>
                    <a:pt x="19905" y="109712"/>
                  </a:lnTo>
                  <a:lnTo>
                    <a:pt x="43023" y="73351"/>
                  </a:lnTo>
                  <a:lnTo>
                    <a:pt x="73351" y="43023"/>
                  </a:lnTo>
                  <a:lnTo>
                    <a:pt x="109712" y="19905"/>
                  </a:lnTo>
                  <a:lnTo>
                    <a:pt x="150931" y="5172"/>
                  </a:lnTo>
                  <a:lnTo>
                    <a:pt x="195834" y="0"/>
                  </a:lnTo>
                  <a:lnTo>
                    <a:pt x="1925574" y="0"/>
                  </a:lnTo>
                  <a:lnTo>
                    <a:pt x="1970476" y="5172"/>
                  </a:lnTo>
                  <a:lnTo>
                    <a:pt x="2011695" y="19905"/>
                  </a:lnTo>
                  <a:lnTo>
                    <a:pt x="2048056" y="43023"/>
                  </a:lnTo>
                  <a:lnTo>
                    <a:pt x="2078384" y="73351"/>
                  </a:lnTo>
                  <a:lnTo>
                    <a:pt x="2101502" y="109712"/>
                  </a:lnTo>
                  <a:lnTo>
                    <a:pt x="2116235" y="150931"/>
                  </a:lnTo>
                  <a:lnTo>
                    <a:pt x="2121408" y="195834"/>
                  </a:lnTo>
                  <a:lnTo>
                    <a:pt x="2116235" y="240736"/>
                  </a:lnTo>
                  <a:lnTo>
                    <a:pt x="2101502" y="281955"/>
                  </a:lnTo>
                  <a:lnTo>
                    <a:pt x="2078384" y="318316"/>
                  </a:lnTo>
                  <a:lnTo>
                    <a:pt x="2048056" y="348644"/>
                  </a:lnTo>
                  <a:lnTo>
                    <a:pt x="2011695" y="371762"/>
                  </a:lnTo>
                  <a:lnTo>
                    <a:pt x="1970476" y="386495"/>
                  </a:lnTo>
                  <a:lnTo>
                    <a:pt x="1925574" y="391668"/>
                  </a:lnTo>
                  <a:lnTo>
                    <a:pt x="195834" y="391668"/>
                  </a:lnTo>
                  <a:lnTo>
                    <a:pt x="150931" y="386495"/>
                  </a:lnTo>
                  <a:lnTo>
                    <a:pt x="109712" y="371762"/>
                  </a:lnTo>
                  <a:lnTo>
                    <a:pt x="73351" y="348644"/>
                  </a:lnTo>
                  <a:lnTo>
                    <a:pt x="43023" y="318316"/>
                  </a:lnTo>
                  <a:lnTo>
                    <a:pt x="19905" y="281955"/>
                  </a:lnTo>
                  <a:lnTo>
                    <a:pt x="5172" y="240736"/>
                  </a:lnTo>
                  <a:lnTo>
                    <a:pt x="0" y="195834"/>
                  </a:lnTo>
                  <a:close/>
                </a:path>
              </a:pathLst>
            </a:custGeom>
            <a:ln w="6096">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4867932" y="3504205"/>
            <a:ext cx="1384300" cy="299720"/>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err="1">
                <a:ln>
                  <a:noFill/>
                </a:ln>
                <a:solidFill>
                  <a:sysClr val="windowText" lastClr="000000"/>
                </a:solidFill>
                <a:effectLst/>
                <a:uLnTx/>
                <a:uFillTx/>
                <a:latin typeface="微軟正黑體"/>
                <a:cs typeface="微軟正黑體"/>
              </a:rPr>
              <a:t>傳統文化</a:t>
            </a:r>
            <a:endParaRPr kumimoji="0" sz="1800" b="0" i="0" u="none" strike="noStrike" kern="0" cap="none" spc="0" normalizeH="0" baseline="0" noProof="0" dirty="0">
              <a:ln>
                <a:noFill/>
              </a:ln>
              <a:solidFill>
                <a:sysClr val="windowText" lastClr="000000"/>
              </a:solidFill>
              <a:effectLst/>
              <a:uLnTx/>
              <a:uFillTx/>
              <a:latin typeface="微軟正黑體"/>
              <a:cs typeface="微軟正黑體"/>
            </a:endParaRPr>
          </a:p>
        </p:txBody>
      </p:sp>
      <p:grpSp>
        <p:nvGrpSpPr>
          <p:cNvPr id="25" name="object 25"/>
          <p:cNvGrpSpPr/>
          <p:nvPr/>
        </p:nvGrpSpPr>
        <p:grpSpPr>
          <a:xfrm>
            <a:off x="4177029" y="3151302"/>
            <a:ext cx="323215" cy="511175"/>
            <a:chOff x="4177029" y="3151302"/>
            <a:chExt cx="323215" cy="511175"/>
          </a:xfrm>
        </p:grpSpPr>
        <p:sp>
          <p:nvSpPr>
            <p:cNvPr id="26" name="object 26"/>
            <p:cNvSpPr/>
            <p:nvPr/>
          </p:nvSpPr>
          <p:spPr>
            <a:xfrm>
              <a:off x="4183379" y="3204654"/>
              <a:ext cx="310515" cy="451484"/>
            </a:xfrm>
            <a:custGeom>
              <a:avLst/>
              <a:gdLst/>
              <a:ahLst/>
              <a:cxnLst/>
              <a:rect l="l" t="t" r="r" b="b"/>
              <a:pathLst>
                <a:path w="310514" h="451485">
                  <a:moveTo>
                    <a:pt x="310134" y="451421"/>
                  </a:moveTo>
                  <a:lnTo>
                    <a:pt x="264304" y="448058"/>
                  </a:lnTo>
                  <a:lnTo>
                    <a:pt x="220562" y="438290"/>
                  </a:lnTo>
                  <a:lnTo>
                    <a:pt x="179388" y="422597"/>
                  </a:lnTo>
                  <a:lnTo>
                    <a:pt x="141261" y="401457"/>
                  </a:lnTo>
                  <a:lnTo>
                    <a:pt x="106662" y="375351"/>
                  </a:lnTo>
                  <a:lnTo>
                    <a:pt x="76069" y="344759"/>
                  </a:lnTo>
                  <a:lnTo>
                    <a:pt x="49963" y="310159"/>
                  </a:lnTo>
                  <a:lnTo>
                    <a:pt x="28824" y="272033"/>
                  </a:lnTo>
                  <a:lnTo>
                    <a:pt x="13130" y="230859"/>
                  </a:lnTo>
                  <a:lnTo>
                    <a:pt x="3362" y="187117"/>
                  </a:lnTo>
                  <a:lnTo>
                    <a:pt x="0" y="141287"/>
                  </a:lnTo>
                  <a:lnTo>
                    <a:pt x="2192" y="104471"/>
                  </a:lnTo>
                  <a:lnTo>
                    <a:pt x="8685" y="68410"/>
                  </a:lnTo>
                  <a:lnTo>
                    <a:pt x="19347" y="33465"/>
                  </a:lnTo>
                  <a:lnTo>
                    <a:pt x="34048" y="0"/>
                  </a:lnTo>
                </a:path>
              </a:pathLst>
            </a:custGeom>
            <a:ln w="12700">
              <a:solidFill>
                <a:srgbClr val="D3481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4178614" y="3151302"/>
              <a:ext cx="73660" cy="85090"/>
            </a:xfrm>
            <a:custGeom>
              <a:avLst/>
              <a:gdLst/>
              <a:ahLst/>
              <a:cxnLst/>
              <a:rect l="l" t="t" r="r" b="b"/>
              <a:pathLst>
                <a:path w="73660" h="85089">
                  <a:moveTo>
                    <a:pt x="73444" y="0"/>
                  </a:moveTo>
                  <a:lnTo>
                    <a:pt x="0" y="43179"/>
                  </a:lnTo>
                  <a:lnTo>
                    <a:pt x="63919" y="84670"/>
                  </a:lnTo>
                  <a:lnTo>
                    <a:pt x="73444" y="0"/>
                  </a:lnTo>
                  <a:close/>
                </a:path>
              </a:pathLst>
            </a:custGeom>
            <a:solidFill>
              <a:srgbClr val="D348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p:nvPr/>
        </p:nvSpPr>
        <p:spPr>
          <a:xfrm>
            <a:off x="0" y="4726940"/>
            <a:ext cx="12192000" cy="1750060"/>
          </a:xfrm>
          <a:custGeom>
            <a:avLst/>
            <a:gdLst/>
            <a:ahLst/>
            <a:cxnLst/>
            <a:rect l="l" t="t" r="r" b="b"/>
            <a:pathLst>
              <a:path w="12192000" h="1750060">
                <a:moveTo>
                  <a:pt x="12192000" y="0"/>
                </a:moveTo>
                <a:lnTo>
                  <a:pt x="0" y="0"/>
                </a:lnTo>
                <a:lnTo>
                  <a:pt x="0" y="1749552"/>
                </a:lnTo>
                <a:lnTo>
                  <a:pt x="12192000" y="1749552"/>
                </a:lnTo>
                <a:lnTo>
                  <a:pt x="12192000" y="0"/>
                </a:lnTo>
                <a:close/>
              </a:path>
            </a:pathLst>
          </a:custGeom>
          <a:solidFill>
            <a:srgbClr val="DADAD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txBox="1"/>
          <p:nvPr/>
        </p:nvSpPr>
        <p:spPr>
          <a:xfrm>
            <a:off x="902525" y="4750319"/>
            <a:ext cx="10076815" cy="1474121"/>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50000"/>
              </a:lnSpc>
              <a:spcBef>
                <a:spcPts val="100"/>
              </a:spcBef>
              <a:spcAft>
                <a:spcPts val="0"/>
              </a:spcAft>
              <a:buClrTx/>
              <a:buSzTx/>
              <a:buFontTx/>
              <a:buNone/>
              <a:tabLst/>
              <a:defRPr/>
            </a:pP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個體在活動的選擇及表現上，可能</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會</a:t>
            </a:r>
            <a:r>
              <a:rPr kumimoji="0" sz="2200" b="0" i="0" u="none" strike="noStrike" kern="0" cap="none" spc="-30" normalizeH="0" baseline="0" noProof="0" dirty="0" err="1">
                <a:ln>
                  <a:noFill/>
                </a:ln>
                <a:solidFill>
                  <a:srgbClr val="423789"/>
                </a:solidFill>
                <a:effectLst/>
                <a:uLnTx/>
                <a:uFillTx/>
                <a:latin typeface="微軟正黑體"/>
                <a:cs typeface="微軟正黑體"/>
              </a:rPr>
              <a:t>受到</a:t>
            </a:r>
            <a:r>
              <a:rPr kumimoji="0" sz="2200" b="0" i="0" u="none" strike="noStrike" kern="0" cap="none" spc="-20" normalizeH="0" baseline="0" noProof="0" dirty="0" err="1">
                <a:ln>
                  <a:noFill/>
                </a:ln>
                <a:solidFill>
                  <a:srgbClr val="423789"/>
                </a:solidFill>
                <a:effectLst/>
                <a:uLnTx/>
                <a:uFillTx/>
                <a:latin typeface="微軟正黑體"/>
                <a:cs typeface="微軟正黑體"/>
              </a:rPr>
              <a:t>別</a:t>
            </a:r>
            <a:r>
              <a:rPr kumimoji="0" sz="2200" b="0" i="0" u="none" strike="noStrike" kern="0" cap="none" spc="-30" normalizeH="0" baseline="0" noProof="0" dirty="0" err="1">
                <a:ln>
                  <a:noFill/>
                </a:ln>
                <a:solidFill>
                  <a:srgbClr val="423789"/>
                </a:solidFill>
                <a:effectLst/>
                <a:uLnTx/>
                <a:uFillTx/>
                <a:latin typeface="微軟正黑體"/>
                <a:cs typeface="微軟正黑體"/>
              </a:rPr>
              <a:t>人對性</a:t>
            </a:r>
            <a:r>
              <a:rPr kumimoji="0" sz="2200" b="0" i="0" u="none" strike="noStrike" kern="0" cap="none" spc="-20" normalizeH="0" baseline="0" noProof="0" dirty="0" err="1">
                <a:ln>
                  <a:noFill/>
                </a:ln>
                <a:solidFill>
                  <a:srgbClr val="423789"/>
                </a:solidFill>
                <a:effectLst/>
                <a:uLnTx/>
                <a:uFillTx/>
                <a:latin typeface="微軟正黑體"/>
                <a:cs typeface="微軟正黑體"/>
              </a:rPr>
              <a:t>別</a:t>
            </a:r>
            <a:r>
              <a:rPr kumimoji="0" sz="2200" b="0" i="0" u="none" strike="noStrike" kern="0" cap="none" spc="-30" normalizeH="0" baseline="0" noProof="0" dirty="0" err="1">
                <a:ln>
                  <a:noFill/>
                </a:ln>
                <a:solidFill>
                  <a:srgbClr val="423789"/>
                </a:solidFill>
                <a:effectLst/>
                <a:uLnTx/>
                <a:uFillTx/>
                <a:latin typeface="微軟正黑體"/>
                <a:cs typeface="微軟正黑體"/>
              </a:rPr>
              <a:t>角色</a:t>
            </a:r>
            <a:r>
              <a:rPr kumimoji="0" sz="2200" b="0" i="0" u="none" strike="noStrike" kern="0" cap="none" spc="-20" normalizeH="0" baseline="0" noProof="0" dirty="0" err="1">
                <a:ln>
                  <a:noFill/>
                </a:ln>
                <a:solidFill>
                  <a:srgbClr val="423789"/>
                </a:solidFill>
                <a:effectLst/>
                <a:uLnTx/>
                <a:uFillTx/>
                <a:latin typeface="微軟正黑體"/>
                <a:cs typeface="微軟正黑體"/>
              </a:rPr>
              <a:t>既</a:t>
            </a:r>
            <a:r>
              <a:rPr kumimoji="0" sz="2200" b="0" i="0" u="none" strike="noStrike" kern="0" cap="none" spc="-30" normalizeH="0" baseline="0" noProof="0" dirty="0" err="1">
                <a:ln>
                  <a:noFill/>
                </a:ln>
                <a:solidFill>
                  <a:srgbClr val="423789"/>
                </a:solidFill>
                <a:effectLst/>
                <a:uLnTx/>
                <a:uFillTx/>
                <a:latin typeface="微軟正黑體"/>
                <a:cs typeface="微軟正黑體"/>
              </a:rPr>
              <a:t>定的</a:t>
            </a:r>
            <a:r>
              <a:rPr kumimoji="0" sz="2200" b="0" i="0" u="none" strike="noStrike" kern="0" cap="none" spc="-25" normalizeH="0" baseline="0" noProof="0" dirty="0" err="1">
                <a:ln>
                  <a:noFill/>
                </a:ln>
                <a:solidFill>
                  <a:srgbClr val="423789"/>
                </a:solidFill>
                <a:effectLst/>
                <a:uLnTx/>
                <a:uFillTx/>
                <a:latin typeface="微軟正黑體"/>
                <a:cs typeface="微軟正黑體"/>
              </a:rPr>
              <a:t>看法</a:t>
            </a:r>
            <a:r>
              <a:rPr kumimoji="0" sz="2200" b="0" i="0" u="none" strike="noStrike" kern="0" cap="none" spc="-25" normalizeH="0" baseline="0" noProof="0" dirty="0" err="1">
                <a:ln>
                  <a:noFill/>
                </a:ln>
                <a:solidFill>
                  <a:sysClr val="windowText" lastClr="000000"/>
                </a:solidFill>
                <a:effectLst/>
                <a:uLnTx/>
                <a:uFillTx/>
                <a:latin typeface="微軟正黑體"/>
                <a:cs typeface="微軟正黑體"/>
              </a:rPr>
              <a:t>，以</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避</a:t>
            </a:r>
            <a:r>
              <a:rPr kumimoji="0" sz="2200" b="0" i="0" u="none" strike="noStrike" kern="0" cap="none" spc="-50" normalizeH="0" baseline="0" noProof="0" dirty="0" err="1">
                <a:ln>
                  <a:noFill/>
                </a:ln>
                <a:solidFill>
                  <a:sysClr val="windowText" lastClr="000000"/>
                </a:solidFill>
                <a:effectLst/>
                <a:uLnTx/>
                <a:uFillTx/>
                <a:latin typeface="微軟正黑體"/>
                <a:cs typeface="微軟正黑體"/>
              </a:rPr>
              <a:t>免</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遭到批評（如娘娘腔、男人婆等</a:t>
            </a:r>
            <a:r>
              <a:rPr kumimoji="0" sz="2200" b="0" i="0" u="none" strike="noStrike" kern="0" cap="none" spc="-30" normalizeH="0" baseline="0" noProof="0" dirty="0">
                <a:ln>
                  <a:noFill/>
                </a:ln>
                <a:solidFill>
                  <a:sysClr val="windowText" lastClr="000000"/>
                </a:solidFill>
                <a:effectLst/>
                <a:uLnTx/>
                <a:uFillTx/>
                <a:latin typeface="微軟正黑體"/>
                <a:cs typeface="微軟正黑體"/>
              </a:rPr>
              <a:t>）</a:t>
            </a:r>
            <a:r>
              <a:rPr kumimoji="0" sz="2200" b="0" i="0" u="none" strike="noStrike" kern="0" cap="none" spc="-20" normalizeH="0" baseline="0" noProof="0" dirty="0">
                <a:ln>
                  <a:noFill/>
                </a:ln>
                <a:solidFill>
                  <a:sysClr val="windowText" lastClr="000000"/>
                </a:solidFill>
                <a:effectLst/>
                <a:uLnTx/>
                <a:uFillTx/>
                <a:latin typeface="微軟正黑體"/>
                <a:cs typeface="微軟正黑體"/>
              </a:rPr>
              <a:t>。</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但實</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際</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上個</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體</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有可</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能</a:t>
            </a:r>
            <a:r>
              <a:rPr kumimoji="0" sz="2200" b="0" i="0" u="none" strike="noStrike" kern="0" cap="none" spc="-30" normalizeH="0" baseline="0" noProof="0" dirty="0" err="1">
                <a:ln>
                  <a:noFill/>
                </a:ln>
                <a:solidFill>
                  <a:srgbClr val="423789"/>
                </a:solidFill>
                <a:effectLst/>
                <a:uLnTx/>
                <a:uFillTx/>
                <a:latin typeface="微軟正黑體"/>
                <a:cs typeface="微軟正黑體"/>
              </a:rPr>
              <a:t>對某</a:t>
            </a:r>
            <a:r>
              <a:rPr kumimoji="0" sz="2200" b="0" i="0" u="none" strike="noStrike" kern="0" cap="none" spc="-20" normalizeH="0" baseline="0" noProof="0" dirty="0" err="1">
                <a:ln>
                  <a:noFill/>
                </a:ln>
                <a:solidFill>
                  <a:srgbClr val="423789"/>
                </a:solidFill>
                <a:effectLst/>
                <a:uLnTx/>
                <a:uFillTx/>
                <a:latin typeface="微軟正黑體"/>
                <a:cs typeface="微軟正黑體"/>
              </a:rPr>
              <a:t>些</a:t>
            </a:r>
            <a:r>
              <a:rPr lang="zh-TW" altLang="en-US" sz="2200" spc="-30" dirty="0">
                <a:solidFill>
                  <a:srgbClr val="423789"/>
                </a:solidFill>
                <a:latin typeface="微軟正黑體"/>
                <a:cs typeface="微軟正黑體"/>
              </a:rPr>
              <a:t>活動</a:t>
            </a:r>
            <a:r>
              <a:rPr kumimoji="0" sz="2200" b="0" i="0" u="none" strike="noStrike" kern="0" cap="none" spc="-20" normalizeH="0" baseline="0" noProof="0" dirty="0" err="1">
                <a:ln>
                  <a:noFill/>
                </a:ln>
                <a:solidFill>
                  <a:srgbClr val="423789"/>
                </a:solidFill>
                <a:effectLst/>
                <a:uLnTx/>
                <a:uFillTx/>
                <a:latin typeface="微軟正黑體"/>
                <a:cs typeface="微軟正黑體"/>
              </a:rPr>
              <a:t>原</a:t>
            </a:r>
            <a:r>
              <a:rPr kumimoji="0" sz="2200" b="0" i="0" u="none" strike="noStrike" kern="0" cap="none" spc="-30" normalizeH="0" baseline="0" noProof="0" dirty="0" err="1">
                <a:ln>
                  <a:noFill/>
                </a:ln>
                <a:solidFill>
                  <a:srgbClr val="423789"/>
                </a:solidFill>
                <a:effectLst/>
                <a:uLnTx/>
                <a:uFillTx/>
                <a:latin typeface="微軟正黑體"/>
                <a:cs typeface="微軟正黑體"/>
              </a:rPr>
              <a:t>先抱</a:t>
            </a:r>
            <a:r>
              <a:rPr kumimoji="0" sz="2200" b="0" i="0" u="none" strike="noStrike" kern="0" cap="none" spc="-20" normalizeH="0" baseline="0" noProof="0" dirty="0" err="1">
                <a:ln>
                  <a:noFill/>
                </a:ln>
                <a:solidFill>
                  <a:srgbClr val="423789"/>
                </a:solidFill>
                <a:effectLst/>
                <a:uLnTx/>
                <a:uFillTx/>
                <a:latin typeface="微軟正黑體"/>
                <a:cs typeface="微軟正黑體"/>
              </a:rPr>
              <a:t>持</a:t>
            </a:r>
            <a:r>
              <a:rPr kumimoji="0" sz="2200" b="0" i="0" u="none" strike="noStrike" kern="0" cap="none" spc="-30" normalizeH="0" baseline="0" noProof="0" dirty="0" err="1">
                <a:ln>
                  <a:noFill/>
                </a:ln>
                <a:solidFill>
                  <a:srgbClr val="423789"/>
                </a:solidFill>
                <a:effectLst/>
                <a:uLnTx/>
                <a:uFillTx/>
                <a:latin typeface="微軟正黑體"/>
                <a:cs typeface="微軟正黑體"/>
              </a:rPr>
              <a:t>高</a:t>
            </a:r>
            <a:r>
              <a:rPr kumimoji="0" sz="2200" b="0" i="0" u="none" strike="noStrike" kern="0" cap="none" spc="-50" normalizeH="0" baseline="0" noProof="0" dirty="0" err="1">
                <a:ln>
                  <a:noFill/>
                </a:ln>
                <a:solidFill>
                  <a:srgbClr val="423789"/>
                </a:solidFill>
                <a:effectLst/>
                <a:uLnTx/>
                <a:uFillTx/>
                <a:latin typeface="微軟正黑體"/>
                <a:cs typeface="微軟正黑體"/>
              </a:rPr>
              <a:t>度</a:t>
            </a:r>
            <a:r>
              <a:rPr kumimoji="0" sz="2200" b="0" i="0" u="none" strike="noStrike" kern="0" cap="none" spc="-30" normalizeH="0" baseline="0" noProof="0" dirty="0" err="1">
                <a:ln>
                  <a:noFill/>
                </a:ln>
                <a:solidFill>
                  <a:srgbClr val="423789"/>
                </a:solidFill>
                <a:effectLst/>
                <a:uLnTx/>
                <a:uFillTx/>
                <a:latin typeface="微軟正黑體"/>
                <a:cs typeface="微軟正黑體"/>
              </a:rPr>
              <a:t>的好奇與興趣</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，卻</a:t>
            </a:r>
            <a:r>
              <a:rPr kumimoji="0" sz="2200" b="0" i="0" u="none" strike="noStrike" kern="0" cap="none" spc="-30" normalizeH="0" baseline="0" noProof="0" dirty="0" err="1">
                <a:ln>
                  <a:noFill/>
                </a:ln>
                <a:solidFill>
                  <a:srgbClr val="423789"/>
                </a:solidFill>
                <a:effectLst/>
                <a:uLnTx/>
                <a:uFillTx/>
                <a:latin typeface="微軟正黑體"/>
                <a:cs typeface="微軟正黑體"/>
              </a:rPr>
              <a:t>不得不顧慮別人</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對</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自己</a:t>
            </a:r>
            <a:r>
              <a:rPr kumimoji="0" sz="2200" b="0" i="0" u="none" strike="noStrike" kern="0" cap="none" spc="-20" normalizeH="0" baseline="0" noProof="0" dirty="0" err="1">
                <a:ln>
                  <a:noFill/>
                </a:ln>
                <a:solidFill>
                  <a:sysClr val="windowText" lastClr="000000"/>
                </a:solidFill>
                <a:effectLst/>
                <a:uLnTx/>
                <a:uFillTx/>
                <a:latin typeface="微軟正黑體"/>
                <a:cs typeface="微軟正黑體"/>
              </a:rPr>
              <a:t>的</a:t>
            </a:r>
            <a:r>
              <a:rPr kumimoji="0" sz="2200" b="0" i="0" u="none" strike="noStrike" kern="0" cap="none" spc="-30" normalizeH="0" baseline="0" noProof="0" dirty="0" err="1">
                <a:ln>
                  <a:noFill/>
                </a:ln>
                <a:solidFill>
                  <a:sysClr val="windowText" lastClr="000000"/>
                </a:solidFill>
                <a:effectLst/>
                <a:uLnTx/>
                <a:uFillTx/>
                <a:latin typeface="微軟正黑體"/>
                <a:cs typeface="微軟正黑體"/>
              </a:rPr>
              <a:t>評</a:t>
            </a:r>
            <a:r>
              <a:rPr kumimoji="0" sz="2200" b="0" i="0" u="none" strike="noStrike" kern="0" cap="none" spc="-50" normalizeH="0" baseline="0" noProof="0" dirty="0" err="1">
                <a:ln>
                  <a:noFill/>
                </a:ln>
                <a:solidFill>
                  <a:sysClr val="windowText" lastClr="000000"/>
                </a:solidFill>
                <a:effectLst/>
                <a:uLnTx/>
                <a:uFillTx/>
                <a:latin typeface="微軟正黑體"/>
                <a:cs typeface="微軟正黑體"/>
              </a:rPr>
              <a:t>價</a:t>
            </a:r>
            <a:endParaRPr kumimoji="0" sz="2200" b="0" i="0" u="none" strike="noStrike" kern="0" cap="none" spc="0" normalizeH="0" baseline="0" noProof="0" dirty="0">
              <a:ln>
                <a:noFill/>
              </a:ln>
              <a:solidFill>
                <a:sysClr val="windowText" lastClr="000000"/>
              </a:solidFill>
              <a:effectLst/>
              <a:uLnTx/>
              <a:uFillTx/>
              <a:latin typeface="微軟正黑體"/>
              <a:cs typeface="微軟正黑體"/>
            </a:endParaRPr>
          </a:p>
        </p:txBody>
      </p:sp>
      <p:grpSp>
        <p:nvGrpSpPr>
          <p:cNvPr id="30" name="object 30"/>
          <p:cNvGrpSpPr/>
          <p:nvPr/>
        </p:nvGrpSpPr>
        <p:grpSpPr>
          <a:xfrm>
            <a:off x="6669017" y="5993885"/>
            <a:ext cx="2127885" cy="226060"/>
            <a:chOff x="6669017" y="5993885"/>
            <a:chExt cx="2127885" cy="226060"/>
          </a:xfrm>
        </p:grpSpPr>
        <p:pic>
          <p:nvPicPr>
            <p:cNvPr id="31" name="object 31"/>
            <p:cNvPicPr/>
            <p:nvPr/>
          </p:nvPicPr>
          <p:blipFill>
            <a:blip r:embed="rId6" cstate="print"/>
            <a:stretch>
              <a:fillRect/>
            </a:stretch>
          </p:blipFill>
          <p:spPr>
            <a:xfrm>
              <a:off x="8570971" y="5993885"/>
              <a:ext cx="225539" cy="225539"/>
            </a:xfrm>
            <a:prstGeom prst="rect">
              <a:avLst/>
            </a:prstGeom>
          </p:spPr>
        </p:pic>
        <p:pic>
          <p:nvPicPr>
            <p:cNvPr id="32" name="object 32"/>
            <p:cNvPicPr/>
            <p:nvPr/>
          </p:nvPicPr>
          <p:blipFill>
            <a:blip r:embed="rId7" cstate="print"/>
            <a:stretch>
              <a:fillRect/>
            </a:stretch>
          </p:blipFill>
          <p:spPr>
            <a:xfrm>
              <a:off x="7810506" y="5993908"/>
              <a:ext cx="225551" cy="225539"/>
            </a:xfrm>
            <a:prstGeom prst="rect">
              <a:avLst/>
            </a:prstGeom>
          </p:spPr>
        </p:pic>
        <p:pic>
          <p:nvPicPr>
            <p:cNvPr id="33" name="object 33"/>
            <p:cNvPicPr/>
            <p:nvPr/>
          </p:nvPicPr>
          <p:blipFill>
            <a:blip r:embed="rId8" cstate="print"/>
            <a:stretch>
              <a:fillRect/>
            </a:stretch>
          </p:blipFill>
          <p:spPr>
            <a:xfrm>
              <a:off x="7429497" y="5993900"/>
              <a:ext cx="225551" cy="225539"/>
            </a:xfrm>
            <a:prstGeom prst="rect">
              <a:avLst/>
            </a:prstGeom>
          </p:spPr>
        </p:pic>
        <p:pic>
          <p:nvPicPr>
            <p:cNvPr id="34" name="object 34"/>
            <p:cNvPicPr/>
            <p:nvPr/>
          </p:nvPicPr>
          <p:blipFill>
            <a:blip r:embed="rId9" cstate="print"/>
            <a:stretch>
              <a:fillRect/>
            </a:stretch>
          </p:blipFill>
          <p:spPr>
            <a:xfrm>
              <a:off x="8191494" y="5993913"/>
              <a:ext cx="224027" cy="225513"/>
            </a:xfrm>
            <a:prstGeom prst="rect">
              <a:avLst/>
            </a:prstGeom>
          </p:spPr>
        </p:pic>
        <p:pic>
          <p:nvPicPr>
            <p:cNvPr id="35" name="object 35"/>
            <p:cNvPicPr/>
            <p:nvPr/>
          </p:nvPicPr>
          <p:blipFill>
            <a:blip r:embed="rId10" cstate="print"/>
            <a:stretch>
              <a:fillRect/>
            </a:stretch>
          </p:blipFill>
          <p:spPr>
            <a:xfrm>
              <a:off x="6669017" y="5994634"/>
              <a:ext cx="223901" cy="224789"/>
            </a:xfrm>
            <a:prstGeom prst="rect">
              <a:avLst/>
            </a:prstGeom>
          </p:spPr>
        </p:pic>
        <p:pic>
          <p:nvPicPr>
            <p:cNvPr id="36" name="object 36"/>
            <p:cNvPicPr/>
            <p:nvPr/>
          </p:nvPicPr>
          <p:blipFill>
            <a:blip r:embed="rId11" cstate="print"/>
            <a:stretch>
              <a:fillRect/>
            </a:stretch>
          </p:blipFill>
          <p:spPr>
            <a:xfrm>
              <a:off x="7048497" y="5993900"/>
              <a:ext cx="225551" cy="225539"/>
            </a:xfrm>
            <a:prstGeom prst="rect">
              <a:avLst/>
            </a:prstGeom>
          </p:spPr>
        </p:pic>
      </p:grpSp>
      <p:sp>
        <p:nvSpPr>
          <p:cNvPr id="37" name="日期版面配置區 36">
            <a:extLst>
              <a:ext uri="{FF2B5EF4-FFF2-40B4-BE49-F238E27FC236}">
                <a16:creationId xmlns:a16="http://schemas.microsoft.com/office/drawing/2014/main" id="{F44E5161-1CFB-46E9-8E99-B72CDA350446}"/>
              </a:ext>
            </a:extLst>
          </p:cNvPr>
          <p:cNvSpPr>
            <a:spLocks noGrp="1"/>
          </p:cNvSpPr>
          <p:nvPr>
            <p:ph type="dt" sz="half" idx="6"/>
          </p:nvPr>
        </p:nvSpPr>
        <p:spPr>
          <a:xfrm>
            <a:off x="618744" y="6498717"/>
            <a:ext cx="2804160" cy="342900"/>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dirty="0">
              <a:ln>
                <a:noFill/>
              </a:ln>
              <a:solidFill>
                <a:prstClr val="black">
                  <a:tint val="75000"/>
                </a:prstClr>
              </a:solidFill>
              <a:effectLst/>
              <a:uLnTx/>
              <a:uFillTx/>
            </a:endParaRPr>
          </a:p>
        </p:txBody>
      </p:sp>
      <p:sp>
        <p:nvSpPr>
          <p:cNvPr id="38" name="投影片編號版面配置區 37">
            <a:extLst>
              <a:ext uri="{FF2B5EF4-FFF2-40B4-BE49-F238E27FC236}">
                <a16:creationId xmlns:a16="http://schemas.microsoft.com/office/drawing/2014/main" id="{16E004E8-7F0A-C5A3-1222-1819066F8695}"/>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23</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3D7D8F-EC17-0F92-2D7C-5EE84D9D3726}"/>
              </a:ext>
            </a:extLst>
          </p:cNvPr>
          <p:cNvSpPr>
            <a:spLocks noGrp="1"/>
          </p:cNvSpPr>
          <p:nvPr>
            <p:ph type="title"/>
          </p:nvPr>
        </p:nvSpPr>
        <p:spPr>
          <a:xfrm>
            <a:off x="4038600" y="2286000"/>
            <a:ext cx="4593081" cy="615553"/>
          </a:xfrm>
        </p:spPr>
        <p:txBody>
          <a:bodyPr/>
          <a:lstStyle/>
          <a:p>
            <a:r>
              <a:rPr lang="zh-TW" altLang="en-US" dirty="0">
                <a:latin typeface="微軟正黑體" panose="020B0604030504040204" pitchFamily="34" charset="-120"/>
                <a:ea typeface="微軟正黑體" panose="020B0604030504040204" pitchFamily="34" charset="-120"/>
              </a:rPr>
              <a:t>不是我，我只是</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日期版面配置區 2">
            <a:extLst>
              <a:ext uri="{FF2B5EF4-FFF2-40B4-BE49-F238E27FC236}">
                <a16:creationId xmlns:a16="http://schemas.microsoft.com/office/drawing/2014/main" id="{2E32264B-4841-BAC2-F465-9DE1CE5BCAE7}"/>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C514E7DD-DCBD-FFCB-9067-A69D8542B64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24</a:t>
            </a:fld>
            <a:endParaRPr lang="en-US" altLang="zh-TW" spc="-25" dirty="0"/>
          </a:p>
        </p:txBody>
      </p:sp>
    </p:spTree>
    <p:extLst>
      <p:ext uri="{BB962C8B-B14F-4D97-AF65-F5344CB8AC3E}">
        <p14:creationId xmlns:p14="http://schemas.microsoft.com/office/powerpoint/2010/main" val="2844703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A562D3-DA24-1D3E-5133-BF0C69D11E83}"/>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F0D91CB4-2047-699C-231C-082D9138EB7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25</a:t>
            </a:fld>
            <a:endParaRPr lang="en-US" altLang="zh-TW" spc="-25" dirty="0"/>
          </a:p>
        </p:txBody>
      </p:sp>
      <p:pic>
        <p:nvPicPr>
          <p:cNvPr id="5" name="圖片 4" descr="一張含有 文字 的圖片&#10;&#10;自動產生的描述">
            <a:extLst>
              <a:ext uri="{FF2B5EF4-FFF2-40B4-BE49-F238E27FC236}">
                <a16:creationId xmlns:a16="http://schemas.microsoft.com/office/drawing/2014/main" id="{019C90F1-E5AF-C50D-5E1F-E2C33965A99B}"/>
              </a:ext>
            </a:extLst>
          </p:cNvPr>
          <p:cNvPicPr>
            <a:picLocks noChangeAspect="1"/>
          </p:cNvPicPr>
          <p:nvPr/>
        </p:nvPicPr>
        <p:blipFill rotWithShape="1">
          <a:blip r:embed="rId2">
            <a:extLst>
              <a:ext uri="{28A0092B-C50C-407E-A947-70E740481C1C}">
                <a14:useLocalDpi xmlns:a14="http://schemas.microsoft.com/office/drawing/2010/main" val="0"/>
              </a:ext>
            </a:extLst>
          </a:blip>
          <a:srcRect l="10977" t="16531" r="34145" b="10840"/>
          <a:stretch/>
        </p:blipFill>
        <p:spPr>
          <a:xfrm>
            <a:off x="3413760" y="876300"/>
            <a:ext cx="6858000" cy="5105400"/>
          </a:xfrm>
          <a:prstGeom prst="rect">
            <a:avLst/>
          </a:prstGeom>
        </p:spPr>
      </p:pic>
      <p:sp>
        <p:nvSpPr>
          <p:cNvPr id="6" name="文字方塊 5">
            <a:extLst>
              <a:ext uri="{FF2B5EF4-FFF2-40B4-BE49-F238E27FC236}">
                <a16:creationId xmlns:a16="http://schemas.microsoft.com/office/drawing/2014/main" id="{622F40CC-2231-4A8B-1C87-278A1A37CE64}"/>
              </a:ext>
            </a:extLst>
          </p:cNvPr>
          <p:cNvSpPr txBox="1"/>
          <p:nvPr/>
        </p:nvSpPr>
        <p:spPr>
          <a:xfrm>
            <a:off x="1295400" y="685800"/>
            <a:ext cx="2804160" cy="646331"/>
          </a:xfrm>
          <a:prstGeom prst="rect">
            <a:avLst/>
          </a:prstGeom>
          <a:noFill/>
        </p:spPr>
        <p:txBody>
          <a:bodyPr wrap="square" rtlCol="0">
            <a:spAutoFit/>
          </a:bodyPr>
          <a:lstStyle/>
          <a:p>
            <a:r>
              <a:rPr lang="zh-TW" altLang="en-US" sz="3600" b="1" dirty="0">
                <a:solidFill>
                  <a:schemeClr val="accent6">
                    <a:lumMod val="75000"/>
                  </a:schemeClr>
                </a:solidFill>
                <a:latin typeface="微軟正黑體" panose="020B0604030504040204" pitchFamily="34" charset="-120"/>
                <a:ea typeface="微軟正黑體" panose="020B0604030504040204" pitchFamily="34" charset="-120"/>
              </a:rPr>
              <a:t>私密影</a:t>
            </a:r>
            <a:r>
              <a:rPr lang="en-US" altLang="zh-TW" sz="36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6">
                    <a:lumMod val="75000"/>
                  </a:schemeClr>
                </a:solidFill>
                <a:latin typeface="微軟正黑體" panose="020B0604030504040204" pitchFamily="34" charset="-120"/>
                <a:ea typeface="微軟正黑體" panose="020B0604030504040204" pitchFamily="34" charset="-120"/>
              </a:rPr>
              <a:t>照片</a:t>
            </a:r>
          </a:p>
        </p:txBody>
      </p:sp>
      <p:pic>
        <p:nvPicPr>
          <p:cNvPr id="8" name="圖形 7" descr="禁止標誌 以實心填滿">
            <a:extLst>
              <a:ext uri="{FF2B5EF4-FFF2-40B4-BE49-F238E27FC236}">
                <a16:creationId xmlns:a16="http://schemas.microsoft.com/office/drawing/2014/main" id="{9D2FAE4D-466A-F323-30FA-536B98622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9400" y="1332131"/>
            <a:ext cx="990600" cy="990600"/>
          </a:xfrm>
          <a:prstGeom prst="rect">
            <a:avLst/>
          </a:prstGeom>
        </p:spPr>
      </p:pic>
      <p:sp>
        <p:nvSpPr>
          <p:cNvPr id="9" name="矩形 8">
            <a:extLst>
              <a:ext uri="{FF2B5EF4-FFF2-40B4-BE49-F238E27FC236}">
                <a16:creationId xmlns:a16="http://schemas.microsoft.com/office/drawing/2014/main" id="{3582ABFC-CE61-F49C-BCD4-688F753A8F3B}"/>
              </a:ext>
            </a:extLst>
          </p:cNvPr>
          <p:cNvSpPr/>
          <p:nvPr/>
        </p:nvSpPr>
        <p:spPr>
          <a:xfrm>
            <a:off x="4099560" y="1295400"/>
            <a:ext cx="396240" cy="2286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D2470B65-3B61-3C5C-B8CD-632A6F2F0298}"/>
              </a:ext>
            </a:extLst>
          </p:cNvPr>
          <p:cNvSpPr txBox="1"/>
          <p:nvPr/>
        </p:nvSpPr>
        <p:spPr>
          <a:xfrm>
            <a:off x="1219200" y="4535270"/>
            <a:ext cx="3657600" cy="523220"/>
          </a:xfrm>
          <a:prstGeom prst="rect">
            <a:avLst/>
          </a:prstGeom>
          <a:noFill/>
        </p:spPr>
        <p:txBody>
          <a:bodyPr wrap="square" rtlCol="0">
            <a:spAutoFit/>
          </a:bodyPr>
          <a:lstStyle/>
          <a:p>
            <a:r>
              <a:rPr kumimoji="1" lang="zh-TW" altLang="en-US" sz="2800" b="1" dirty="0">
                <a:solidFill>
                  <a:srgbClr val="FF0000"/>
                </a:solidFill>
              </a:rPr>
              <a:t>側錄、截圖，上傳 </a:t>
            </a:r>
            <a:r>
              <a:rPr kumimoji="1" lang="zh-TW" altLang="en-US" sz="2800" dirty="0">
                <a:latin typeface="Heiti SC Medium" pitchFamily="2" charset="-128"/>
                <a:ea typeface="Heiti SC Medium" pitchFamily="2" charset="-128"/>
              </a:rPr>
              <a:t>！</a:t>
            </a:r>
          </a:p>
        </p:txBody>
      </p:sp>
      <mc:AlternateContent xmlns:mc="http://schemas.openxmlformats.org/markup-compatibility/2006">
        <mc:Choice xmlns:a14="http://schemas.microsoft.com/office/drawing/2010/main" Requires="a14">
          <p:sp>
            <p:nvSpPr>
              <p:cNvPr id="10" name="文字方塊 9">
                <a:extLst>
                  <a:ext uri="{FF2B5EF4-FFF2-40B4-BE49-F238E27FC236}">
                    <a16:creationId xmlns:a16="http://schemas.microsoft.com/office/drawing/2014/main" id="{DF843B87-D607-D511-FF4D-2438B8DAAD32}"/>
                  </a:ext>
                </a:extLst>
              </p:cNvPr>
              <p:cNvSpPr txBox="1"/>
              <p:nvPr/>
            </p:nvSpPr>
            <p:spPr>
              <a:xfrm rot="20991596">
                <a:off x="2090188" y="4191075"/>
                <a:ext cx="1897687" cy="147732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zh-TW" sz="9600" i="1" smtClean="0">
                          <a:latin typeface="Cambria Math" panose="02040503050406030204" pitchFamily="18" charset="0"/>
                          <a:ea typeface="Cambria Math" panose="02040503050406030204" pitchFamily="18" charset="0"/>
                        </a:rPr>
                        <m:t>×</m:t>
                      </m:r>
                    </m:oMath>
                  </m:oMathPara>
                </a14:m>
                <a:endParaRPr kumimoji="1" lang="zh-TW" altLang="en-US" sz="9600" dirty="0"/>
              </a:p>
            </p:txBody>
          </p:sp>
        </mc:Choice>
        <mc:Fallback>
          <p:sp>
            <p:nvSpPr>
              <p:cNvPr id="10" name="文字方塊 9">
                <a:extLst>
                  <a:ext uri="{FF2B5EF4-FFF2-40B4-BE49-F238E27FC236}">
                    <a16:creationId xmlns:a16="http://schemas.microsoft.com/office/drawing/2014/main" id="{DF843B87-D607-D511-FF4D-2438B8DAAD32}"/>
                  </a:ext>
                </a:extLst>
              </p:cNvPr>
              <p:cNvSpPr txBox="1">
                <a:spLocks noRot="1" noChangeAspect="1" noMove="1" noResize="1" noEditPoints="1" noAdjustHandles="1" noChangeArrowheads="1" noChangeShapeType="1" noTextEdit="1"/>
              </p:cNvSpPr>
              <p:nvPr/>
            </p:nvSpPr>
            <p:spPr>
              <a:xfrm rot="20991596">
                <a:off x="2090188" y="4191075"/>
                <a:ext cx="1897687" cy="1477328"/>
              </a:xfrm>
              <a:prstGeom prst="rect">
                <a:avLst/>
              </a:prstGeom>
              <a:blipFill>
                <a:blip r:embed="rId5"/>
                <a:stretch>
                  <a:fillRect b="-70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349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6765CAF-30D0-D353-B716-1EE44EBA689E}"/>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8C0F4B65-50BE-1A74-4255-3D16BDD0BF9D}"/>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26</a:t>
            </a:fld>
            <a:endParaRPr lang="en-US" altLang="zh-TW" spc="-25" dirty="0"/>
          </a:p>
        </p:txBody>
      </p:sp>
      <p:pic>
        <p:nvPicPr>
          <p:cNvPr id="5" name="圖片 4">
            <a:extLst>
              <a:ext uri="{FF2B5EF4-FFF2-40B4-BE49-F238E27FC236}">
                <a16:creationId xmlns:a16="http://schemas.microsoft.com/office/drawing/2014/main" id="{C2E321AA-0DF0-03B6-C10D-8CE631856ECB}"/>
              </a:ext>
            </a:extLst>
          </p:cNvPr>
          <p:cNvPicPr>
            <a:picLocks noChangeAspect="1"/>
          </p:cNvPicPr>
          <p:nvPr/>
        </p:nvPicPr>
        <p:blipFill rotWithShape="1">
          <a:blip r:embed="rId2">
            <a:extLst>
              <a:ext uri="{28A0092B-C50C-407E-A947-70E740481C1C}">
                <a14:useLocalDpi xmlns:a14="http://schemas.microsoft.com/office/drawing/2010/main" val="0"/>
              </a:ext>
            </a:extLst>
          </a:blip>
          <a:srcRect l="15000" t="15555" r="33125" b="12222"/>
          <a:stretch/>
        </p:blipFill>
        <p:spPr>
          <a:xfrm>
            <a:off x="3505200" y="952500"/>
            <a:ext cx="6324600" cy="4953000"/>
          </a:xfrm>
          <a:prstGeom prst="rect">
            <a:avLst/>
          </a:prstGeom>
        </p:spPr>
      </p:pic>
      <p:sp>
        <p:nvSpPr>
          <p:cNvPr id="6" name="文字方塊 5">
            <a:extLst>
              <a:ext uri="{FF2B5EF4-FFF2-40B4-BE49-F238E27FC236}">
                <a16:creationId xmlns:a16="http://schemas.microsoft.com/office/drawing/2014/main" id="{87A4FAAA-0CE4-8340-6D35-C937D92CC3A8}"/>
              </a:ext>
            </a:extLst>
          </p:cNvPr>
          <p:cNvSpPr txBox="1"/>
          <p:nvPr/>
        </p:nvSpPr>
        <p:spPr>
          <a:xfrm>
            <a:off x="1046942" y="688109"/>
            <a:ext cx="2804160" cy="646331"/>
          </a:xfrm>
          <a:prstGeom prst="rect">
            <a:avLst/>
          </a:prstGeom>
          <a:noFill/>
        </p:spPr>
        <p:txBody>
          <a:bodyPr wrap="square" rtlCol="0">
            <a:spAutoFit/>
          </a:bodyPr>
          <a:lstStyle/>
          <a:p>
            <a:r>
              <a:rPr lang="zh-TW" altLang="en-US" sz="3600" b="1" dirty="0">
                <a:solidFill>
                  <a:schemeClr val="accent6">
                    <a:lumMod val="75000"/>
                  </a:schemeClr>
                </a:solidFill>
                <a:latin typeface="微軟正黑體" panose="020B0604030504040204" pitchFamily="34" charset="-120"/>
                <a:ea typeface="微軟正黑體" panose="020B0604030504040204" pitchFamily="34" charset="-120"/>
              </a:rPr>
              <a:t>私密影</a:t>
            </a:r>
            <a:r>
              <a:rPr lang="en-US" altLang="zh-TW" sz="36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3600" b="1" dirty="0">
                <a:solidFill>
                  <a:schemeClr val="accent6">
                    <a:lumMod val="75000"/>
                  </a:schemeClr>
                </a:solidFill>
                <a:latin typeface="微軟正黑體" panose="020B0604030504040204" pitchFamily="34" charset="-120"/>
                <a:ea typeface="微軟正黑體" panose="020B0604030504040204" pitchFamily="34" charset="-120"/>
              </a:rPr>
              <a:t>照片</a:t>
            </a:r>
          </a:p>
        </p:txBody>
      </p:sp>
      <p:pic>
        <p:nvPicPr>
          <p:cNvPr id="7" name="圖形 6" descr="禁止標誌 以實心填滿">
            <a:extLst>
              <a:ext uri="{FF2B5EF4-FFF2-40B4-BE49-F238E27FC236}">
                <a16:creationId xmlns:a16="http://schemas.microsoft.com/office/drawing/2014/main" id="{5AB1E373-872C-46C6-3D90-20DE19D515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9400" y="1332131"/>
            <a:ext cx="990600" cy="990600"/>
          </a:xfrm>
          <a:prstGeom prst="rect">
            <a:avLst/>
          </a:prstGeom>
        </p:spPr>
      </p:pic>
    </p:spTree>
    <p:extLst>
      <p:ext uri="{BB962C8B-B14F-4D97-AF65-F5344CB8AC3E}">
        <p14:creationId xmlns:p14="http://schemas.microsoft.com/office/powerpoint/2010/main" val="1764045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3064" y="584121"/>
            <a:ext cx="6865620" cy="574040"/>
          </a:xfrm>
          <a:prstGeom prst="rect">
            <a:avLst/>
          </a:prstGeom>
        </p:spPr>
        <p:txBody>
          <a:bodyPr vert="horz" wrap="square" lIns="0" tIns="12700" rIns="0" bIns="0" rtlCol="0">
            <a:spAutoFit/>
          </a:bodyPr>
          <a:lstStyle/>
          <a:p>
            <a:pPr marL="12700">
              <a:lnSpc>
                <a:spcPct val="100000"/>
              </a:lnSpc>
              <a:spcBef>
                <a:spcPts val="100"/>
              </a:spcBef>
            </a:pPr>
            <a:r>
              <a:rPr sz="3600" b="0" dirty="0">
                <a:solidFill>
                  <a:srgbClr val="2F4A6F"/>
                </a:solidFill>
                <a:latin typeface="微軟正黑體"/>
                <a:cs typeface="微軟正黑體"/>
              </a:rPr>
              <a:t>偷拍影片</a:t>
            </a:r>
            <a:r>
              <a:rPr sz="3600" spc="-25" dirty="0">
                <a:solidFill>
                  <a:srgbClr val="2F4A6F"/>
                </a:solidFill>
                <a:latin typeface="Tw Cen MT Condensed Extra Bold"/>
                <a:cs typeface="Tw Cen MT Condensed Extra Bold"/>
              </a:rPr>
              <a:t>/</a:t>
            </a:r>
            <a:r>
              <a:rPr sz="3600" b="0" dirty="0">
                <a:solidFill>
                  <a:srgbClr val="2F4A6F"/>
                </a:solidFill>
                <a:latin typeface="微軟正黑體"/>
                <a:cs typeface="微軟正黑體"/>
              </a:rPr>
              <a:t>照片可能面臨法律責任</a:t>
            </a:r>
            <a:r>
              <a:rPr sz="3600" spc="-50" dirty="0">
                <a:solidFill>
                  <a:srgbClr val="2F4A6F"/>
                </a:solidFill>
                <a:latin typeface="Tw Cen MT Condensed Extra Bold"/>
                <a:cs typeface="Tw Cen MT Condensed Extra Bold"/>
              </a:rPr>
              <a:t>1</a:t>
            </a:r>
            <a:endParaRPr sz="3600">
              <a:latin typeface="Tw Cen MT Condensed Extra Bold"/>
              <a:cs typeface="Tw Cen MT Condensed Extra Bold"/>
            </a:endParaRPr>
          </a:p>
        </p:txBody>
      </p:sp>
      <p:sp>
        <p:nvSpPr>
          <p:cNvPr id="3" name="object 3"/>
          <p:cNvSpPr txBox="1"/>
          <p:nvPr/>
        </p:nvSpPr>
        <p:spPr>
          <a:xfrm>
            <a:off x="5273324" y="1482494"/>
            <a:ext cx="1644650" cy="391160"/>
          </a:xfrm>
          <a:prstGeom prst="rect">
            <a:avLst/>
          </a:prstGeom>
        </p:spPr>
        <p:txBody>
          <a:bodyPr vert="horz" wrap="square" lIns="0" tIns="12700" rIns="0" bIns="0" rtlCol="0">
            <a:spAutoFit/>
          </a:bodyPr>
          <a:lstStyle/>
          <a:p>
            <a:pPr marL="12700">
              <a:lnSpc>
                <a:spcPct val="100000"/>
              </a:lnSpc>
              <a:spcBef>
                <a:spcPts val="100"/>
              </a:spcBef>
            </a:pPr>
            <a:r>
              <a:rPr sz="2400" spc="30" dirty="0">
                <a:solidFill>
                  <a:srgbClr val="808080"/>
                </a:solidFill>
                <a:latin typeface="微軟正黑體"/>
                <a:cs typeface="微軟正黑體"/>
              </a:rPr>
              <a:t>刑法 </a:t>
            </a:r>
            <a:r>
              <a:rPr sz="2400" spc="-20" dirty="0">
                <a:solidFill>
                  <a:srgbClr val="808080"/>
                </a:solidFill>
                <a:latin typeface="微軟正黑體"/>
                <a:cs typeface="微軟正黑體"/>
              </a:rPr>
              <a:t>§</a:t>
            </a:r>
            <a:r>
              <a:rPr sz="2400" spc="-20" dirty="0">
                <a:solidFill>
                  <a:srgbClr val="808080"/>
                </a:solidFill>
                <a:latin typeface="Arial"/>
                <a:cs typeface="Arial"/>
              </a:rPr>
              <a:t>315-</a:t>
            </a:r>
            <a:r>
              <a:rPr sz="2400" spc="-50" dirty="0">
                <a:solidFill>
                  <a:srgbClr val="808080"/>
                </a:solidFill>
                <a:latin typeface="Arial"/>
                <a:cs typeface="Arial"/>
              </a:rPr>
              <a:t>1</a:t>
            </a:r>
            <a:endParaRPr sz="2400">
              <a:latin typeface="Arial"/>
              <a:cs typeface="Arial"/>
            </a:endParaRPr>
          </a:p>
        </p:txBody>
      </p:sp>
      <p:sp>
        <p:nvSpPr>
          <p:cNvPr id="4" name="object 4"/>
          <p:cNvSpPr txBox="1"/>
          <p:nvPr/>
        </p:nvSpPr>
        <p:spPr>
          <a:xfrm>
            <a:off x="3701796" y="4515611"/>
            <a:ext cx="4788535" cy="1396365"/>
          </a:xfrm>
          <a:prstGeom prst="rect">
            <a:avLst/>
          </a:prstGeom>
          <a:solidFill>
            <a:srgbClr val="F6F5F3"/>
          </a:solidFill>
          <a:ln w="12192">
            <a:solidFill>
              <a:srgbClr val="D34817"/>
            </a:solidFill>
          </a:ln>
        </p:spPr>
        <p:txBody>
          <a:bodyPr vert="horz" wrap="square" lIns="0" tIns="13970" rIns="0" bIns="0" rtlCol="0">
            <a:spAutoFit/>
          </a:bodyPr>
          <a:lstStyle/>
          <a:p>
            <a:pPr marL="937260" marR="325755" indent="-601980">
              <a:lnSpc>
                <a:spcPts val="5040"/>
              </a:lnSpc>
              <a:spcBef>
                <a:spcPts val="110"/>
              </a:spcBef>
            </a:pPr>
            <a:r>
              <a:rPr sz="2800" spc="-35" dirty="0">
                <a:solidFill>
                  <a:srgbClr val="D34817"/>
                </a:solidFill>
                <a:latin typeface="微軟正黑體"/>
                <a:cs typeface="微軟正黑體"/>
              </a:rPr>
              <a:t>處</a:t>
            </a:r>
            <a:r>
              <a:rPr sz="2800" b="1" spc="-20" dirty="0">
                <a:solidFill>
                  <a:srgbClr val="D34817"/>
                </a:solidFill>
                <a:latin typeface="Segoe UI Black"/>
                <a:cs typeface="Segoe UI Black"/>
              </a:rPr>
              <a:t>3</a:t>
            </a:r>
            <a:r>
              <a:rPr sz="2800" spc="-35" dirty="0">
                <a:solidFill>
                  <a:srgbClr val="D34817"/>
                </a:solidFill>
                <a:latin typeface="微軟正黑體"/>
                <a:cs typeface="微軟正黑體"/>
              </a:rPr>
              <a:t>年以下有期徒刑、拘</a:t>
            </a:r>
            <a:r>
              <a:rPr sz="2800" spc="-50" dirty="0">
                <a:solidFill>
                  <a:srgbClr val="D34817"/>
                </a:solidFill>
                <a:latin typeface="微軟正黑體"/>
                <a:cs typeface="微軟正黑體"/>
              </a:rPr>
              <a:t>役</a:t>
            </a:r>
            <a:r>
              <a:rPr sz="2800" spc="-35" dirty="0">
                <a:solidFill>
                  <a:srgbClr val="D34817"/>
                </a:solidFill>
                <a:latin typeface="微軟正黑體"/>
                <a:cs typeface="微軟正黑體"/>
              </a:rPr>
              <a:t>或</a:t>
            </a:r>
            <a:r>
              <a:rPr sz="2800" b="1" spc="-20" dirty="0">
                <a:solidFill>
                  <a:srgbClr val="D34817"/>
                </a:solidFill>
                <a:latin typeface="Segoe UI Black"/>
                <a:cs typeface="Segoe UI Black"/>
              </a:rPr>
              <a:t>30</a:t>
            </a:r>
            <a:r>
              <a:rPr sz="2800" spc="-35" dirty="0">
                <a:solidFill>
                  <a:srgbClr val="D34817"/>
                </a:solidFill>
                <a:latin typeface="微軟正黑體"/>
                <a:cs typeface="微軟正黑體"/>
              </a:rPr>
              <a:t>萬元以下罰</a:t>
            </a:r>
            <a:r>
              <a:rPr sz="2800" spc="-50" dirty="0">
                <a:solidFill>
                  <a:srgbClr val="D34817"/>
                </a:solidFill>
                <a:latin typeface="微軟正黑體"/>
                <a:cs typeface="微軟正黑體"/>
              </a:rPr>
              <a:t>金</a:t>
            </a:r>
            <a:endParaRPr sz="2800">
              <a:latin typeface="微軟正黑體"/>
              <a:cs typeface="微軟正黑體"/>
            </a:endParaRPr>
          </a:p>
        </p:txBody>
      </p:sp>
      <p:sp>
        <p:nvSpPr>
          <p:cNvPr id="5" name="object 5"/>
          <p:cNvSpPr txBox="1"/>
          <p:nvPr/>
        </p:nvSpPr>
        <p:spPr>
          <a:xfrm>
            <a:off x="2063299" y="2460992"/>
            <a:ext cx="3587115" cy="1397000"/>
          </a:xfrm>
          <a:prstGeom prst="rect">
            <a:avLst/>
          </a:prstGeom>
        </p:spPr>
        <p:txBody>
          <a:bodyPr vert="horz" wrap="square" lIns="0" tIns="12065" rIns="0" bIns="0" rtlCol="0">
            <a:spAutoFit/>
          </a:bodyPr>
          <a:lstStyle/>
          <a:p>
            <a:pPr marL="12700" marR="5080" algn="just">
              <a:lnSpc>
                <a:spcPct val="150000"/>
              </a:lnSpc>
              <a:spcBef>
                <a:spcPts val="95"/>
              </a:spcBef>
            </a:pPr>
            <a:r>
              <a:rPr sz="2000" dirty="0">
                <a:latin typeface="微軟正黑體"/>
                <a:cs typeface="微軟正黑體"/>
              </a:rPr>
              <a:t>無故利用工具或設備</a:t>
            </a:r>
            <a:r>
              <a:rPr sz="2000" spc="-20" dirty="0">
                <a:solidFill>
                  <a:srgbClr val="D34817"/>
                </a:solidFill>
                <a:latin typeface="微軟正黑體"/>
                <a:cs typeface="微軟正黑體"/>
              </a:rPr>
              <a:t>窺視、竊聽</a:t>
            </a:r>
            <a:r>
              <a:rPr sz="2000" spc="-10" dirty="0">
                <a:latin typeface="微軟正黑體"/>
                <a:cs typeface="微軟正黑體"/>
              </a:rPr>
              <a:t>他人非公開之活動、言論、談話或身體隱私部位者。</a:t>
            </a:r>
            <a:endParaRPr sz="2000">
              <a:latin typeface="微軟正黑體"/>
              <a:cs typeface="微軟正黑體"/>
            </a:endParaRPr>
          </a:p>
        </p:txBody>
      </p:sp>
      <p:pic>
        <p:nvPicPr>
          <p:cNvPr id="6" name="object 6"/>
          <p:cNvPicPr/>
          <p:nvPr/>
        </p:nvPicPr>
        <p:blipFill>
          <a:blip r:embed="rId3" cstate="print"/>
          <a:stretch>
            <a:fillRect/>
          </a:stretch>
        </p:blipFill>
        <p:spPr>
          <a:xfrm>
            <a:off x="617219" y="2726435"/>
            <a:ext cx="1367027" cy="1011936"/>
          </a:xfrm>
          <a:prstGeom prst="rect">
            <a:avLst/>
          </a:prstGeom>
        </p:spPr>
      </p:pic>
      <p:sp>
        <p:nvSpPr>
          <p:cNvPr id="7" name="object 7"/>
          <p:cNvSpPr txBox="1"/>
          <p:nvPr/>
        </p:nvSpPr>
        <p:spPr>
          <a:xfrm>
            <a:off x="7819205" y="2460992"/>
            <a:ext cx="3837304" cy="1397000"/>
          </a:xfrm>
          <a:prstGeom prst="rect">
            <a:avLst/>
          </a:prstGeom>
        </p:spPr>
        <p:txBody>
          <a:bodyPr vert="horz" wrap="square" lIns="0" tIns="12065" rIns="0" bIns="0" rtlCol="0">
            <a:spAutoFit/>
          </a:bodyPr>
          <a:lstStyle/>
          <a:p>
            <a:pPr marL="12700" marR="5080">
              <a:lnSpc>
                <a:spcPct val="150000"/>
              </a:lnSpc>
              <a:spcBef>
                <a:spcPts val="95"/>
              </a:spcBef>
            </a:pPr>
            <a:r>
              <a:rPr sz="2000" spc="-5" dirty="0">
                <a:latin typeface="微軟正黑體"/>
                <a:cs typeface="微軟正黑體"/>
              </a:rPr>
              <a:t>無故錄音、照相、錄影或電磁</a:t>
            </a:r>
            <a:r>
              <a:rPr sz="2000" dirty="0">
                <a:solidFill>
                  <a:srgbClr val="D34817"/>
                </a:solidFill>
                <a:latin typeface="微軟正黑體"/>
                <a:cs typeface="微軟正黑體"/>
              </a:rPr>
              <a:t>紀錄竊錄</a:t>
            </a:r>
            <a:r>
              <a:rPr sz="2000" spc="-15" dirty="0">
                <a:latin typeface="微軟正黑體"/>
                <a:cs typeface="微軟正黑體"/>
              </a:rPr>
              <a:t>他人非公開之活動、言論、談</a:t>
            </a:r>
            <a:r>
              <a:rPr sz="2000" dirty="0">
                <a:latin typeface="微軟正黑體"/>
                <a:cs typeface="微軟正黑體"/>
              </a:rPr>
              <a:t>話或身體隱私部位者。</a:t>
            </a:r>
            <a:endParaRPr sz="2000">
              <a:latin typeface="微軟正黑體"/>
              <a:cs typeface="微軟正黑體"/>
            </a:endParaRPr>
          </a:p>
        </p:txBody>
      </p:sp>
      <p:pic>
        <p:nvPicPr>
          <p:cNvPr id="8" name="object 8"/>
          <p:cNvPicPr/>
          <p:nvPr/>
        </p:nvPicPr>
        <p:blipFill>
          <a:blip r:embed="rId4" cstate="print"/>
          <a:stretch>
            <a:fillRect/>
          </a:stretch>
        </p:blipFill>
        <p:spPr>
          <a:xfrm>
            <a:off x="6371844" y="2591333"/>
            <a:ext cx="1368551" cy="1309744"/>
          </a:xfrm>
          <a:prstGeom prst="rect">
            <a:avLst/>
          </a:prstGeom>
        </p:spPr>
      </p:pic>
      <p:sp>
        <p:nvSpPr>
          <p:cNvPr id="9" name="object 9"/>
          <p:cNvSpPr/>
          <p:nvPr/>
        </p:nvSpPr>
        <p:spPr>
          <a:xfrm>
            <a:off x="617221" y="2339339"/>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10" name="object 10"/>
          <p:cNvSpPr/>
          <p:nvPr/>
        </p:nvSpPr>
        <p:spPr>
          <a:xfrm>
            <a:off x="617221" y="4072128"/>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11" name="object 11"/>
          <p:cNvSpPr/>
          <p:nvPr/>
        </p:nvSpPr>
        <p:spPr>
          <a:xfrm>
            <a:off x="6371845" y="2339339"/>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sp>
        <p:nvSpPr>
          <p:cNvPr id="12" name="object 12"/>
          <p:cNvSpPr/>
          <p:nvPr/>
        </p:nvSpPr>
        <p:spPr>
          <a:xfrm>
            <a:off x="6371845" y="4072128"/>
            <a:ext cx="5116195" cy="0"/>
          </a:xfrm>
          <a:custGeom>
            <a:avLst/>
            <a:gdLst/>
            <a:ahLst/>
            <a:cxnLst/>
            <a:rect l="l" t="t" r="r" b="b"/>
            <a:pathLst>
              <a:path w="5116195">
                <a:moveTo>
                  <a:pt x="5116080" y="0"/>
                </a:moveTo>
                <a:lnTo>
                  <a:pt x="0" y="0"/>
                </a:lnTo>
              </a:path>
            </a:pathLst>
          </a:custGeom>
          <a:ln w="6096">
            <a:solidFill>
              <a:srgbClr val="74AFBD"/>
            </a:solidFill>
          </a:ln>
        </p:spPr>
        <p:txBody>
          <a:bodyPr wrap="square" lIns="0" tIns="0" rIns="0" bIns="0" rtlCol="0"/>
          <a:lstStyle/>
          <a:p>
            <a:endParaRPr/>
          </a:p>
        </p:txBody>
      </p:sp>
      <p:grpSp>
        <p:nvGrpSpPr>
          <p:cNvPr id="13" name="object 13"/>
          <p:cNvGrpSpPr/>
          <p:nvPr/>
        </p:nvGrpSpPr>
        <p:grpSpPr>
          <a:xfrm>
            <a:off x="11534981" y="245361"/>
            <a:ext cx="661670" cy="1407160"/>
            <a:chOff x="11534981" y="245361"/>
            <a:chExt cx="661670" cy="1407160"/>
          </a:xfrm>
        </p:grpSpPr>
        <p:sp>
          <p:nvSpPr>
            <p:cNvPr id="14" name="object 14"/>
            <p:cNvSpPr/>
            <p:nvPr/>
          </p:nvSpPr>
          <p:spPr>
            <a:xfrm>
              <a:off x="11539553" y="249933"/>
              <a:ext cx="652780" cy="1398270"/>
            </a:xfrm>
            <a:custGeom>
              <a:avLst/>
              <a:gdLst/>
              <a:ahLst/>
              <a:cxnLst/>
              <a:rect l="l" t="t" r="r" b="b"/>
              <a:pathLst>
                <a:path w="652779" h="1398270">
                  <a:moveTo>
                    <a:pt x="160790" y="0"/>
                  </a:moveTo>
                  <a:lnTo>
                    <a:pt x="132078" y="47687"/>
                  </a:lnTo>
                  <a:lnTo>
                    <a:pt x="106157" y="95960"/>
                  </a:lnTo>
                  <a:lnTo>
                    <a:pt x="83037" y="144683"/>
                  </a:lnTo>
                  <a:lnTo>
                    <a:pt x="62727" y="193718"/>
                  </a:lnTo>
                  <a:lnTo>
                    <a:pt x="45236" y="242932"/>
                  </a:lnTo>
                  <a:lnTo>
                    <a:pt x="30573" y="292188"/>
                  </a:lnTo>
                  <a:lnTo>
                    <a:pt x="18747" y="341350"/>
                  </a:lnTo>
                  <a:lnTo>
                    <a:pt x="9768" y="390284"/>
                  </a:lnTo>
                  <a:lnTo>
                    <a:pt x="3644" y="438852"/>
                  </a:lnTo>
                  <a:lnTo>
                    <a:pt x="385" y="486920"/>
                  </a:lnTo>
                  <a:lnTo>
                    <a:pt x="0" y="534352"/>
                  </a:lnTo>
                  <a:lnTo>
                    <a:pt x="2497" y="581012"/>
                  </a:lnTo>
                  <a:lnTo>
                    <a:pt x="7887" y="626765"/>
                  </a:lnTo>
                  <a:lnTo>
                    <a:pt x="16177" y="671474"/>
                  </a:lnTo>
                  <a:lnTo>
                    <a:pt x="27378" y="715004"/>
                  </a:lnTo>
                  <a:lnTo>
                    <a:pt x="41499" y="757220"/>
                  </a:lnTo>
                  <a:lnTo>
                    <a:pt x="58548" y="797986"/>
                  </a:lnTo>
                  <a:lnTo>
                    <a:pt x="78535" y="837165"/>
                  </a:lnTo>
                  <a:lnTo>
                    <a:pt x="101468" y="874623"/>
                  </a:lnTo>
                  <a:lnTo>
                    <a:pt x="127993" y="910912"/>
                  </a:lnTo>
                  <a:lnTo>
                    <a:pt x="157538" y="944997"/>
                  </a:lnTo>
                  <a:lnTo>
                    <a:pt x="189973" y="976826"/>
                  </a:lnTo>
                  <a:lnTo>
                    <a:pt x="225169" y="1006345"/>
                  </a:lnTo>
                  <a:lnTo>
                    <a:pt x="262994" y="1033502"/>
                  </a:lnTo>
                  <a:lnTo>
                    <a:pt x="303321" y="1058243"/>
                  </a:lnTo>
                  <a:lnTo>
                    <a:pt x="346017" y="1080515"/>
                  </a:lnTo>
                  <a:lnTo>
                    <a:pt x="390954" y="1100266"/>
                  </a:lnTo>
                  <a:lnTo>
                    <a:pt x="438001" y="1117443"/>
                  </a:lnTo>
                  <a:lnTo>
                    <a:pt x="487029" y="1131992"/>
                  </a:lnTo>
                  <a:lnTo>
                    <a:pt x="537908" y="1143860"/>
                  </a:lnTo>
                  <a:lnTo>
                    <a:pt x="590507" y="1152994"/>
                  </a:lnTo>
                  <a:lnTo>
                    <a:pt x="590382" y="1199686"/>
                  </a:lnTo>
                  <a:lnTo>
                    <a:pt x="594949" y="1245034"/>
                  </a:lnTo>
                  <a:lnTo>
                    <a:pt x="604316" y="1289226"/>
                  </a:lnTo>
                  <a:lnTo>
                    <a:pt x="618536" y="1331912"/>
                  </a:lnTo>
                  <a:lnTo>
                    <a:pt x="637030" y="1372028"/>
                  </a:lnTo>
                  <a:lnTo>
                    <a:pt x="652446" y="1397959"/>
                  </a:lnTo>
                  <a:lnTo>
                    <a:pt x="652446" y="1368678"/>
                  </a:lnTo>
                  <a:lnTo>
                    <a:pt x="650486" y="1365387"/>
                  </a:lnTo>
                  <a:lnTo>
                    <a:pt x="632481" y="1326388"/>
                  </a:lnTo>
                  <a:lnTo>
                    <a:pt x="618829" y="1285571"/>
                  </a:lnTo>
                  <a:lnTo>
                    <a:pt x="609827" y="1243269"/>
                  </a:lnTo>
                  <a:lnTo>
                    <a:pt x="605374" y="1199686"/>
                  </a:lnTo>
                  <a:lnTo>
                    <a:pt x="605366" y="1155026"/>
                  </a:lnTo>
                  <a:lnTo>
                    <a:pt x="652446" y="1155026"/>
                  </a:lnTo>
                  <a:lnTo>
                    <a:pt x="652446" y="1144793"/>
                  </a:lnTo>
                  <a:lnTo>
                    <a:pt x="639191" y="1143739"/>
                  </a:lnTo>
                  <a:lnTo>
                    <a:pt x="606382" y="1140053"/>
                  </a:lnTo>
                  <a:lnTo>
                    <a:pt x="606642" y="1138021"/>
                  </a:lnTo>
                  <a:lnTo>
                    <a:pt x="591561" y="1138021"/>
                  </a:lnTo>
                  <a:lnTo>
                    <a:pt x="535524" y="1128108"/>
                  </a:lnTo>
                  <a:lnTo>
                    <a:pt x="481518" y="1115034"/>
                  </a:lnTo>
                  <a:lnTo>
                    <a:pt x="429705" y="1098866"/>
                  </a:lnTo>
                  <a:lnTo>
                    <a:pt x="380251" y="1079673"/>
                  </a:lnTo>
                  <a:lnTo>
                    <a:pt x="333319" y="1057521"/>
                  </a:lnTo>
                  <a:lnTo>
                    <a:pt x="289073" y="1032479"/>
                  </a:lnTo>
                  <a:lnTo>
                    <a:pt x="247676" y="1004615"/>
                  </a:lnTo>
                  <a:lnTo>
                    <a:pt x="209293" y="973996"/>
                  </a:lnTo>
                  <a:lnTo>
                    <a:pt x="174087" y="940691"/>
                  </a:lnTo>
                  <a:lnTo>
                    <a:pt x="142223" y="904767"/>
                  </a:lnTo>
                  <a:lnTo>
                    <a:pt x="113864" y="866292"/>
                  </a:lnTo>
                  <a:lnTo>
                    <a:pt x="91425" y="829632"/>
                  </a:lnTo>
                  <a:lnTo>
                    <a:pt x="71882" y="791269"/>
                  </a:lnTo>
                  <a:lnTo>
                    <a:pt x="55223" y="751337"/>
                  </a:lnTo>
                  <a:lnTo>
                    <a:pt x="41440" y="709970"/>
                  </a:lnTo>
                  <a:lnTo>
                    <a:pt x="30524" y="667299"/>
                  </a:lnTo>
                  <a:lnTo>
                    <a:pt x="22464" y="623460"/>
                  </a:lnTo>
                  <a:lnTo>
                    <a:pt x="17252" y="578586"/>
                  </a:lnTo>
                  <a:lnTo>
                    <a:pt x="14877" y="532810"/>
                  </a:lnTo>
                  <a:lnTo>
                    <a:pt x="15332" y="486266"/>
                  </a:lnTo>
                  <a:lnTo>
                    <a:pt x="18605" y="439087"/>
                  </a:lnTo>
                  <a:lnTo>
                    <a:pt x="24688" y="391408"/>
                  </a:lnTo>
                  <a:lnTo>
                    <a:pt x="33571" y="343360"/>
                  </a:lnTo>
                  <a:lnTo>
                    <a:pt x="45244" y="295078"/>
                  </a:lnTo>
                  <a:lnTo>
                    <a:pt x="59699" y="246696"/>
                  </a:lnTo>
                  <a:lnTo>
                    <a:pt x="76926" y="198347"/>
                  </a:lnTo>
                  <a:lnTo>
                    <a:pt x="96915" y="150164"/>
                  </a:lnTo>
                  <a:lnTo>
                    <a:pt x="119658" y="102281"/>
                  </a:lnTo>
                  <a:lnTo>
                    <a:pt x="145143" y="54832"/>
                  </a:lnTo>
                  <a:lnTo>
                    <a:pt x="173363" y="7950"/>
                  </a:lnTo>
                  <a:lnTo>
                    <a:pt x="160790" y="0"/>
                  </a:lnTo>
                  <a:close/>
                </a:path>
                <a:path w="652779" h="1398270">
                  <a:moveTo>
                    <a:pt x="652446" y="1155026"/>
                  </a:moveTo>
                  <a:lnTo>
                    <a:pt x="605366" y="1155026"/>
                  </a:lnTo>
                  <a:lnTo>
                    <a:pt x="638456" y="1158707"/>
                  </a:lnTo>
                  <a:lnTo>
                    <a:pt x="652446" y="1159810"/>
                  </a:lnTo>
                  <a:lnTo>
                    <a:pt x="652446" y="1155026"/>
                  </a:lnTo>
                  <a:close/>
                </a:path>
                <a:path w="652779" h="1398270">
                  <a:moveTo>
                    <a:pt x="652446" y="927376"/>
                  </a:moveTo>
                  <a:lnTo>
                    <a:pt x="621379" y="1001031"/>
                  </a:lnTo>
                  <a:lnTo>
                    <a:pt x="607346" y="1047131"/>
                  </a:lnTo>
                  <a:lnTo>
                    <a:pt x="597389" y="1092854"/>
                  </a:lnTo>
                  <a:lnTo>
                    <a:pt x="591561" y="1138021"/>
                  </a:lnTo>
                  <a:lnTo>
                    <a:pt x="606642" y="1138021"/>
                  </a:lnTo>
                  <a:lnTo>
                    <a:pt x="612021" y="1095893"/>
                  </a:lnTo>
                  <a:lnTo>
                    <a:pt x="621731" y="1051151"/>
                  </a:lnTo>
                  <a:lnTo>
                    <a:pt x="635464" y="1006002"/>
                  </a:lnTo>
                  <a:lnTo>
                    <a:pt x="652446" y="962473"/>
                  </a:lnTo>
                  <a:lnTo>
                    <a:pt x="652446" y="927376"/>
                  </a:lnTo>
                  <a:close/>
                </a:path>
              </a:pathLst>
            </a:custGeom>
            <a:solidFill>
              <a:srgbClr val="FF866E"/>
            </a:solidFill>
          </p:spPr>
          <p:txBody>
            <a:bodyPr wrap="square" lIns="0" tIns="0" rIns="0" bIns="0" rtlCol="0"/>
            <a:lstStyle/>
            <a:p>
              <a:endParaRPr/>
            </a:p>
          </p:txBody>
        </p:sp>
        <p:sp>
          <p:nvSpPr>
            <p:cNvPr id="15" name="object 15"/>
            <p:cNvSpPr/>
            <p:nvPr/>
          </p:nvSpPr>
          <p:spPr>
            <a:xfrm>
              <a:off x="11539553" y="249933"/>
              <a:ext cx="652780" cy="1398270"/>
            </a:xfrm>
            <a:custGeom>
              <a:avLst/>
              <a:gdLst/>
              <a:ahLst/>
              <a:cxnLst/>
              <a:rect l="l" t="t" r="r" b="b"/>
              <a:pathLst>
                <a:path w="652779" h="1398270">
                  <a:moveTo>
                    <a:pt x="652446" y="1144793"/>
                  </a:moveTo>
                  <a:lnTo>
                    <a:pt x="639191" y="1143739"/>
                  </a:lnTo>
                  <a:lnTo>
                    <a:pt x="606382" y="1140053"/>
                  </a:lnTo>
                  <a:lnTo>
                    <a:pt x="612021" y="1095893"/>
                  </a:lnTo>
                  <a:lnTo>
                    <a:pt x="621731" y="1051151"/>
                  </a:lnTo>
                  <a:lnTo>
                    <a:pt x="635464" y="1006002"/>
                  </a:lnTo>
                  <a:lnTo>
                    <a:pt x="652446" y="962473"/>
                  </a:lnTo>
                </a:path>
                <a:path w="652779" h="1398270">
                  <a:moveTo>
                    <a:pt x="160790" y="0"/>
                  </a:moveTo>
                  <a:lnTo>
                    <a:pt x="132078" y="47687"/>
                  </a:lnTo>
                  <a:lnTo>
                    <a:pt x="106157" y="95960"/>
                  </a:lnTo>
                  <a:lnTo>
                    <a:pt x="83037" y="144683"/>
                  </a:lnTo>
                  <a:lnTo>
                    <a:pt x="62727" y="193718"/>
                  </a:lnTo>
                  <a:lnTo>
                    <a:pt x="45236" y="242932"/>
                  </a:lnTo>
                  <a:lnTo>
                    <a:pt x="30573" y="292188"/>
                  </a:lnTo>
                  <a:lnTo>
                    <a:pt x="18747" y="341350"/>
                  </a:lnTo>
                  <a:lnTo>
                    <a:pt x="9768" y="390284"/>
                  </a:lnTo>
                  <a:lnTo>
                    <a:pt x="3644" y="438852"/>
                  </a:lnTo>
                  <a:lnTo>
                    <a:pt x="385" y="486920"/>
                  </a:lnTo>
                  <a:lnTo>
                    <a:pt x="0" y="534352"/>
                  </a:lnTo>
                  <a:lnTo>
                    <a:pt x="2497" y="581012"/>
                  </a:lnTo>
                  <a:lnTo>
                    <a:pt x="7887" y="626765"/>
                  </a:lnTo>
                  <a:lnTo>
                    <a:pt x="16177" y="671474"/>
                  </a:lnTo>
                  <a:lnTo>
                    <a:pt x="27378" y="715004"/>
                  </a:lnTo>
                  <a:lnTo>
                    <a:pt x="41499" y="757220"/>
                  </a:lnTo>
                  <a:lnTo>
                    <a:pt x="58548" y="797986"/>
                  </a:lnTo>
                  <a:lnTo>
                    <a:pt x="78535" y="837165"/>
                  </a:lnTo>
                  <a:lnTo>
                    <a:pt x="101468" y="874623"/>
                  </a:lnTo>
                  <a:lnTo>
                    <a:pt x="127993" y="910912"/>
                  </a:lnTo>
                  <a:lnTo>
                    <a:pt x="157538" y="944997"/>
                  </a:lnTo>
                  <a:lnTo>
                    <a:pt x="189973" y="976826"/>
                  </a:lnTo>
                  <a:lnTo>
                    <a:pt x="225169" y="1006345"/>
                  </a:lnTo>
                  <a:lnTo>
                    <a:pt x="262994" y="1033502"/>
                  </a:lnTo>
                  <a:lnTo>
                    <a:pt x="303321" y="1058243"/>
                  </a:lnTo>
                  <a:lnTo>
                    <a:pt x="346017" y="1080515"/>
                  </a:lnTo>
                  <a:lnTo>
                    <a:pt x="390954" y="1100266"/>
                  </a:lnTo>
                  <a:lnTo>
                    <a:pt x="438001" y="1117443"/>
                  </a:lnTo>
                  <a:lnTo>
                    <a:pt x="487029" y="1131992"/>
                  </a:lnTo>
                  <a:lnTo>
                    <a:pt x="537908" y="1143860"/>
                  </a:lnTo>
                  <a:lnTo>
                    <a:pt x="590507" y="1152994"/>
                  </a:lnTo>
                  <a:lnTo>
                    <a:pt x="590368" y="1199553"/>
                  </a:lnTo>
                  <a:lnTo>
                    <a:pt x="594949" y="1245034"/>
                  </a:lnTo>
                  <a:lnTo>
                    <a:pt x="604316" y="1289226"/>
                  </a:lnTo>
                  <a:lnTo>
                    <a:pt x="618536" y="1331912"/>
                  </a:lnTo>
                  <a:lnTo>
                    <a:pt x="637030" y="1372028"/>
                  </a:lnTo>
                  <a:lnTo>
                    <a:pt x="652446" y="1397959"/>
                  </a:lnTo>
                </a:path>
                <a:path w="652779" h="1398270">
                  <a:moveTo>
                    <a:pt x="652446" y="1368678"/>
                  </a:moveTo>
                  <a:lnTo>
                    <a:pt x="632481" y="1326388"/>
                  </a:lnTo>
                  <a:lnTo>
                    <a:pt x="618829" y="1285571"/>
                  </a:lnTo>
                  <a:lnTo>
                    <a:pt x="609827" y="1243269"/>
                  </a:lnTo>
                  <a:lnTo>
                    <a:pt x="605374" y="1199686"/>
                  </a:lnTo>
                  <a:lnTo>
                    <a:pt x="605366" y="1155026"/>
                  </a:lnTo>
                  <a:lnTo>
                    <a:pt x="638456" y="1158707"/>
                  </a:lnTo>
                  <a:lnTo>
                    <a:pt x="652446" y="1159810"/>
                  </a:lnTo>
                </a:path>
                <a:path w="652779" h="1398270">
                  <a:moveTo>
                    <a:pt x="652446" y="927376"/>
                  </a:moveTo>
                  <a:lnTo>
                    <a:pt x="621379" y="1001031"/>
                  </a:lnTo>
                  <a:lnTo>
                    <a:pt x="607346" y="1047131"/>
                  </a:lnTo>
                  <a:lnTo>
                    <a:pt x="597389" y="1092854"/>
                  </a:lnTo>
                  <a:lnTo>
                    <a:pt x="591561" y="1138021"/>
                  </a:lnTo>
                  <a:lnTo>
                    <a:pt x="535524" y="1128108"/>
                  </a:lnTo>
                  <a:lnTo>
                    <a:pt x="481518" y="1115034"/>
                  </a:lnTo>
                  <a:lnTo>
                    <a:pt x="429705" y="1098866"/>
                  </a:lnTo>
                  <a:lnTo>
                    <a:pt x="380251" y="1079673"/>
                  </a:lnTo>
                  <a:lnTo>
                    <a:pt x="333319" y="1057521"/>
                  </a:lnTo>
                  <a:lnTo>
                    <a:pt x="289073" y="1032479"/>
                  </a:lnTo>
                  <a:lnTo>
                    <a:pt x="247676" y="1004615"/>
                  </a:lnTo>
                  <a:lnTo>
                    <a:pt x="209293" y="973996"/>
                  </a:lnTo>
                  <a:lnTo>
                    <a:pt x="174087" y="940691"/>
                  </a:lnTo>
                  <a:lnTo>
                    <a:pt x="142223" y="904767"/>
                  </a:lnTo>
                  <a:lnTo>
                    <a:pt x="113864" y="866292"/>
                  </a:lnTo>
                  <a:lnTo>
                    <a:pt x="91425" y="829632"/>
                  </a:lnTo>
                  <a:lnTo>
                    <a:pt x="71882" y="791269"/>
                  </a:lnTo>
                  <a:lnTo>
                    <a:pt x="55223" y="751337"/>
                  </a:lnTo>
                  <a:lnTo>
                    <a:pt x="41440" y="709970"/>
                  </a:lnTo>
                  <a:lnTo>
                    <a:pt x="30524" y="667299"/>
                  </a:lnTo>
                  <a:lnTo>
                    <a:pt x="22464" y="623460"/>
                  </a:lnTo>
                  <a:lnTo>
                    <a:pt x="17252" y="578586"/>
                  </a:lnTo>
                  <a:lnTo>
                    <a:pt x="14877" y="532810"/>
                  </a:lnTo>
                  <a:lnTo>
                    <a:pt x="15332" y="486266"/>
                  </a:lnTo>
                  <a:lnTo>
                    <a:pt x="18605" y="439087"/>
                  </a:lnTo>
                  <a:lnTo>
                    <a:pt x="24688" y="391408"/>
                  </a:lnTo>
                  <a:lnTo>
                    <a:pt x="33571" y="343360"/>
                  </a:lnTo>
                  <a:lnTo>
                    <a:pt x="45244" y="295078"/>
                  </a:lnTo>
                  <a:lnTo>
                    <a:pt x="59699" y="246696"/>
                  </a:lnTo>
                  <a:lnTo>
                    <a:pt x="76926" y="198347"/>
                  </a:lnTo>
                  <a:lnTo>
                    <a:pt x="96915" y="150164"/>
                  </a:lnTo>
                  <a:lnTo>
                    <a:pt x="119658" y="102281"/>
                  </a:lnTo>
                  <a:lnTo>
                    <a:pt x="145143" y="54832"/>
                  </a:lnTo>
                  <a:lnTo>
                    <a:pt x="173363" y="7950"/>
                  </a:lnTo>
                  <a:lnTo>
                    <a:pt x="160790" y="0"/>
                  </a:lnTo>
                </a:path>
              </a:pathLst>
            </a:custGeom>
            <a:ln w="9144">
              <a:solidFill>
                <a:srgbClr val="FF866E"/>
              </a:solidFill>
            </a:ln>
          </p:spPr>
          <p:txBody>
            <a:bodyPr wrap="square" lIns="0" tIns="0" rIns="0" bIns="0" rtlCol="0"/>
            <a:lstStyle/>
            <a:p>
              <a:endParaRPr/>
            </a:p>
          </p:txBody>
        </p:sp>
      </p:grpSp>
      <p:sp>
        <p:nvSpPr>
          <p:cNvPr id="16" name="object 16"/>
          <p:cNvSpPr txBox="1"/>
          <p:nvPr/>
        </p:nvSpPr>
        <p:spPr>
          <a:xfrm>
            <a:off x="11578819" y="6444636"/>
            <a:ext cx="259715" cy="196215"/>
          </a:xfrm>
          <a:prstGeom prst="rect">
            <a:avLst/>
          </a:prstGeom>
        </p:spPr>
        <p:txBody>
          <a:bodyPr vert="horz" wrap="square" lIns="0" tIns="0" rIns="0" bIns="0" rtlCol="0">
            <a:spAutoFit/>
          </a:bodyPr>
          <a:lstStyle/>
          <a:p>
            <a:pPr marL="38100">
              <a:lnSpc>
                <a:spcPts val="1425"/>
              </a:lnSpc>
            </a:pPr>
            <a:fld id="{81D60167-4931-47E6-BA6A-407CBD079E47}" type="slidenum">
              <a:rPr sz="1200" spc="-25" dirty="0">
                <a:solidFill>
                  <a:srgbClr val="8A8A8A"/>
                </a:solidFill>
                <a:latin typeface="Arial"/>
                <a:cs typeface="Arial"/>
              </a:rPr>
              <a:t>27</a:t>
            </a:fld>
            <a:endParaRPr sz="1200">
              <a:latin typeface="Arial"/>
              <a:cs typeface="Arial"/>
            </a:endParaRPr>
          </a:p>
        </p:txBody>
      </p:sp>
      <p:sp>
        <p:nvSpPr>
          <p:cNvPr id="17" name="日期版面配置區 16">
            <a:extLst>
              <a:ext uri="{FF2B5EF4-FFF2-40B4-BE49-F238E27FC236}">
                <a16:creationId xmlns:a16="http://schemas.microsoft.com/office/drawing/2014/main" id="{F76FA79A-9E29-4C03-9D2C-1FCC535C9AEC}"/>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8" name="投影片編號版面配置區 17">
            <a:extLst>
              <a:ext uri="{FF2B5EF4-FFF2-40B4-BE49-F238E27FC236}">
                <a16:creationId xmlns:a16="http://schemas.microsoft.com/office/drawing/2014/main" id="{198EEE4B-B84B-1A56-A329-A28FAB71E58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27</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8526" y="1409750"/>
            <a:ext cx="5354562" cy="566822"/>
          </a:xfrm>
          <a:prstGeom prst="rect">
            <a:avLst/>
          </a:prstGeom>
        </p:spPr>
        <p:txBody>
          <a:bodyPr vert="horz" wrap="square" lIns="0" tIns="12700" rIns="0" bIns="0" rtlCol="0">
            <a:spAutoFit/>
          </a:bodyPr>
          <a:lstStyle/>
          <a:p>
            <a:pPr marL="12700" algn="ctr">
              <a:lnSpc>
                <a:spcPct val="100000"/>
              </a:lnSpc>
              <a:spcBef>
                <a:spcPts val="100"/>
              </a:spcBef>
            </a:pPr>
            <a:r>
              <a:rPr lang="zh-TW" altLang="en-US" sz="3600" b="0" spc="125" baseline="-5555" dirty="0">
                <a:solidFill>
                  <a:schemeClr val="tx2"/>
                </a:solidFill>
                <a:latin typeface="Heiti SC Medium" pitchFamily="2" charset="-128"/>
                <a:ea typeface="Heiti SC Medium" pitchFamily="2" charset="-128"/>
                <a:cs typeface="Tw Cen MT Condensed Extra Bold"/>
              </a:rPr>
              <a:t>兒童及少年性剝削防制條例</a:t>
            </a:r>
            <a:endParaRPr sz="3600" dirty="0">
              <a:solidFill>
                <a:schemeClr val="tx2"/>
              </a:solidFill>
              <a:latin typeface="Heiti SC Medium" pitchFamily="2" charset="-128"/>
              <a:ea typeface="Heiti SC Medium" pitchFamily="2" charset="-128"/>
              <a:cs typeface="微軟正黑體"/>
            </a:endParaRPr>
          </a:p>
        </p:txBody>
      </p:sp>
      <p:sp>
        <p:nvSpPr>
          <p:cNvPr id="3" name="object 3"/>
          <p:cNvSpPr txBox="1"/>
          <p:nvPr/>
        </p:nvSpPr>
        <p:spPr>
          <a:xfrm>
            <a:off x="455676" y="2081783"/>
            <a:ext cx="4484012" cy="2125454"/>
          </a:xfrm>
          <a:prstGeom prst="rect">
            <a:avLst/>
          </a:prstGeom>
          <a:solidFill>
            <a:srgbClr val="F6F5F3"/>
          </a:solidFill>
          <a:ln w="9144">
            <a:solidFill>
              <a:srgbClr val="74AFBD"/>
            </a:solidFill>
          </a:ln>
        </p:spPr>
        <p:txBody>
          <a:bodyPr vert="horz" wrap="square" lIns="0" tIns="167005" rIns="0" bIns="0" rtlCol="0">
            <a:spAutoFit/>
          </a:bodyPr>
          <a:lstStyle/>
          <a:p>
            <a:pPr marL="367665" marR="203200">
              <a:lnSpc>
                <a:spcPct val="150000"/>
              </a:lnSpc>
              <a:spcBef>
                <a:spcPts val="1315"/>
              </a:spcBef>
            </a:pPr>
            <a:r>
              <a:rPr lang="zh-TW" altLang="en-US" sz="2000" b="1" spc="-5" dirty="0">
                <a:solidFill>
                  <a:srgbClr val="D34817"/>
                </a:solidFill>
                <a:latin typeface="微軟正黑體"/>
                <a:cs typeface="微軟正黑體"/>
              </a:rPr>
              <a:t>拍攝、製造兒童或少年為性交或猥褻行為之圖畫、照片、影片、影帶、光碟、電子訊號或其他物品</a:t>
            </a:r>
            <a:endParaRPr lang="zh-TW" altLang="en-US" sz="2000" dirty="0">
              <a:latin typeface="微軟正黑體"/>
              <a:cs typeface="微軟正黑體"/>
            </a:endParaRPr>
          </a:p>
          <a:p>
            <a:pPr marL="367665" marR="203200">
              <a:lnSpc>
                <a:spcPct val="150000"/>
              </a:lnSpc>
              <a:spcBef>
                <a:spcPts val="1315"/>
              </a:spcBef>
            </a:pPr>
            <a:endParaRPr sz="2000" dirty="0">
              <a:latin typeface="微軟正黑體"/>
              <a:cs typeface="微軟正黑體"/>
            </a:endParaRPr>
          </a:p>
        </p:txBody>
      </p:sp>
      <p:sp>
        <p:nvSpPr>
          <p:cNvPr id="4" name="object 4"/>
          <p:cNvSpPr txBox="1"/>
          <p:nvPr/>
        </p:nvSpPr>
        <p:spPr>
          <a:xfrm>
            <a:off x="5333999" y="2046733"/>
            <a:ext cx="6181599" cy="1958741"/>
          </a:xfrm>
          <a:prstGeom prst="rect">
            <a:avLst/>
          </a:prstGeom>
          <a:solidFill>
            <a:srgbClr val="F6F5F3"/>
          </a:solidFill>
          <a:ln w="9144">
            <a:solidFill>
              <a:srgbClr val="74AFBD"/>
            </a:solidFill>
          </a:ln>
        </p:spPr>
        <p:txBody>
          <a:bodyPr vert="horz" wrap="square" lIns="0" tIns="167005" rIns="0" bIns="0" rtlCol="0">
            <a:spAutoFit/>
          </a:bodyPr>
          <a:lstStyle/>
          <a:p>
            <a:pPr marL="368300" marR="452755" algn="just">
              <a:lnSpc>
                <a:spcPct val="150000"/>
              </a:lnSpc>
              <a:spcBef>
                <a:spcPts val="1315"/>
              </a:spcBef>
            </a:pPr>
            <a:r>
              <a:rPr lang="zh-TW" altLang="en-US" sz="2000" b="1" spc="-5" dirty="0">
                <a:solidFill>
                  <a:srgbClr val="D34817"/>
                </a:solidFill>
                <a:latin typeface="微軟正黑體"/>
                <a:cs typeface="微軟正黑體"/>
              </a:rPr>
              <a:t>散布、播送或販賣兒童或少年為性交或猥褻行為之圖畫、照片、影片、影帶、光碟、電子訊號或其他物品，或公然陳列，或以他法供人觀賞、聽閱者</a:t>
            </a:r>
            <a:endParaRPr lang="zh-TW" altLang="en-US" sz="2000" dirty="0">
              <a:latin typeface="微軟正黑體"/>
              <a:cs typeface="微軟正黑體"/>
            </a:endParaRPr>
          </a:p>
        </p:txBody>
      </p:sp>
      <p:sp>
        <p:nvSpPr>
          <p:cNvPr id="6" name="object 6"/>
          <p:cNvSpPr/>
          <p:nvPr/>
        </p:nvSpPr>
        <p:spPr>
          <a:xfrm>
            <a:off x="11909909" y="483557"/>
            <a:ext cx="282575" cy="1828800"/>
          </a:xfrm>
          <a:custGeom>
            <a:avLst/>
            <a:gdLst/>
            <a:ahLst/>
            <a:cxnLst/>
            <a:rect l="l" t="t" r="r" b="b"/>
            <a:pathLst>
              <a:path w="282575" h="1828800">
                <a:moveTo>
                  <a:pt x="282090" y="0"/>
                </a:moveTo>
                <a:lnTo>
                  <a:pt x="249720" y="41082"/>
                </a:lnTo>
                <a:lnTo>
                  <a:pt x="213745" y="110943"/>
                </a:lnTo>
                <a:lnTo>
                  <a:pt x="199865" y="153792"/>
                </a:lnTo>
                <a:lnTo>
                  <a:pt x="190055" y="199680"/>
                </a:lnTo>
                <a:lnTo>
                  <a:pt x="184697" y="247718"/>
                </a:lnTo>
                <a:lnTo>
                  <a:pt x="184173" y="297018"/>
                </a:lnTo>
                <a:lnTo>
                  <a:pt x="188865" y="346693"/>
                </a:lnTo>
                <a:lnTo>
                  <a:pt x="199154" y="395855"/>
                </a:lnTo>
                <a:lnTo>
                  <a:pt x="215421" y="443615"/>
                </a:lnTo>
                <a:lnTo>
                  <a:pt x="238050" y="489086"/>
                </a:lnTo>
                <a:lnTo>
                  <a:pt x="267420" y="531379"/>
                </a:lnTo>
                <a:lnTo>
                  <a:pt x="282090" y="548060"/>
                </a:lnTo>
                <a:lnTo>
                  <a:pt x="282090" y="533925"/>
                </a:lnTo>
                <a:lnTo>
                  <a:pt x="279307" y="530746"/>
                </a:lnTo>
                <a:lnTo>
                  <a:pt x="274837" y="525385"/>
                </a:lnTo>
                <a:lnTo>
                  <a:pt x="246143" y="484084"/>
                </a:lnTo>
                <a:lnTo>
                  <a:pt x="224040" y="439667"/>
                </a:lnTo>
                <a:lnTo>
                  <a:pt x="208155" y="393003"/>
                </a:lnTo>
                <a:lnTo>
                  <a:pt x="198116" y="344961"/>
                </a:lnTo>
                <a:lnTo>
                  <a:pt x="193549" y="296412"/>
                </a:lnTo>
                <a:lnTo>
                  <a:pt x="194081" y="248224"/>
                </a:lnTo>
                <a:lnTo>
                  <a:pt x="199338" y="201267"/>
                </a:lnTo>
                <a:lnTo>
                  <a:pt x="208949" y="156411"/>
                </a:lnTo>
                <a:lnTo>
                  <a:pt x="222538" y="114525"/>
                </a:lnTo>
                <a:lnTo>
                  <a:pt x="239734" y="76478"/>
                </a:lnTo>
                <a:lnTo>
                  <a:pt x="281492" y="14546"/>
                </a:lnTo>
                <a:lnTo>
                  <a:pt x="282090" y="13900"/>
                </a:lnTo>
                <a:lnTo>
                  <a:pt x="282090" y="0"/>
                </a:lnTo>
                <a:close/>
              </a:path>
              <a:path w="282575" h="1828800">
                <a:moveTo>
                  <a:pt x="282090" y="1138486"/>
                </a:moveTo>
                <a:lnTo>
                  <a:pt x="240821" y="1143146"/>
                </a:lnTo>
                <a:lnTo>
                  <a:pt x="190660" y="1158432"/>
                </a:lnTo>
                <a:lnTo>
                  <a:pt x="140535" y="1186585"/>
                </a:lnTo>
                <a:lnTo>
                  <a:pt x="102574" y="1218744"/>
                </a:lnTo>
                <a:lnTo>
                  <a:pt x="69758" y="1256920"/>
                </a:lnTo>
                <a:lnTo>
                  <a:pt x="42589" y="1299994"/>
                </a:lnTo>
                <a:lnTo>
                  <a:pt x="21571" y="1346846"/>
                </a:lnTo>
                <a:lnTo>
                  <a:pt x="7206" y="1396355"/>
                </a:lnTo>
                <a:lnTo>
                  <a:pt x="0" y="1447402"/>
                </a:lnTo>
                <a:lnTo>
                  <a:pt x="454" y="1498865"/>
                </a:lnTo>
                <a:lnTo>
                  <a:pt x="9034" y="1548933"/>
                </a:lnTo>
                <a:lnTo>
                  <a:pt x="24878" y="1594759"/>
                </a:lnTo>
                <a:lnTo>
                  <a:pt x="46735" y="1636435"/>
                </a:lnTo>
                <a:lnTo>
                  <a:pt x="73359" y="1674053"/>
                </a:lnTo>
                <a:lnTo>
                  <a:pt x="103501" y="1707704"/>
                </a:lnTo>
                <a:lnTo>
                  <a:pt x="153489" y="1751625"/>
                </a:lnTo>
                <a:lnTo>
                  <a:pt x="204342" y="1786825"/>
                </a:lnTo>
                <a:lnTo>
                  <a:pt x="251591" y="1813625"/>
                </a:lnTo>
                <a:lnTo>
                  <a:pt x="282090" y="1828198"/>
                </a:lnTo>
                <a:lnTo>
                  <a:pt x="282090" y="1817678"/>
                </a:lnTo>
                <a:lnTo>
                  <a:pt x="255999" y="1805225"/>
                </a:lnTo>
                <a:lnTo>
                  <a:pt x="209476" y="1778857"/>
                </a:lnTo>
                <a:lnTo>
                  <a:pt x="159429" y="1744234"/>
                </a:lnTo>
                <a:lnTo>
                  <a:pt x="110270" y="1701049"/>
                </a:lnTo>
                <a:lnTo>
                  <a:pt x="80888" y="1668262"/>
                </a:lnTo>
                <a:lnTo>
                  <a:pt x="54950" y="1631646"/>
                </a:lnTo>
                <a:lnTo>
                  <a:pt x="33667" y="1591119"/>
                </a:lnTo>
                <a:lnTo>
                  <a:pt x="18247" y="1546602"/>
                </a:lnTo>
                <a:lnTo>
                  <a:pt x="9902" y="1498014"/>
                </a:lnTo>
                <a:lnTo>
                  <a:pt x="9461" y="1447962"/>
                </a:lnTo>
                <a:lnTo>
                  <a:pt x="16466" y="1398311"/>
                </a:lnTo>
                <a:lnTo>
                  <a:pt x="30424" y="1350153"/>
                </a:lnTo>
                <a:lnTo>
                  <a:pt x="50847" y="1304581"/>
                </a:lnTo>
                <a:lnTo>
                  <a:pt x="77244" y="1262685"/>
                </a:lnTo>
                <a:lnTo>
                  <a:pt x="109123" y="1225559"/>
                </a:lnTo>
                <a:lnTo>
                  <a:pt x="145996" y="1194294"/>
                </a:lnTo>
                <a:lnTo>
                  <a:pt x="194172" y="1167103"/>
                </a:lnTo>
                <a:lnTo>
                  <a:pt x="242246" y="1152327"/>
                </a:lnTo>
                <a:lnTo>
                  <a:pt x="282090" y="1147836"/>
                </a:lnTo>
                <a:lnTo>
                  <a:pt x="282090" y="1138486"/>
                </a:lnTo>
                <a:close/>
              </a:path>
            </a:pathLst>
          </a:custGeom>
          <a:solidFill>
            <a:srgbClr val="F3DECA"/>
          </a:solidFill>
        </p:spPr>
        <p:txBody>
          <a:bodyPr wrap="square" lIns="0" tIns="0" rIns="0" bIns="0" rtlCol="0"/>
          <a:lstStyle/>
          <a:p>
            <a:endParaRPr/>
          </a:p>
        </p:txBody>
      </p:sp>
      <p:pic>
        <p:nvPicPr>
          <p:cNvPr id="7" name="object 7"/>
          <p:cNvPicPr/>
          <p:nvPr/>
        </p:nvPicPr>
        <p:blipFill>
          <a:blip r:embed="rId2" cstate="print"/>
          <a:stretch>
            <a:fillRect/>
          </a:stretch>
        </p:blipFill>
        <p:spPr>
          <a:xfrm>
            <a:off x="461035" y="918982"/>
            <a:ext cx="200644" cy="204190"/>
          </a:xfrm>
          <a:prstGeom prst="rect">
            <a:avLst/>
          </a:prstGeom>
        </p:spPr>
      </p:pic>
      <p:sp>
        <p:nvSpPr>
          <p:cNvPr id="8" name="object 8"/>
          <p:cNvSpPr/>
          <p:nvPr/>
        </p:nvSpPr>
        <p:spPr>
          <a:xfrm>
            <a:off x="0" y="2"/>
            <a:ext cx="1231900" cy="728345"/>
          </a:xfrm>
          <a:custGeom>
            <a:avLst/>
            <a:gdLst/>
            <a:ahLst/>
            <a:cxnLst/>
            <a:rect l="l" t="t" r="r" b="b"/>
            <a:pathLst>
              <a:path w="1231900" h="728345">
                <a:moveTo>
                  <a:pt x="1222565" y="0"/>
                </a:moveTo>
                <a:lnTo>
                  <a:pt x="9982" y="0"/>
                </a:lnTo>
                <a:lnTo>
                  <a:pt x="0" y="15481"/>
                </a:lnTo>
                <a:lnTo>
                  <a:pt x="0" y="612241"/>
                </a:lnTo>
                <a:lnTo>
                  <a:pt x="30318" y="636882"/>
                </a:lnTo>
                <a:lnTo>
                  <a:pt x="63740" y="658468"/>
                </a:lnTo>
                <a:lnTo>
                  <a:pt x="99992" y="677042"/>
                </a:lnTo>
                <a:lnTo>
                  <a:pt x="138800" y="692650"/>
                </a:lnTo>
                <a:lnTo>
                  <a:pt x="179888" y="705337"/>
                </a:lnTo>
                <a:lnTo>
                  <a:pt x="222983" y="715147"/>
                </a:lnTo>
                <a:lnTo>
                  <a:pt x="267809" y="722124"/>
                </a:lnTo>
                <a:lnTo>
                  <a:pt x="314093" y="726315"/>
                </a:lnTo>
                <a:lnTo>
                  <a:pt x="361560" y="727762"/>
                </a:lnTo>
                <a:lnTo>
                  <a:pt x="409936" y="726512"/>
                </a:lnTo>
                <a:lnTo>
                  <a:pt x="458946" y="722608"/>
                </a:lnTo>
                <a:lnTo>
                  <a:pt x="508316" y="716095"/>
                </a:lnTo>
                <a:lnTo>
                  <a:pt x="557772" y="707019"/>
                </a:lnTo>
                <a:lnTo>
                  <a:pt x="607038" y="695423"/>
                </a:lnTo>
                <a:lnTo>
                  <a:pt x="655841" y="681353"/>
                </a:lnTo>
                <a:lnTo>
                  <a:pt x="703906" y="664853"/>
                </a:lnTo>
                <a:lnTo>
                  <a:pt x="750958" y="645968"/>
                </a:lnTo>
                <a:lnTo>
                  <a:pt x="796724" y="624743"/>
                </a:lnTo>
                <a:lnTo>
                  <a:pt x="840928" y="601222"/>
                </a:lnTo>
                <a:lnTo>
                  <a:pt x="883297" y="575450"/>
                </a:lnTo>
                <a:lnTo>
                  <a:pt x="923556" y="547471"/>
                </a:lnTo>
                <a:lnTo>
                  <a:pt x="959301" y="519286"/>
                </a:lnTo>
                <a:lnTo>
                  <a:pt x="995430" y="487535"/>
                </a:lnTo>
                <a:lnTo>
                  <a:pt x="1031277" y="452637"/>
                </a:lnTo>
                <a:lnTo>
                  <a:pt x="1066177" y="415014"/>
                </a:lnTo>
                <a:lnTo>
                  <a:pt x="1099463" y="375089"/>
                </a:lnTo>
                <a:lnTo>
                  <a:pt x="1130471" y="333282"/>
                </a:lnTo>
                <a:lnTo>
                  <a:pt x="1158534" y="290016"/>
                </a:lnTo>
                <a:lnTo>
                  <a:pt x="1182988" y="245711"/>
                </a:lnTo>
                <a:lnTo>
                  <a:pt x="1203166" y="200788"/>
                </a:lnTo>
                <a:lnTo>
                  <a:pt x="1218403" y="155671"/>
                </a:lnTo>
                <a:lnTo>
                  <a:pt x="1228033" y="110779"/>
                </a:lnTo>
                <a:lnTo>
                  <a:pt x="1231392" y="66535"/>
                </a:lnTo>
                <a:lnTo>
                  <a:pt x="1230859" y="49586"/>
                </a:lnTo>
                <a:lnTo>
                  <a:pt x="1229236" y="32834"/>
                </a:lnTo>
                <a:lnTo>
                  <a:pt x="1226484" y="16298"/>
                </a:lnTo>
                <a:lnTo>
                  <a:pt x="1222565" y="0"/>
                </a:lnTo>
                <a:close/>
              </a:path>
            </a:pathLst>
          </a:custGeom>
          <a:solidFill>
            <a:srgbClr val="FFC872"/>
          </a:solidFill>
        </p:spPr>
        <p:txBody>
          <a:bodyPr wrap="square" lIns="0" tIns="0" rIns="0" bIns="0" rtlCol="0"/>
          <a:lstStyle/>
          <a:p>
            <a:endParaRPr/>
          </a:p>
        </p:txBody>
      </p:sp>
      <p:sp>
        <p:nvSpPr>
          <p:cNvPr id="9" name="object 9"/>
          <p:cNvSpPr txBox="1">
            <a:spLocks noGrp="1"/>
          </p:cNvSpPr>
          <p:nvPr>
            <p:ph type="title"/>
          </p:nvPr>
        </p:nvSpPr>
        <p:spPr>
          <a:xfrm>
            <a:off x="2663064" y="584121"/>
            <a:ext cx="8852535" cy="874598"/>
          </a:xfrm>
          <a:prstGeom prst="rect">
            <a:avLst/>
          </a:prstGeom>
        </p:spPr>
        <p:txBody>
          <a:bodyPr vert="horz" wrap="square" lIns="0" tIns="12700" rIns="0" bIns="0" rtlCol="0">
            <a:spAutoFit/>
          </a:bodyPr>
          <a:lstStyle/>
          <a:p>
            <a:pPr marL="12700">
              <a:lnSpc>
                <a:spcPct val="100000"/>
              </a:lnSpc>
              <a:spcBef>
                <a:spcPts val="100"/>
              </a:spcBef>
            </a:pPr>
            <a:r>
              <a:rPr sz="3600" b="0" dirty="0">
                <a:solidFill>
                  <a:srgbClr val="2F4A6F"/>
                </a:solidFill>
                <a:latin typeface="微軟正黑體"/>
                <a:cs typeface="微軟正黑體"/>
              </a:rPr>
              <a:t>偷拍影片</a:t>
            </a:r>
            <a:r>
              <a:rPr sz="3600" spc="-25" dirty="0">
                <a:solidFill>
                  <a:srgbClr val="2F4A6F"/>
                </a:solidFill>
                <a:latin typeface="Tw Cen MT Condensed Extra Bold"/>
                <a:cs typeface="Tw Cen MT Condensed Extra Bold"/>
              </a:rPr>
              <a:t>/</a:t>
            </a:r>
            <a:r>
              <a:rPr sz="3600" b="0" dirty="0">
                <a:solidFill>
                  <a:srgbClr val="2F4A6F"/>
                </a:solidFill>
                <a:latin typeface="微軟正黑體"/>
                <a:cs typeface="微軟正黑體"/>
              </a:rPr>
              <a:t>照片可能面臨法律責任</a:t>
            </a:r>
            <a:r>
              <a:rPr sz="3600" dirty="0">
                <a:solidFill>
                  <a:srgbClr val="2F4A6F"/>
                </a:solidFill>
                <a:latin typeface="Tw Cen MT Condensed Extra Bold"/>
                <a:cs typeface="Tw Cen MT Condensed Extra Bold"/>
              </a:rPr>
              <a:t>2</a:t>
            </a:r>
            <a:r>
              <a:rPr sz="3600" spc="125" dirty="0">
                <a:solidFill>
                  <a:srgbClr val="2F4A6F"/>
                </a:solidFill>
                <a:latin typeface="Tw Cen MT Condensed Extra Bold"/>
                <a:cs typeface="Tw Cen MT Condensed Extra Bold"/>
              </a:rPr>
              <a:t> </a:t>
            </a:r>
            <a:br>
              <a:rPr lang="en-US" sz="3600" spc="125" dirty="0">
                <a:solidFill>
                  <a:srgbClr val="2F4A6F"/>
                </a:solidFill>
                <a:latin typeface="Tw Cen MT Condensed Extra Bold"/>
                <a:cs typeface="Tw Cen MT Condensed Extra Bold"/>
              </a:rPr>
            </a:br>
            <a:endParaRPr sz="3000" baseline="-5555" dirty="0">
              <a:latin typeface="Arial"/>
              <a:cs typeface="Arial"/>
            </a:endParaRPr>
          </a:p>
        </p:txBody>
      </p:sp>
      <p:sp>
        <p:nvSpPr>
          <p:cNvPr id="12" name="object 12"/>
          <p:cNvSpPr txBox="1"/>
          <p:nvPr/>
        </p:nvSpPr>
        <p:spPr>
          <a:xfrm>
            <a:off x="11077447" y="6444636"/>
            <a:ext cx="196215" cy="196215"/>
          </a:xfrm>
          <a:prstGeom prst="rect">
            <a:avLst/>
          </a:prstGeom>
        </p:spPr>
        <p:txBody>
          <a:bodyPr vert="horz" wrap="square" lIns="0" tIns="0" rIns="0" bIns="0" rtlCol="0">
            <a:spAutoFit/>
          </a:bodyPr>
          <a:lstStyle/>
          <a:p>
            <a:pPr marL="12700">
              <a:lnSpc>
                <a:spcPts val="1425"/>
              </a:lnSpc>
            </a:pPr>
            <a:r>
              <a:rPr sz="1200" spc="-25" dirty="0">
                <a:solidFill>
                  <a:srgbClr val="8A8A8A"/>
                </a:solidFill>
                <a:latin typeface="Arial"/>
                <a:cs typeface="Arial"/>
              </a:rPr>
              <a:t>25</a:t>
            </a:r>
            <a:endParaRPr sz="1200">
              <a:latin typeface="Arial"/>
              <a:cs typeface="Arial"/>
            </a:endParaRPr>
          </a:p>
        </p:txBody>
      </p:sp>
      <p:sp>
        <p:nvSpPr>
          <p:cNvPr id="10" name="object 10"/>
          <p:cNvSpPr txBox="1"/>
          <p:nvPr/>
        </p:nvSpPr>
        <p:spPr>
          <a:xfrm>
            <a:off x="595883" y="4811267"/>
            <a:ext cx="4343805" cy="1255472"/>
          </a:xfrm>
          <a:prstGeom prst="rect">
            <a:avLst/>
          </a:prstGeom>
          <a:solidFill>
            <a:srgbClr val="F6F5F3"/>
          </a:solidFill>
          <a:ln w="12192">
            <a:solidFill>
              <a:srgbClr val="D34817"/>
            </a:solidFill>
          </a:ln>
        </p:spPr>
        <p:txBody>
          <a:bodyPr vert="horz" wrap="square" lIns="0" tIns="138430" rIns="0" bIns="0" rtlCol="0">
            <a:spAutoFit/>
          </a:bodyPr>
          <a:lstStyle/>
          <a:p>
            <a:pPr algn="ctr">
              <a:lnSpc>
                <a:spcPct val="100000"/>
              </a:lnSpc>
              <a:spcBef>
                <a:spcPts val="1090"/>
              </a:spcBef>
            </a:pPr>
            <a:r>
              <a:rPr sz="2000" b="1" dirty="0">
                <a:latin typeface="Tw Cen MT Condensed Extra Bold"/>
                <a:cs typeface="Tw Cen MT Condensed Extra Bold"/>
              </a:rPr>
              <a:t>§</a:t>
            </a:r>
            <a:r>
              <a:rPr lang="en-US" altLang="zh-TW" sz="2000" b="1" dirty="0">
                <a:latin typeface="Tw Cen MT Condensed Extra Bold"/>
                <a:cs typeface="Tw Cen MT Condensed Extra Bold"/>
              </a:rPr>
              <a:t>36</a:t>
            </a:r>
            <a:r>
              <a:rPr lang="zh-TW" altLang="en-US" sz="2000" b="1" dirty="0">
                <a:latin typeface="Tw Cen MT Condensed Extra Bold"/>
                <a:cs typeface="Tw Cen MT Condensed Extra Bold"/>
              </a:rPr>
              <a:t> </a:t>
            </a:r>
            <a:r>
              <a:rPr lang="zh-TW" altLang="en-US" sz="2000" b="1" spc="-15" dirty="0">
                <a:latin typeface="微軟正黑體"/>
                <a:cs typeface="Tw Cen MT Condensed Extra Bold"/>
              </a:rPr>
              <a:t>拍攝、製造</a:t>
            </a:r>
            <a:endParaRPr sz="2000" dirty="0">
              <a:latin typeface="微軟正黑體"/>
              <a:cs typeface="微軟正黑體"/>
            </a:endParaRPr>
          </a:p>
          <a:p>
            <a:pPr marL="635" algn="ctr">
              <a:lnSpc>
                <a:spcPct val="100000"/>
              </a:lnSpc>
              <a:spcBef>
                <a:spcPts val="1540"/>
              </a:spcBef>
            </a:pPr>
            <a:r>
              <a:rPr lang="zh-TW" altLang="en-US" sz="2000" b="1" spc="-20" dirty="0">
                <a:solidFill>
                  <a:srgbClr val="D34817"/>
                </a:solidFill>
                <a:latin typeface="HEITI SC MEDIUM" pitchFamily="2" charset="-128"/>
                <a:ea typeface="HEITI SC MEDIUM" pitchFamily="2" charset="-128"/>
                <a:cs typeface="Segoe UI Black"/>
              </a:rPr>
              <a:t>處</a:t>
            </a:r>
            <a:r>
              <a:rPr sz="2000" b="1" spc="-20" dirty="0">
                <a:solidFill>
                  <a:srgbClr val="D34817"/>
                </a:solidFill>
                <a:latin typeface="HEITI SC MEDIUM" pitchFamily="2" charset="-128"/>
                <a:ea typeface="HEITI SC MEDIUM" pitchFamily="2" charset="-128"/>
                <a:cs typeface="Segoe UI Black"/>
              </a:rPr>
              <a:t>1</a:t>
            </a:r>
            <a:r>
              <a:rPr lang="zh-TW" altLang="en-US" sz="2000" b="1" spc="-35" dirty="0">
                <a:solidFill>
                  <a:srgbClr val="D34817"/>
                </a:solidFill>
                <a:latin typeface="HEITI SC MEDIUM" pitchFamily="2" charset="-128"/>
                <a:ea typeface="HEITI SC MEDIUM" pitchFamily="2" charset="-128"/>
                <a:cs typeface="Segoe UI Black"/>
              </a:rPr>
              <a:t>年</a:t>
            </a:r>
            <a:r>
              <a:rPr sz="2000" spc="-35" dirty="0">
                <a:solidFill>
                  <a:srgbClr val="D34817"/>
                </a:solidFill>
                <a:latin typeface="Heiti SC Medium" pitchFamily="2" charset="-128"/>
                <a:ea typeface="Heiti SC Medium" pitchFamily="2" charset="-128"/>
                <a:cs typeface="微軟正黑體"/>
              </a:rPr>
              <a:t>以上、</a:t>
            </a:r>
            <a:r>
              <a:rPr lang="en-US" altLang="zh-TW" sz="2000" b="1" spc="-25" dirty="0">
                <a:solidFill>
                  <a:srgbClr val="D34817"/>
                </a:solidFill>
                <a:latin typeface="HEITI SC MEDIUM" pitchFamily="2" charset="-128"/>
                <a:ea typeface="HEITI SC MEDIUM" pitchFamily="2" charset="-128"/>
                <a:cs typeface="Segoe UI Black"/>
              </a:rPr>
              <a:t>7</a:t>
            </a:r>
            <a:r>
              <a:rPr lang="zh-TW" altLang="en-US" sz="2000" b="1" spc="-35" dirty="0">
                <a:solidFill>
                  <a:srgbClr val="D34817"/>
                </a:solidFill>
                <a:latin typeface="HEITI SC MEDIUM" pitchFamily="2" charset="-128"/>
                <a:ea typeface="HEITI SC MEDIUM" pitchFamily="2" charset="-128"/>
                <a:cs typeface="Segoe UI Black"/>
              </a:rPr>
              <a:t>年</a:t>
            </a:r>
            <a:r>
              <a:rPr sz="2000" spc="-35" dirty="0" err="1">
                <a:solidFill>
                  <a:srgbClr val="D34817"/>
                </a:solidFill>
                <a:latin typeface="Heiti SC Medium" pitchFamily="2" charset="-128"/>
                <a:ea typeface="Heiti SC Medium" pitchFamily="2" charset="-128"/>
                <a:cs typeface="微軟正黑體"/>
              </a:rPr>
              <a:t>以下</a:t>
            </a:r>
            <a:r>
              <a:rPr lang="zh-TW" altLang="en-US" sz="2000" spc="-35" dirty="0">
                <a:solidFill>
                  <a:srgbClr val="D34817"/>
                </a:solidFill>
                <a:latin typeface="Heiti SC Medium" pitchFamily="2" charset="-128"/>
                <a:ea typeface="Heiti SC Medium" pitchFamily="2" charset="-128"/>
                <a:cs typeface="微軟正黑體"/>
              </a:rPr>
              <a:t>有期徒刑，得併科</a:t>
            </a:r>
            <a:r>
              <a:rPr lang="en-US" altLang="zh-TW" sz="2000" spc="-35" dirty="0">
                <a:solidFill>
                  <a:srgbClr val="D34817"/>
                </a:solidFill>
                <a:latin typeface="Heiti SC Medium" pitchFamily="2" charset="-128"/>
                <a:ea typeface="Heiti SC Medium" pitchFamily="2" charset="-128"/>
                <a:cs typeface="微軟正黑體"/>
              </a:rPr>
              <a:t>100</a:t>
            </a:r>
            <a:r>
              <a:rPr lang="zh-TW" altLang="en-US" sz="2000" spc="-35" dirty="0">
                <a:solidFill>
                  <a:srgbClr val="D34817"/>
                </a:solidFill>
                <a:latin typeface="Heiti SC Medium" pitchFamily="2" charset="-128"/>
                <a:ea typeface="Heiti SC Medium" pitchFamily="2" charset="-128"/>
                <a:cs typeface="微軟正黑體"/>
              </a:rPr>
              <a:t>萬以下</a:t>
            </a:r>
            <a:r>
              <a:rPr sz="2000" spc="-35" dirty="0" err="1">
                <a:solidFill>
                  <a:srgbClr val="D34817"/>
                </a:solidFill>
                <a:latin typeface="Heiti SC Medium" pitchFamily="2" charset="-128"/>
                <a:ea typeface="Heiti SC Medium" pitchFamily="2" charset="-128"/>
                <a:cs typeface="微軟正黑體"/>
              </a:rPr>
              <a:t>罰</a:t>
            </a:r>
            <a:r>
              <a:rPr lang="zh-TW" altLang="en-US" sz="2000" spc="-50" dirty="0">
                <a:solidFill>
                  <a:srgbClr val="D34817"/>
                </a:solidFill>
                <a:latin typeface="Heiti SC Medium" pitchFamily="2" charset="-128"/>
                <a:ea typeface="Heiti SC Medium" pitchFamily="2" charset="-128"/>
                <a:cs typeface="微軟正黑體"/>
              </a:rPr>
              <a:t>金</a:t>
            </a:r>
            <a:endParaRPr sz="2000" dirty="0">
              <a:latin typeface="Heiti SC Medium" pitchFamily="2" charset="-128"/>
              <a:ea typeface="Heiti SC Medium" pitchFamily="2" charset="-128"/>
              <a:cs typeface="微軟正黑體"/>
            </a:endParaRPr>
          </a:p>
        </p:txBody>
      </p:sp>
      <p:sp>
        <p:nvSpPr>
          <p:cNvPr id="11" name="object 11"/>
          <p:cNvSpPr txBox="1"/>
          <p:nvPr/>
        </p:nvSpPr>
        <p:spPr>
          <a:xfrm>
            <a:off x="5343524" y="4211321"/>
            <a:ext cx="6181599" cy="2166619"/>
          </a:xfrm>
          <a:prstGeom prst="rect">
            <a:avLst/>
          </a:prstGeom>
          <a:solidFill>
            <a:srgbClr val="F6F5F3"/>
          </a:solidFill>
          <a:ln w="12192">
            <a:solidFill>
              <a:srgbClr val="D34817"/>
            </a:solidFill>
          </a:ln>
        </p:spPr>
        <p:txBody>
          <a:bodyPr vert="horz" wrap="square" lIns="0" tIns="139065" rIns="0" bIns="0" rtlCol="0">
            <a:spAutoFit/>
          </a:bodyPr>
          <a:lstStyle/>
          <a:p>
            <a:pPr algn="ctr">
              <a:lnSpc>
                <a:spcPct val="100000"/>
              </a:lnSpc>
              <a:spcBef>
                <a:spcPts val="1095"/>
              </a:spcBef>
            </a:pPr>
            <a:r>
              <a:rPr sz="1900" b="1" spc="-25" dirty="0">
                <a:latin typeface="Tw Cen MT Condensed Extra Bold"/>
                <a:cs typeface="Tw Cen MT Condensed Extra Bold"/>
              </a:rPr>
              <a:t>§</a:t>
            </a:r>
            <a:r>
              <a:rPr lang="en-US" altLang="zh-TW" sz="1900" b="1" spc="-25" dirty="0">
                <a:latin typeface="Tw Cen MT Condensed Extra Bold"/>
                <a:cs typeface="Tw Cen MT Condensed Extra Bold"/>
              </a:rPr>
              <a:t>38</a:t>
            </a:r>
            <a:r>
              <a:rPr lang="zh-TW" altLang="en-US" sz="1900" b="1" spc="-25" dirty="0">
                <a:latin typeface="Tw Cen MT Condensed Extra Bold"/>
                <a:cs typeface="Tw Cen MT Condensed Extra Bold"/>
              </a:rPr>
              <a:t>散布、傳播、販售或公然陳列</a:t>
            </a:r>
            <a:endParaRPr lang="en-US" altLang="zh-TW" sz="1900" b="1" spc="-25" dirty="0">
              <a:latin typeface="Tw Cen MT Condensed Extra Bold"/>
              <a:cs typeface="Tw Cen MT Condensed Extra Bold"/>
            </a:endParaRPr>
          </a:p>
          <a:p>
            <a:pPr algn="ctr">
              <a:spcBef>
                <a:spcPts val="1095"/>
              </a:spcBef>
            </a:pPr>
            <a:r>
              <a:rPr lang="zh-TW" altLang="en-US" sz="2000" b="1" spc="-20" dirty="0">
                <a:solidFill>
                  <a:srgbClr val="D34817"/>
                </a:solidFill>
                <a:latin typeface="HEITI SC MEDIUM" pitchFamily="2" charset="-128"/>
                <a:ea typeface="HEITI SC MEDIUM" pitchFamily="2" charset="-128"/>
                <a:cs typeface="Segoe UI Black"/>
              </a:rPr>
              <a:t>處</a:t>
            </a:r>
            <a:r>
              <a:rPr lang="en-US" altLang="zh-TW" sz="2000" b="1" spc="-25" dirty="0">
                <a:solidFill>
                  <a:srgbClr val="D34817"/>
                </a:solidFill>
                <a:latin typeface="HEITI SC MEDIUM" pitchFamily="2" charset="-128"/>
                <a:ea typeface="HEITI SC MEDIUM" pitchFamily="2" charset="-128"/>
                <a:cs typeface="Segoe UI Black"/>
              </a:rPr>
              <a:t>3</a:t>
            </a:r>
            <a:r>
              <a:rPr lang="zh-TW" altLang="en-US" sz="2000" b="1" spc="-35" dirty="0">
                <a:solidFill>
                  <a:srgbClr val="D34817"/>
                </a:solidFill>
                <a:latin typeface="HEITI SC MEDIUM" pitchFamily="2" charset="-128"/>
                <a:ea typeface="HEITI SC MEDIUM" pitchFamily="2" charset="-128"/>
                <a:cs typeface="Segoe UI Black"/>
              </a:rPr>
              <a:t>年</a:t>
            </a:r>
            <a:r>
              <a:rPr lang="zh-TW" altLang="en-US" sz="2000" spc="-35" dirty="0">
                <a:solidFill>
                  <a:srgbClr val="D34817"/>
                </a:solidFill>
                <a:latin typeface="Heiti SC Medium" pitchFamily="2" charset="-128"/>
                <a:ea typeface="Heiti SC Medium" pitchFamily="2" charset="-128"/>
                <a:cs typeface="微軟正黑體"/>
              </a:rPr>
              <a:t>以下有期徒刑，得併科</a:t>
            </a:r>
            <a:r>
              <a:rPr lang="en-US" altLang="zh-TW" sz="2000" spc="-35" dirty="0">
                <a:solidFill>
                  <a:srgbClr val="D34817"/>
                </a:solidFill>
                <a:latin typeface="Heiti SC Medium" pitchFamily="2" charset="-128"/>
                <a:ea typeface="Heiti SC Medium" pitchFamily="2" charset="-128"/>
                <a:cs typeface="微軟正黑體"/>
              </a:rPr>
              <a:t>500</a:t>
            </a:r>
            <a:r>
              <a:rPr lang="zh-TW" altLang="en-US" sz="2000" spc="-35" dirty="0">
                <a:solidFill>
                  <a:srgbClr val="D34817"/>
                </a:solidFill>
                <a:latin typeface="Heiti SC Medium" pitchFamily="2" charset="-128"/>
                <a:ea typeface="Heiti SC Medium" pitchFamily="2" charset="-128"/>
                <a:cs typeface="微軟正黑體"/>
              </a:rPr>
              <a:t>萬以下罰</a:t>
            </a:r>
            <a:r>
              <a:rPr lang="zh-TW" altLang="en-US" sz="2000" spc="-50" dirty="0">
                <a:solidFill>
                  <a:srgbClr val="D34817"/>
                </a:solidFill>
                <a:latin typeface="Heiti SC Medium" pitchFamily="2" charset="-128"/>
                <a:ea typeface="Heiti SC Medium" pitchFamily="2" charset="-128"/>
                <a:cs typeface="微軟正黑體"/>
              </a:rPr>
              <a:t>金</a:t>
            </a:r>
            <a:endParaRPr lang="zh-TW" altLang="en-US" sz="2000" dirty="0">
              <a:latin typeface="Heiti SC Medium" pitchFamily="2" charset="-128"/>
              <a:ea typeface="Heiti SC Medium" pitchFamily="2" charset="-128"/>
              <a:cs typeface="微軟正黑體"/>
            </a:endParaRPr>
          </a:p>
          <a:p>
            <a:pPr algn="ctr">
              <a:lnSpc>
                <a:spcPct val="100000"/>
              </a:lnSpc>
              <a:spcBef>
                <a:spcPts val="1095"/>
              </a:spcBef>
            </a:pPr>
            <a:r>
              <a:rPr lang="zh-TW" altLang="en-US" sz="1900" b="1" dirty="0">
                <a:latin typeface="微軟正黑體"/>
                <a:cs typeface="微軟正黑體"/>
              </a:rPr>
              <a:t>意圖散布</a:t>
            </a:r>
            <a:r>
              <a:rPr lang="zh-TW" altLang="en-US" sz="1800" b="1" spc="-25" dirty="0">
                <a:latin typeface="Tw Cen MT Condensed Extra Bold"/>
                <a:cs typeface="Tw Cen MT Condensed Extra Bold"/>
              </a:rPr>
              <a:t>、傳播、販售或公然陳列</a:t>
            </a:r>
            <a:endParaRPr lang="en-US" altLang="zh-TW" sz="1800" b="1" spc="-25" dirty="0">
              <a:latin typeface="Tw Cen MT Condensed Extra Bold"/>
              <a:cs typeface="Tw Cen MT Condensed Extra Bold"/>
            </a:endParaRPr>
          </a:p>
          <a:p>
            <a:pPr algn="ctr">
              <a:spcBef>
                <a:spcPts val="1095"/>
              </a:spcBef>
            </a:pPr>
            <a:r>
              <a:rPr lang="zh-TW" altLang="en-US" sz="1800" b="1" spc="-20" dirty="0">
                <a:solidFill>
                  <a:srgbClr val="D34817"/>
                </a:solidFill>
                <a:latin typeface="HEITI SC MEDIUM" pitchFamily="2" charset="-128"/>
                <a:ea typeface="HEITI SC MEDIUM" pitchFamily="2" charset="-128"/>
                <a:cs typeface="Segoe UI Black"/>
              </a:rPr>
              <a:t>處</a:t>
            </a:r>
            <a:r>
              <a:rPr lang="en-US" altLang="zh-TW" b="1" spc="-25" dirty="0">
                <a:solidFill>
                  <a:srgbClr val="D34817"/>
                </a:solidFill>
                <a:latin typeface="HEITI SC MEDIUM" pitchFamily="2" charset="-128"/>
                <a:ea typeface="HEITI SC MEDIUM" pitchFamily="2" charset="-128"/>
                <a:cs typeface="Segoe UI Black"/>
              </a:rPr>
              <a:t>2</a:t>
            </a:r>
            <a:r>
              <a:rPr lang="zh-TW" altLang="en-US" sz="1800" b="1" spc="-35" dirty="0">
                <a:solidFill>
                  <a:srgbClr val="D34817"/>
                </a:solidFill>
                <a:latin typeface="HEITI SC MEDIUM" pitchFamily="2" charset="-128"/>
                <a:ea typeface="HEITI SC MEDIUM" pitchFamily="2" charset="-128"/>
                <a:cs typeface="Segoe UI Black"/>
              </a:rPr>
              <a:t>年</a:t>
            </a:r>
            <a:r>
              <a:rPr lang="zh-TW" altLang="en-US" sz="1800" spc="-35" dirty="0">
                <a:solidFill>
                  <a:srgbClr val="D34817"/>
                </a:solidFill>
                <a:latin typeface="Heiti SC Medium" pitchFamily="2" charset="-128"/>
                <a:ea typeface="Heiti SC Medium" pitchFamily="2" charset="-128"/>
                <a:cs typeface="微軟正黑體"/>
              </a:rPr>
              <a:t>以下有期徒刑，得併科</a:t>
            </a:r>
            <a:r>
              <a:rPr lang="en-US" altLang="zh-TW" spc="-35" dirty="0">
                <a:solidFill>
                  <a:srgbClr val="D34817"/>
                </a:solidFill>
                <a:latin typeface="Heiti SC Medium" pitchFamily="2" charset="-128"/>
                <a:ea typeface="Heiti SC Medium" pitchFamily="2" charset="-128"/>
                <a:cs typeface="微軟正黑體"/>
              </a:rPr>
              <a:t>2</a:t>
            </a:r>
            <a:r>
              <a:rPr lang="en-US" altLang="zh-TW" sz="1800" spc="-35" dirty="0">
                <a:solidFill>
                  <a:srgbClr val="D34817"/>
                </a:solidFill>
                <a:latin typeface="Heiti SC Medium" pitchFamily="2" charset="-128"/>
                <a:ea typeface="Heiti SC Medium" pitchFamily="2" charset="-128"/>
                <a:cs typeface="微軟正黑體"/>
              </a:rPr>
              <a:t>00</a:t>
            </a:r>
            <a:r>
              <a:rPr lang="zh-TW" altLang="en-US" sz="1800" spc="-35" dirty="0">
                <a:solidFill>
                  <a:srgbClr val="D34817"/>
                </a:solidFill>
                <a:latin typeface="Heiti SC Medium" pitchFamily="2" charset="-128"/>
                <a:ea typeface="Heiti SC Medium" pitchFamily="2" charset="-128"/>
                <a:cs typeface="微軟正黑體"/>
              </a:rPr>
              <a:t>萬以下罰</a:t>
            </a:r>
            <a:r>
              <a:rPr lang="zh-TW" altLang="en-US" sz="1800" spc="-50" dirty="0">
                <a:solidFill>
                  <a:srgbClr val="D34817"/>
                </a:solidFill>
                <a:latin typeface="Heiti SC Medium" pitchFamily="2" charset="-128"/>
                <a:ea typeface="Heiti SC Medium" pitchFamily="2" charset="-128"/>
                <a:cs typeface="微軟正黑體"/>
              </a:rPr>
              <a:t>金</a:t>
            </a:r>
            <a:endParaRPr lang="zh-TW" altLang="en-US" sz="1800" dirty="0">
              <a:latin typeface="Heiti SC Medium" pitchFamily="2" charset="-128"/>
              <a:ea typeface="Heiti SC Medium" pitchFamily="2" charset="-128"/>
              <a:cs typeface="微軟正黑體"/>
            </a:endParaRPr>
          </a:p>
          <a:p>
            <a:pPr algn="ctr">
              <a:lnSpc>
                <a:spcPct val="100000"/>
              </a:lnSpc>
              <a:spcBef>
                <a:spcPts val="1095"/>
              </a:spcBef>
            </a:pPr>
            <a:endParaRPr sz="1900" dirty="0">
              <a:latin typeface="微軟正黑體"/>
              <a:cs typeface="微軟正黑體"/>
            </a:endParaRPr>
          </a:p>
        </p:txBody>
      </p:sp>
      <p:sp>
        <p:nvSpPr>
          <p:cNvPr id="13" name="日期版面配置區 12">
            <a:extLst>
              <a:ext uri="{FF2B5EF4-FFF2-40B4-BE49-F238E27FC236}">
                <a16:creationId xmlns:a16="http://schemas.microsoft.com/office/drawing/2014/main" id="{119AE3DC-28FC-491B-BDDB-1A68684C837C}"/>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4" name="投影片編號版面配置區 13">
            <a:extLst>
              <a:ext uri="{FF2B5EF4-FFF2-40B4-BE49-F238E27FC236}">
                <a16:creationId xmlns:a16="http://schemas.microsoft.com/office/drawing/2014/main" id="{D8194FA7-83F6-A352-00B0-DF894C49702A}"/>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28</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 TOO」的圖片搜尋結果&quot;"/>
          <p:cNvPicPr>
            <a:picLocks noChangeAspect="1" noChangeArrowheads="1"/>
          </p:cNvPicPr>
          <p:nvPr/>
        </p:nvPicPr>
        <p:blipFill rotWithShape="1">
          <a:blip r:embed="rId3">
            <a:extLst>
              <a:ext uri="{28A0092B-C50C-407E-A947-70E740481C1C}">
                <a14:useLocalDpi xmlns:a14="http://schemas.microsoft.com/office/drawing/2010/main" val="0"/>
              </a:ext>
            </a:extLst>
          </a:blip>
          <a:srcRect b="4255"/>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2852022" y="2657856"/>
            <a:ext cx="6487955" cy="1320800"/>
          </a:xfrm>
        </p:spPr>
        <p:txBody>
          <a:bodyPr anchor="t">
            <a:normAutofit/>
          </a:bodyPr>
          <a:lstStyle/>
          <a:p>
            <a:r>
              <a:rPr lang="zh-TW" altLang="en-US" b="1" dirty="0"/>
              <a:t>性別平權全球效應</a:t>
            </a:r>
          </a:p>
        </p:txBody>
      </p:sp>
      <p:sp>
        <p:nvSpPr>
          <p:cNvPr id="4" name="投影片編號版面配置區 3"/>
          <p:cNvSpPr>
            <a:spLocks noGrp="1"/>
          </p:cNvSpPr>
          <p:nvPr>
            <p:ph type="sldNum" sz="quarter" idx="12"/>
          </p:nvPr>
        </p:nvSpPr>
        <p:spPr>
          <a:xfrm>
            <a:off x="8590663" y="6041362"/>
            <a:ext cx="68333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5D84065D-F351-4B03-BD91-D8A6B8D4B362}"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3" name="日期版面配置區 2">
            <a:extLst>
              <a:ext uri="{FF2B5EF4-FFF2-40B4-BE49-F238E27FC236}">
                <a16:creationId xmlns:a16="http://schemas.microsoft.com/office/drawing/2014/main" id="{3015C27C-555B-DD4B-C7CE-CEF300511907}"/>
              </a:ext>
            </a:extLst>
          </p:cNvPr>
          <p:cNvSpPr>
            <a:spLocks noGrp="1"/>
          </p:cNvSpPr>
          <p:nvPr>
            <p:ph type="dt" sz="half" idx="10"/>
          </p:nvPr>
        </p:nvSpPr>
        <p:spPr/>
        <p:txBody>
          <a:bodyPr/>
          <a:lstStyle/>
          <a:p>
            <a:r>
              <a:rPr lang="zh-TW" altLang="en-US"/>
              <a:t>教保人員</a:t>
            </a:r>
            <a:r>
              <a:rPr lang="en-US" altLang="zh-TW"/>
              <a:t>-</a:t>
            </a:r>
            <a:r>
              <a:rPr lang="zh-TW" altLang="en-US"/>
              <a:t>性別平等教育</a:t>
            </a:r>
            <a:endParaRPr lang="en-US" dirty="0"/>
          </a:p>
        </p:txBody>
      </p:sp>
    </p:spTree>
    <p:extLst>
      <p:ext uri="{BB962C8B-B14F-4D97-AF65-F5344CB8AC3E}">
        <p14:creationId xmlns:p14="http://schemas.microsoft.com/office/powerpoint/2010/main" val="4086897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3760" y="1629896"/>
            <a:ext cx="6490781" cy="443711"/>
          </a:xfrm>
          <a:prstGeom prst="rect">
            <a:avLst/>
          </a:prstGeom>
        </p:spPr>
        <p:txBody>
          <a:bodyPr vert="horz" wrap="square" lIns="0" tIns="12700" rIns="0" bIns="0" rtlCol="0">
            <a:spAutoFit/>
          </a:bodyPr>
          <a:lstStyle/>
          <a:p>
            <a:pPr marL="12700">
              <a:lnSpc>
                <a:spcPct val="100000"/>
              </a:lnSpc>
              <a:spcBef>
                <a:spcPts val="100"/>
              </a:spcBef>
            </a:pPr>
            <a:r>
              <a:rPr sz="2800" spc="-5" dirty="0" err="1">
                <a:solidFill>
                  <a:srgbClr val="2F4A6F"/>
                </a:solidFill>
                <a:latin typeface="Microsoft JhengHei" panose="020B0604030504040204" pitchFamily="34" charset="-120"/>
                <a:ea typeface="Microsoft JhengHei" panose="020B0604030504040204" pitchFamily="34" charset="-120"/>
              </a:rPr>
              <a:t>兒童及少年</a:t>
            </a:r>
            <a:r>
              <a:rPr lang="zh-TW" altLang="en-US" sz="2800" spc="-5" dirty="0">
                <a:solidFill>
                  <a:srgbClr val="2F4A6F"/>
                </a:solidFill>
                <a:latin typeface="Microsoft JhengHei" panose="020B0604030504040204" pitchFamily="34" charset="-120"/>
                <a:ea typeface="Microsoft JhengHei" panose="020B0604030504040204" pitchFamily="34" charset="-120"/>
              </a:rPr>
              <a:t>福利與權益保障法</a:t>
            </a:r>
            <a:endParaRPr sz="2800" dirty="0">
              <a:latin typeface="Microsoft JhengHei" panose="020B0604030504040204" pitchFamily="34" charset="-120"/>
              <a:ea typeface="Microsoft JhengHei" panose="020B0604030504040204" pitchFamily="34" charset="-120"/>
            </a:endParaRPr>
          </a:p>
        </p:txBody>
      </p:sp>
      <p:grpSp>
        <p:nvGrpSpPr>
          <p:cNvPr id="3" name="object 3"/>
          <p:cNvGrpSpPr/>
          <p:nvPr/>
        </p:nvGrpSpPr>
        <p:grpSpPr>
          <a:xfrm>
            <a:off x="11534981" y="245361"/>
            <a:ext cx="661670" cy="1407160"/>
            <a:chOff x="11534981" y="245361"/>
            <a:chExt cx="661670" cy="1407160"/>
          </a:xfrm>
        </p:grpSpPr>
        <p:sp>
          <p:nvSpPr>
            <p:cNvPr id="4" name="object 4"/>
            <p:cNvSpPr/>
            <p:nvPr/>
          </p:nvSpPr>
          <p:spPr>
            <a:xfrm>
              <a:off x="11539553" y="249933"/>
              <a:ext cx="652780" cy="1398270"/>
            </a:xfrm>
            <a:custGeom>
              <a:avLst/>
              <a:gdLst/>
              <a:ahLst/>
              <a:cxnLst/>
              <a:rect l="l" t="t" r="r" b="b"/>
              <a:pathLst>
                <a:path w="652779" h="1398270">
                  <a:moveTo>
                    <a:pt x="160790" y="0"/>
                  </a:moveTo>
                  <a:lnTo>
                    <a:pt x="132078" y="47687"/>
                  </a:lnTo>
                  <a:lnTo>
                    <a:pt x="106157" y="95960"/>
                  </a:lnTo>
                  <a:lnTo>
                    <a:pt x="83037" y="144683"/>
                  </a:lnTo>
                  <a:lnTo>
                    <a:pt x="62727" y="193718"/>
                  </a:lnTo>
                  <a:lnTo>
                    <a:pt x="45236" y="242932"/>
                  </a:lnTo>
                  <a:lnTo>
                    <a:pt x="30573" y="292188"/>
                  </a:lnTo>
                  <a:lnTo>
                    <a:pt x="18747" y="341350"/>
                  </a:lnTo>
                  <a:lnTo>
                    <a:pt x="9768" y="390284"/>
                  </a:lnTo>
                  <a:lnTo>
                    <a:pt x="3644" y="438852"/>
                  </a:lnTo>
                  <a:lnTo>
                    <a:pt x="385" y="486920"/>
                  </a:lnTo>
                  <a:lnTo>
                    <a:pt x="0" y="534352"/>
                  </a:lnTo>
                  <a:lnTo>
                    <a:pt x="2497" y="581012"/>
                  </a:lnTo>
                  <a:lnTo>
                    <a:pt x="7887" y="626765"/>
                  </a:lnTo>
                  <a:lnTo>
                    <a:pt x="16177" y="671474"/>
                  </a:lnTo>
                  <a:lnTo>
                    <a:pt x="27378" y="715004"/>
                  </a:lnTo>
                  <a:lnTo>
                    <a:pt x="41499" y="757220"/>
                  </a:lnTo>
                  <a:lnTo>
                    <a:pt x="58548" y="797986"/>
                  </a:lnTo>
                  <a:lnTo>
                    <a:pt x="78535" y="837165"/>
                  </a:lnTo>
                  <a:lnTo>
                    <a:pt x="101468" y="874623"/>
                  </a:lnTo>
                  <a:lnTo>
                    <a:pt x="127993" y="910912"/>
                  </a:lnTo>
                  <a:lnTo>
                    <a:pt x="157538" y="944997"/>
                  </a:lnTo>
                  <a:lnTo>
                    <a:pt x="189973" y="976826"/>
                  </a:lnTo>
                  <a:lnTo>
                    <a:pt x="225169" y="1006345"/>
                  </a:lnTo>
                  <a:lnTo>
                    <a:pt x="262994" y="1033502"/>
                  </a:lnTo>
                  <a:lnTo>
                    <a:pt x="303321" y="1058243"/>
                  </a:lnTo>
                  <a:lnTo>
                    <a:pt x="346017" y="1080515"/>
                  </a:lnTo>
                  <a:lnTo>
                    <a:pt x="390954" y="1100266"/>
                  </a:lnTo>
                  <a:lnTo>
                    <a:pt x="438001" y="1117443"/>
                  </a:lnTo>
                  <a:lnTo>
                    <a:pt x="487029" y="1131992"/>
                  </a:lnTo>
                  <a:lnTo>
                    <a:pt x="537908" y="1143860"/>
                  </a:lnTo>
                  <a:lnTo>
                    <a:pt x="590507" y="1152994"/>
                  </a:lnTo>
                  <a:lnTo>
                    <a:pt x="590382" y="1199686"/>
                  </a:lnTo>
                  <a:lnTo>
                    <a:pt x="594949" y="1245034"/>
                  </a:lnTo>
                  <a:lnTo>
                    <a:pt x="604316" y="1289226"/>
                  </a:lnTo>
                  <a:lnTo>
                    <a:pt x="618536" y="1331912"/>
                  </a:lnTo>
                  <a:lnTo>
                    <a:pt x="637030" y="1372028"/>
                  </a:lnTo>
                  <a:lnTo>
                    <a:pt x="652446" y="1397959"/>
                  </a:lnTo>
                  <a:lnTo>
                    <a:pt x="652446" y="1368678"/>
                  </a:lnTo>
                  <a:lnTo>
                    <a:pt x="650486" y="1365387"/>
                  </a:lnTo>
                  <a:lnTo>
                    <a:pt x="632481" y="1326388"/>
                  </a:lnTo>
                  <a:lnTo>
                    <a:pt x="618829" y="1285571"/>
                  </a:lnTo>
                  <a:lnTo>
                    <a:pt x="609827" y="1243269"/>
                  </a:lnTo>
                  <a:lnTo>
                    <a:pt x="605374" y="1199686"/>
                  </a:lnTo>
                  <a:lnTo>
                    <a:pt x="605366" y="1155026"/>
                  </a:lnTo>
                  <a:lnTo>
                    <a:pt x="652446" y="1155026"/>
                  </a:lnTo>
                  <a:lnTo>
                    <a:pt x="652446" y="1144793"/>
                  </a:lnTo>
                  <a:lnTo>
                    <a:pt x="639191" y="1143739"/>
                  </a:lnTo>
                  <a:lnTo>
                    <a:pt x="606382" y="1140053"/>
                  </a:lnTo>
                  <a:lnTo>
                    <a:pt x="606642" y="1138021"/>
                  </a:lnTo>
                  <a:lnTo>
                    <a:pt x="591561" y="1138021"/>
                  </a:lnTo>
                  <a:lnTo>
                    <a:pt x="535524" y="1128108"/>
                  </a:lnTo>
                  <a:lnTo>
                    <a:pt x="481518" y="1115034"/>
                  </a:lnTo>
                  <a:lnTo>
                    <a:pt x="429705" y="1098866"/>
                  </a:lnTo>
                  <a:lnTo>
                    <a:pt x="380251" y="1079673"/>
                  </a:lnTo>
                  <a:lnTo>
                    <a:pt x="333319" y="1057521"/>
                  </a:lnTo>
                  <a:lnTo>
                    <a:pt x="289073" y="1032479"/>
                  </a:lnTo>
                  <a:lnTo>
                    <a:pt x="247676" y="1004615"/>
                  </a:lnTo>
                  <a:lnTo>
                    <a:pt x="209293" y="973996"/>
                  </a:lnTo>
                  <a:lnTo>
                    <a:pt x="174087" y="940691"/>
                  </a:lnTo>
                  <a:lnTo>
                    <a:pt x="142223" y="904767"/>
                  </a:lnTo>
                  <a:lnTo>
                    <a:pt x="113864" y="866292"/>
                  </a:lnTo>
                  <a:lnTo>
                    <a:pt x="91425" y="829632"/>
                  </a:lnTo>
                  <a:lnTo>
                    <a:pt x="71882" y="791269"/>
                  </a:lnTo>
                  <a:lnTo>
                    <a:pt x="55223" y="751337"/>
                  </a:lnTo>
                  <a:lnTo>
                    <a:pt x="41440" y="709970"/>
                  </a:lnTo>
                  <a:lnTo>
                    <a:pt x="30524" y="667299"/>
                  </a:lnTo>
                  <a:lnTo>
                    <a:pt x="22464" y="623460"/>
                  </a:lnTo>
                  <a:lnTo>
                    <a:pt x="17252" y="578586"/>
                  </a:lnTo>
                  <a:lnTo>
                    <a:pt x="14877" y="532810"/>
                  </a:lnTo>
                  <a:lnTo>
                    <a:pt x="15332" y="486266"/>
                  </a:lnTo>
                  <a:lnTo>
                    <a:pt x="18605" y="439087"/>
                  </a:lnTo>
                  <a:lnTo>
                    <a:pt x="24688" y="391408"/>
                  </a:lnTo>
                  <a:lnTo>
                    <a:pt x="33571" y="343360"/>
                  </a:lnTo>
                  <a:lnTo>
                    <a:pt x="45244" y="295078"/>
                  </a:lnTo>
                  <a:lnTo>
                    <a:pt x="59699" y="246696"/>
                  </a:lnTo>
                  <a:lnTo>
                    <a:pt x="76926" y="198347"/>
                  </a:lnTo>
                  <a:lnTo>
                    <a:pt x="96915" y="150164"/>
                  </a:lnTo>
                  <a:lnTo>
                    <a:pt x="119658" y="102281"/>
                  </a:lnTo>
                  <a:lnTo>
                    <a:pt x="145143" y="54832"/>
                  </a:lnTo>
                  <a:lnTo>
                    <a:pt x="173363" y="7950"/>
                  </a:lnTo>
                  <a:lnTo>
                    <a:pt x="160790" y="0"/>
                  </a:lnTo>
                  <a:close/>
                </a:path>
                <a:path w="652779" h="1398270">
                  <a:moveTo>
                    <a:pt x="652446" y="1155026"/>
                  </a:moveTo>
                  <a:lnTo>
                    <a:pt x="605366" y="1155026"/>
                  </a:lnTo>
                  <a:lnTo>
                    <a:pt x="638456" y="1158707"/>
                  </a:lnTo>
                  <a:lnTo>
                    <a:pt x="652446" y="1159810"/>
                  </a:lnTo>
                  <a:lnTo>
                    <a:pt x="652446" y="1155026"/>
                  </a:lnTo>
                  <a:close/>
                </a:path>
                <a:path w="652779" h="1398270">
                  <a:moveTo>
                    <a:pt x="652446" y="927376"/>
                  </a:moveTo>
                  <a:lnTo>
                    <a:pt x="621379" y="1001031"/>
                  </a:lnTo>
                  <a:lnTo>
                    <a:pt x="607346" y="1047131"/>
                  </a:lnTo>
                  <a:lnTo>
                    <a:pt x="597389" y="1092854"/>
                  </a:lnTo>
                  <a:lnTo>
                    <a:pt x="591561" y="1138021"/>
                  </a:lnTo>
                  <a:lnTo>
                    <a:pt x="606642" y="1138021"/>
                  </a:lnTo>
                  <a:lnTo>
                    <a:pt x="612021" y="1095893"/>
                  </a:lnTo>
                  <a:lnTo>
                    <a:pt x="621731" y="1051151"/>
                  </a:lnTo>
                  <a:lnTo>
                    <a:pt x="635464" y="1006002"/>
                  </a:lnTo>
                  <a:lnTo>
                    <a:pt x="652446" y="962473"/>
                  </a:lnTo>
                  <a:lnTo>
                    <a:pt x="652446" y="927376"/>
                  </a:lnTo>
                  <a:close/>
                </a:path>
              </a:pathLst>
            </a:custGeom>
            <a:solidFill>
              <a:srgbClr val="FF866E"/>
            </a:solidFill>
          </p:spPr>
          <p:txBody>
            <a:bodyPr wrap="square" lIns="0" tIns="0" rIns="0" bIns="0" rtlCol="0"/>
            <a:lstStyle/>
            <a:p>
              <a:endParaRPr/>
            </a:p>
          </p:txBody>
        </p:sp>
        <p:sp>
          <p:nvSpPr>
            <p:cNvPr id="5" name="object 5"/>
            <p:cNvSpPr/>
            <p:nvPr/>
          </p:nvSpPr>
          <p:spPr>
            <a:xfrm>
              <a:off x="11539553" y="249933"/>
              <a:ext cx="652780" cy="1398270"/>
            </a:xfrm>
            <a:custGeom>
              <a:avLst/>
              <a:gdLst/>
              <a:ahLst/>
              <a:cxnLst/>
              <a:rect l="l" t="t" r="r" b="b"/>
              <a:pathLst>
                <a:path w="652779" h="1398270">
                  <a:moveTo>
                    <a:pt x="652446" y="1144793"/>
                  </a:moveTo>
                  <a:lnTo>
                    <a:pt x="639191" y="1143739"/>
                  </a:lnTo>
                  <a:lnTo>
                    <a:pt x="606382" y="1140053"/>
                  </a:lnTo>
                  <a:lnTo>
                    <a:pt x="612021" y="1095893"/>
                  </a:lnTo>
                  <a:lnTo>
                    <a:pt x="621731" y="1051151"/>
                  </a:lnTo>
                  <a:lnTo>
                    <a:pt x="635464" y="1006002"/>
                  </a:lnTo>
                  <a:lnTo>
                    <a:pt x="652446" y="962473"/>
                  </a:lnTo>
                </a:path>
                <a:path w="652779" h="1398270">
                  <a:moveTo>
                    <a:pt x="160790" y="0"/>
                  </a:moveTo>
                  <a:lnTo>
                    <a:pt x="132078" y="47687"/>
                  </a:lnTo>
                  <a:lnTo>
                    <a:pt x="106157" y="95960"/>
                  </a:lnTo>
                  <a:lnTo>
                    <a:pt x="83037" y="144683"/>
                  </a:lnTo>
                  <a:lnTo>
                    <a:pt x="62727" y="193718"/>
                  </a:lnTo>
                  <a:lnTo>
                    <a:pt x="45236" y="242932"/>
                  </a:lnTo>
                  <a:lnTo>
                    <a:pt x="30573" y="292188"/>
                  </a:lnTo>
                  <a:lnTo>
                    <a:pt x="18747" y="341350"/>
                  </a:lnTo>
                  <a:lnTo>
                    <a:pt x="9768" y="390284"/>
                  </a:lnTo>
                  <a:lnTo>
                    <a:pt x="3644" y="438852"/>
                  </a:lnTo>
                  <a:lnTo>
                    <a:pt x="385" y="486920"/>
                  </a:lnTo>
                  <a:lnTo>
                    <a:pt x="0" y="534352"/>
                  </a:lnTo>
                  <a:lnTo>
                    <a:pt x="2497" y="581012"/>
                  </a:lnTo>
                  <a:lnTo>
                    <a:pt x="7887" y="626765"/>
                  </a:lnTo>
                  <a:lnTo>
                    <a:pt x="16177" y="671474"/>
                  </a:lnTo>
                  <a:lnTo>
                    <a:pt x="27378" y="715004"/>
                  </a:lnTo>
                  <a:lnTo>
                    <a:pt x="41499" y="757220"/>
                  </a:lnTo>
                  <a:lnTo>
                    <a:pt x="58548" y="797986"/>
                  </a:lnTo>
                  <a:lnTo>
                    <a:pt x="78535" y="837165"/>
                  </a:lnTo>
                  <a:lnTo>
                    <a:pt x="101468" y="874623"/>
                  </a:lnTo>
                  <a:lnTo>
                    <a:pt x="127993" y="910912"/>
                  </a:lnTo>
                  <a:lnTo>
                    <a:pt x="157538" y="944997"/>
                  </a:lnTo>
                  <a:lnTo>
                    <a:pt x="189973" y="976826"/>
                  </a:lnTo>
                  <a:lnTo>
                    <a:pt x="225169" y="1006345"/>
                  </a:lnTo>
                  <a:lnTo>
                    <a:pt x="262994" y="1033502"/>
                  </a:lnTo>
                  <a:lnTo>
                    <a:pt x="303321" y="1058243"/>
                  </a:lnTo>
                  <a:lnTo>
                    <a:pt x="346017" y="1080515"/>
                  </a:lnTo>
                  <a:lnTo>
                    <a:pt x="390954" y="1100266"/>
                  </a:lnTo>
                  <a:lnTo>
                    <a:pt x="438001" y="1117443"/>
                  </a:lnTo>
                  <a:lnTo>
                    <a:pt x="487029" y="1131992"/>
                  </a:lnTo>
                  <a:lnTo>
                    <a:pt x="537908" y="1143860"/>
                  </a:lnTo>
                  <a:lnTo>
                    <a:pt x="590507" y="1152994"/>
                  </a:lnTo>
                  <a:lnTo>
                    <a:pt x="590368" y="1199553"/>
                  </a:lnTo>
                  <a:lnTo>
                    <a:pt x="594949" y="1245034"/>
                  </a:lnTo>
                  <a:lnTo>
                    <a:pt x="604316" y="1289226"/>
                  </a:lnTo>
                  <a:lnTo>
                    <a:pt x="618536" y="1331912"/>
                  </a:lnTo>
                  <a:lnTo>
                    <a:pt x="637030" y="1372028"/>
                  </a:lnTo>
                  <a:lnTo>
                    <a:pt x="652446" y="1397959"/>
                  </a:lnTo>
                </a:path>
                <a:path w="652779" h="1398270">
                  <a:moveTo>
                    <a:pt x="652446" y="1368678"/>
                  </a:moveTo>
                  <a:lnTo>
                    <a:pt x="632481" y="1326388"/>
                  </a:lnTo>
                  <a:lnTo>
                    <a:pt x="618829" y="1285571"/>
                  </a:lnTo>
                  <a:lnTo>
                    <a:pt x="609827" y="1243269"/>
                  </a:lnTo>
                  <a:lnTo>
                    <a:pt x="605374" y="1199686"/>
                  </a:lnTo>
                  <a:lnTo>
                    <a:pt x="605366" y="1155026"/>
                  </a:lnTo>
                  <a:lnTo>
                    <a:pt x="638456" y="1158707"/>
                  </a:lnTo>
                  <a:lnTo>
                    <a:pt x="652446" y="1159810"/>
                  </a:lnTo>
                </a:path>
                <a:path w="652779" h="1398270">
                  <a:moveTo>
                    <a:pt x="652446" y="927376"/>
                  </a:moveTo>
                  <a:lnTo>
                    <a:pt x="621379" y="1001031"/>
                  </a:lnTo>
                  <a:lnTo>
                    <a:pt x="607346" y="1047131"/>
                  </a:lnTo>
                  <a:lnTo>
                    <a:pt x="597389" y="1092854"/>
                  </a:lnTo>
                  <a:lnTo>
                    <a:pt x="591561" y="1138021"/>
                  </a:lnTo>
                  <a:lnTo>
                    <a:pt x="535524" y="1128108"/>
                  </a:lnTo>
                  <a:lnTo>
                    <a:pt x="481518" y="1115034"/>
                  </a:lnTo>
                  <a:lnTo>
                    <a:pt x="429705" y="1098866"/>
                  </a:lnTo>
                  <a:lnTo>
                    <a:pt x="380251" y="1079673"/>
                  </a:lnTo>
                  <a:lnTo>
                    <a:pt x="333319" y="1057521"/>
                  </a:lnTo>
                  <a:lnTo>
                    <a:pt x="289073" y="1032479"/>
                  </a:lnTo>
                  <a:lnTo>
                    <a:pt x="247676" y="1004615"/>
                  </a:lnTo>
                  <a:lnTo>
                    <a:pt x="209293" y="973996"/>
                  </a:lnTo>
                  <a:lnTo>
                    <a:pt x="174087" y="940691"/>
                  </a:lnTo>
                  <a:lnTo>
                    <a:pt x="142223" y="904767"/>
                  </a:lnTo>
                  <a:lnTo>
                    <a:pt x="113864" y="866292"/>
                  </a:lnTo>
                  <a:lnTo>
                    <a:pt x="91425" y="829632"/>
                  </a:lnTo>
                  <a:lnTo>
                    <a:pt x="71882" y="791269"/>
                  </a:lnTo>
                  <a:lnTo>
                    <a:pt x="55223" y="751337"/>
                  </a:lnTo>
                  <a:lnTo>
                    <a:pt x="41440" y="709970"/>
                  </a:lnTo>
                  <a:lnTo>
                    <a:pt x="30524" y="667299"/>
                  </a:lnTo>
                  <a:lnTo>
                    <a:pt x="22464" y="623460"/>
                  </a:lnTo>
                  <a:lnTo>
                    <a:pt x="17252" y="578586"/>
                  </a:lnTo>
                  <a:lnTo>
                    <a:pt x="14877" y="532810"/>
                  </a:lnTo>
                  <a:lnTo>
                    <a:pt x="15332" y="486266"/>
                  </a:lnTo>
                  <a:lnTo>
                    <a:pt x="18605" y="439087"/>
                  </a:lnTo>
                  <a:lnTo>
                    <a:pt x="24688" y="391408"/>
                  </a:lnTo>
                  <a:lnTo>
                    <a:pt x="33571" y="343360"/>
                  </a:lnTo>
                  <a:lnTo>
                    <a:pt x="45244" y="295078"/>
                  </a:lnTo>
                  <a:lnTo>
                    <a:pt x="59699" y="246696"/>
                  </a:lnTo>
                  <a:lnTo>
                    <a:pt x="76926" y="198347"/>
                  </a:lnTo>
                  <a:lnTo>
                    <a:pt x="96915" y="150164"/>
                  </a:lnTo>
                  <a:lnTo>
                    <a:pt x="119658" y="102281"/>
                  </a:lnTo>
                  <a:lnTo>
                    <a:pt x="145143" y="54832"/>
                  </a:lnTo>
                  <a:lnTo>
                    <a:pt x="173363" y="7950"/>
                  </a:lnTo>
                  <a:lnTo>
                    <a:pt x="160790" y="0"/>
                  </a:lnTo>
                </a:path>
              </a:pathLst>
            </a:custGeom>
            <a:ln w="9144">
              <a:solidFill>
                <a:srgbClr val="FF866E"/>
              </a:solidFill>
            </a:ln>
          </p:spPr>
          <p:txBody>
            <a:bodyPr wrap="square" lIns="0" tIns="0" rIns="0" bIns="0" rtlCol="0"/>
            <a:lstStyle/>
            <a:p>
              <a:endParaRPr/>
            </a:p>
          </p:txBody>
        </p:sp>
      </p:grpSp>
      <p:sp>
        <p:nvSpPr>
          <p:cNvPr id="6" name="object 6"/>
          <p:cNvSpPr txBox="1"/>
          <p:nvPr/>
        </p:nvSpPr>
        <p:spPr>
          <a:xfrm>
            <a:off x="2392909" y="2502407"/>
            <a:ext cx="8659138" cy="2967479"/>
          </a:xfrm>
          <a:prstGeom prst="rect">
            <a:avLst/>
          </a:prstGeom>
        </p:spPr>
        <p:txBody>
          <a:bodyPr vert="horz" wrap="square" lIns="0" tIns="12700" rIns="0" bIns="0" rtlCol="0">
            <a:spAutoFit/>
          </a:bodyPr>
          <a:lstStyle/>
          <a:p>
            <a:pPr marL="605790">
              <a:lnSpc>
                <a:spcPct val="100000"/>
              </a:lnSpc>
              <a:spcBef>
                <a:spcPts val="100"/>
              </a:spcBef>
            </a:pPr>
            <a:r>
              <a:rPr lang="en-US" altLang="zh-TW" sz="2400" b="1" dirty="0">
                <a:latin typeface="Tw Cen MT Condensed Extra Bold"/>
                <a:cs typeface="Tw Cen MT Condensed Extra Bold"/>
              </a:rPr>
              <a:t>§49</a:t>
            </a:r>
            <a:r>
              <a:rPr lang="zh-TW" altLang="en-US" sz="2400" b="1" dirty="0">
                <a:latin typeface="Tw Cen MT Condensed Extra Bold"/>
                <a:cs typeface="Tw Cen MT Condensed Extra Bold"/>
              </a:rPr>
              <a:t>條第我項 </a:t>
            </a:r>
            <a:r>
              <a:rPr lang="zh-TW" altLang="en-US" sz="2400" spc="-5" dirty="0">
                <a:solidFill>
                  <a:srgbClr val="D34817"/>
                </a:solidFill>
                <a:latin typeface="微軟正黑體"/>
                <a:cs typeface="微軟正黑體"/>
              </a:rPr>
              <a:t>任何人對於</a:t>
            </a:r>
            <a:r>
              <a:rPr sz="2400" spc="-5" dirty="0" err="1">
                <a:solidFill>
                  <a:srgbClr val="D34817"/>
                </a:solidFill>
                <a:latin typeface="微軟正黑體"/>
                <a:cs typeface="微軟正黑體"/>
              </a:rPr>
              <a:t>兒童或少年</a:t>
            </a:r>
            <a:r>
              <a:rPr lang="zh-TW" altLang="en-US" sz="2400" spc="-5" dirty="0">
                <a:solidFill>
                  <a:srgbClr val="D34817"/>
                </a:solidFill>
                <a:latin typeface="微軟正黑體"/>
                <a:cs typeface="微軟正黑體"/>
              </a:rPr>
              <a:t>不得有以</a:t>
            </a:r>
            <a:r>
              <a:rPr sz="2400" spc="-5" dirty="0" err="1">
                <a:solidFill>
                  <a:srgbClr val="D34817"/>
                </a:solidFill>
                <a:latin typeface="微軟正黑體"/>
                <a:cs typeface="微軟正黑體"/>
              </a:rPr>
              <a:t>下列行為</a:t>
            </a:r>
            <a:endParaRPr sz="3100" dirty="0">
              <a:latin typeface="微軟正黑體"/>
              <a:cs typeface="微軟正黑體"/>
            </a:endParaRPr>
          </a:p>
          <a:p>
            <a:pPr marL="12700">
              <a:lnSpc>
                <a:spcPct val="100000"/>
              </a:lnSpc>
            </a:pPr>
            <a:r>
              <a:rPr lang="zh-TW" altLang="en-US" sz="2400" spc="-5" dirty="0">
                <a:latin typeface="微軟正黑體"/>
                <a:cs typeface="微軟正黑體"/>
              </a:rPr>
              <a:t>第</a:t>
            </a:r>
            <a:r>
              <a:rPr lang="en-US" altLang="zh-TW" sz="2400" spc="-5" dirty="0">
                <a:latin typeface="微軟正黑體"/>
                <a:cs typeface="微軟正黑體"/>
              </a:rPr>
              <a:t>11</a:t>
            </a:r>
            <a:r>
              <a:rPr lang="zh-TW" altLang="en-US" sz="2400" spc="-5" dirty="0">
                <a:latin typeface="微軟正黑體"/>
                <a:cs typeface="微軟正黑體"/>
              </a:rPr>
              <a:t>款</a:t>
            </a:r>
            <a:endParaRPr sz="2400" dirty="0">
              <a:latin typeface="微軟正黑體"/>
              <a:cs typeface="微軟正黑體"/>
            </a:endParaRPr>
          </a:p>
          <a:p>
            <a:pPr marL="12700">
              <a:lnSpc>
                <a:spcPct val="100000"/>
              </a:lnSpc>
            </a:pPr>
            <a:r>
              <a:rPr sz="2400" b="1" spc="-5" dirty="0" err="1">
                <a:solidFill>
                  <a:srgbClr val="D34817"/>
                </a:solidFill>
                <a:latin typeface="微軟正黑體"/>
                <a:cs typeface="微軟正黑體"/>
              </a:rPr>
              <a:t>利用兒童</a:t>
            </a:r>
            <a:r>
              <a:rPr lang="zh-TW" altLang="en-US" sz="2400" b="1" spc="-5" dirty="0">
                <a:solidFill>
                  <a:srgbClr val="D34817"/>
                </a:solidFill>
                <a:latin typeface="微軟正黑體"/>
                <a:cs typeface="微軟正黑體"/>
              </a:rPr>
              <a:t>及</a:t>
            </a:r>
            <a:r>
              <a:rPr sz="2400" b="1" spc="-5" dirty="0" err="1">
                <a:solidFill>
                  <a:srgbClr val="D34817"/>
                </a:solidFill>
                <a:latin typeface="微軟正黑體"/>
                <a:cs typeface="微軟正黑體"/>
              </a:rPr>
              <a:t>少年拍攝</a:t>
            </a:r>
            <a:r>
              <a:rPr lang="zh-TW" altLang="en-US" sz="2400" b="1" spc="-5" dirty="0">
                <a:solidFill>
                  <a:srgbClr val="D34817"/>
                </a:solidFill>
                <a:latin typeface="微軟正黑體"/>
                <a:cs typeface="微軟正黑體"/>
              </a:rPr>
              <a:t>或錄</a:t>
            </a:r>
            <a:r>
              <a:rPr sz="2400" b="1" spc="-5" dirty="0" err="1">
                <a:solidFill>
                  <a:srgbClr val="D34817"/>
                </a:solidFill>
                <a:latin typeface="微軟正黑體"/>
                <a:cs typeface="微軟正黑體"/>
              </a:rPr>
              <a:t>製</a:t>
            </a:r>
            <a:r>
              <a:rPr lang="zh-TW" altLang="en-US" sz="2400" b="1" spc="-5" dirty="0">
                <a:solidFill>
                  <a:schemeClr val="tx1"/>
                </a:solidFill>
                <a:latin typeface="微軟正黑體"/>
                <a:cs typeface="微軟正黑體"/>
              </a:rPr>
              <a:t>暴力、血腥、色情、</a:t>
            </a:r>
            <a:r>
              <a:rPr sz="2400" b="1" spc="-5" dirty="0" err="1">
                <a:solidFill>
                  <a:schemeClr val="tx1"/>
                </a:solidFill>
                <a:latin typeface="微軟正黑體"/>
                <a:cs typeface="微軟正黑體"/>
              </a:rPr>
              <a:t>猥褻</a:t>
            </a:r>
            <a:r>
              <a:rPr lang="zh-TW" altLang="en-US" sz="2400" b="1" spc="-5" dirty="0">
                <a:solidFill>
                  <a:schemeClr val="tx1"/>
                </a:solidFill>
                <a:latin typeface="微軟正黑體"/>
                <a:cs typeface="微軟正黑體"/>
              </a:rPr>
              <a:t>、性交或其他有害兒童及少年身心健康</a:t>
            </a:r>
            <a:r>
              <a:rPr lang="zh-TW" altLang="en-US" sz="2400" b="1" spc="-5" dirty="0">
                <a:solidFill>
                  <a:srgbClr val="D34817"/>
                </a:solidFill>
                <a:latin typeface="微軟正黑體"/>
                <a:cs typeface="微軟正黑體"/>
              </a:rPr>
              <a:t>之出版品、</a:t>
            </a:r>
            <a:r>
              <a:rPr sz="2400" b="1" spc="-5" dirty="0" err="1">
                <a:solidFill>
                  <a:srgbClr val="D34817"/>
                </a:solidFill>
                <a:latin typeface="微軟正黑體"/>
                <a:cs typeface="微軟正黑體"/>
              </a:rPr>
              <a:t>圖畫</a:t>
            </a:r>
            <a:r>
              <a:rPr sz="2400" b="1" spc="-5" dirty="0">
                <a:solidFill>
                  <a:srgbClr val="D34817"/>
                </a:solidFill>
                <a:latin typeface="微軟正黑體"/>
                <a:cs typeface="微軟正黑體"/>
              </a:rPr>
              <a:t>、</a:t>
            </a:r>
            <a:r>
              <a:rPr lang="zh-TW" altLang="en-US" sz="2400" b="1" spc="-5" dirty="0">
                <a:solidFill>
                  <a:srgbClr val="D34817"/>
                </a:solidFill>
                <a:latin typeface="微軟正黑體"/>
                <a:cs typeface="微軟正黑體"/>
              </a:rPr>
              <a:t>錄影節目帶</a:t>
            </a:r>
            <a:r>
              <a:rPr sz="2400" b="1" spc="-5" dirty="0">
                <a:solidFill>
                  <a:srgbClr val="D34817"/>
                </a:solidFill>
                <a:latin typeface="微軟正黑體"/>
                <a:cs typeface="微軟正黑體"/>
              </a:rPr>
              <a:t>、</a:t>
            </a:r>
            <a:r>
              <a:rPr sz="2400" b="1" spc="-5" dirty="0" err="1">
                <a:solidFill>
                  <a:srgbClr val="D34817"/>
                </a:solidFill>
                <a:latin typeface="微軟正黑體"/>
                <a:cs typeface="微軟正黑體"/>
              </a:rPr>
              <a:t>影片、光碟、</a:t>
            </a:r>
            <a:r>
              <a:rPr lang="en-US" sz="2400" b="1" spc="-5" dirty="0" err="1">
                <a:solidFill>
                  <a:srgbClr val="D34817"/>
                </a:solidFill>
                <a:latin typeface="微軟正黑體"/>
                <a:cs typeface="微軟正黑體"/>
              </a:rPr>
              <a:t>磁片、</a:t>
            </a:r>
            <a:r>
              <a:rPr sz="2400" b="1" spc="-5" dirty="0" err="1">
                <a:solidFill>
                  <a:srgbClr val="D34817"/>
                </a:solidFill>
                <a:latin typeface="微軟正黑體"/>
                <a:cs typeface="微軟正黑體"/>
              </a:rPr>
              <a:t>電子訊號</a:t>
            </a:r>
            <a:r>
              <a:rPr lang="zh-TW" altLang="en-US" sz="2400" b="1" spc="-5" dirty="0">
                <a:solidFill>
                  <a:srgbClr val="D34817"/>
                </a:solidFill>
                <a:latin typeface="微軟正黑體"/>
                <a:cs typeface="微軟正黑體"/>
              </a:rPr>
              <a:t>、遊戲軟體、網際網路內容</a:t>
            </a:r>
            <a:r>
              <a:rPr sz="2400" b="1" spc="-5" dirty="0" err="1">
                <a:solidFill>
                  <a:srgbClr val="D34817"/>
                </a:solidFill>
                <a:latin typeface="微軟正黑體"/>
                <a:cs typeface="微軟正黑體"/>
              </a:rPr>
              <a:t>或其他物品</a:t>
            </a:r>
            <a:r>
              <a:rPr lang="zh-TW" altLang="en-US" sz="2400" b="1" spc="-5" dirty="0">
                <a:solidFill>
                  <a:srgbClr val="D34817"/>
                </a:solidFill>
                <a:latin typeface="微軟正黑體"/>
                <a:cs typeface="微軟正黑體"/>
              </a:rPr>
              <a:t>。</a:t>
            </a:r>
            <a:endParaRPr sz="2400" dirty="0">
              <a:latin typeface="微軟正黑體"/>
              <a:cs typeface="微軟正黑體"/>
            </a:endParaRPr>
          </a:p>
          <a:p>
            <a:pPr>
              <a:lnSpc>
                <a:spcPct val="100000"/>
              </a:lnSpc>
              <a:spcBef>
                <a:spcPts val="5"/>
              </a:spcBef>
            </a:pPr>
            <a:endParaRPr sz="2400" dirty="0">
              <a:latin typeface="微軟正黑體"/>
              <a:cs typeface="微軟正黑體"/>
            </a:endParaRPr>
          </a:p>
          <a:p>
            <a:pPr marL="12700">
              <a:lnSpc>
                <a:spcPct val="100000"/>
              </a:lnSpc>
              <a:spcBef>
                <a:spcPts val="5"/>
              </a:spcBef>
            </a:pPr>
            <a:r>
              <a:rPr lang="zh-TW" altLang="en-US" sz="2400" spc="-5" dirty="0">
                <a:latin typeface="微軟正黑體"/>
                <a:cs typeface="微軟正黑體"/>
              </a:rPr>
              <a:t>❇︎✖︎</a:t>
            </a:r>
            <a:r>
              <a:rPr lang="en-US" altLang="zh-TW" sz="2400" b="1" dirty="0">
                <a:latin typeface="Tw Cen MT Condensed Extra Bold"/>
                <a:cs typeface="Tw Cen MT Condensed Extra Bold"/>
              </a:rPr>
              <a:t>§97</a:t>
            </a:r>
            <a:r>
              <a:rPr lang="zh-TW" altLang="en-US" sz="2400" b="1" dirty="0">
                <a:latin typeface="Tw Cen MT Condensed Extra Bold"/>
                <a:cs typeface="Tw Cen MT Condensed Extra Bold"/>
              </a:rPr>
              <a:t> </a:t>
            </a:r>
            <a:r>
              <a:rPr lang="zh-TW" altLang="en-US" sz="2400" spc="-5" dirty="0">
                <a:latin typeface="微軟正黑體"/>
                <a:cs typeface="微軟正黑體"/>
              </a:rPr>
              <a:t>處</a:t>
            </a:r>
            <a:r>
              <a:rPr lang="en-US" altLang="zh-TW" sz="2400" spc="-5" dirty="0">
                <a:latin typeface="微軟正黑體"/>
                <a:cs typeface="微軟正黑體"/>
              </a:rPr>
              <a:t>6</a:t>
            </a:r>
            <a:r>
              <a:rPr lang="zh-TW" altLang="en-US" sz="2400" spc="-5" dirty="0">
                <a:latin typeface="微軟正黑體"/>
                <a:cs typeface="微軟正黑體"/>
              </a:rPr>
              <a:t>萬元以上</a:t>
            </a:r>
            <a:r>
              <a:rPr lang="en-US" altLang="zh-TW" sz="2400" spc="-5" dirty="0">
                <a:latin typeface="微軟正黑體"/>
                <a:cs typeface="微軟正黑體"/>
              </a:rPr>
              <a:t>60</a:t>
            </a:r>
            <a:r>
              <a:rPr lang="zh-TW" altLang="en-US" sz="2400" spc="-5" dirty="0">
                <a:latin typeface="微軟正黑體"/>
                <a:cs typeface="微軟正黑體"/>
              </a:rPr>
              <a:t>萬以下罰鍰，並得公布其姓名或名稱</a:t>
            </a:r>
            <a:endParaRPr sz="2400" dirty="0">
              <a:latin typeface="微軟正黑體"/>
              <a:cs typeface="微軟正黑體"/>
            </a:endParaRPr>
          </a:p>
        </p:txBody>
      </p:sp>
      <p:sp>
        <p:nvSpPr>
          <p:cNvPr id="7" name="object 7"/>
          <p:cNvSpPr/>
          <p:nvPr/>
        </p:nvSpPr>
        <p:spPr>
          <a:xfrm>
            <a:off x="0" y="6139508"/>
            <a:ext cx="1216660" cy="718820"/>
          </a:xfrm>
          <a:custGeom>
            <a:avLst/>
            <a:gdLst/>
            <a:ahLst/>
            <a:cxnLst/>
            <a:rect l="l" t="t" r="r" b="b"/>
            <a:pathLst>
              <a:path w="1216660" h="718820">
                <a:moveTo>
                  <a:pt x="346320" y="0"/>
                </a:moveTo>
                <a:lnTo>
                  <a:pt x="298853" y="1450"/>
                </a:lnTo>
                <a:lnTo>
                  <a:pt x="252569" y="5648"/>
                </a:lnTo>
                <a:lnTo>
                  <a:pt x="207743" y="12640"/>
                </a:lnTo>
                <a:lnTo>
                  <a:pt x="164648" y="22469"/>
                </a:lnTo>
                <a:lnTo>
                  <a:pt x="123560" y="35180"/>
                </a:lnTo>
                <a:lnTo>
                  <a:pt x="84752" y="50818"/>
                </a:lnTo>
                <a:lnTo>
                  <a:pt x="48500" y="69429"/>
                </a:lnTo>
                <a:lnTo>
                  <a:pt x="15078" y="91056"/>
                </a:lnTo>
                <a:lnTo>
                  <a:pt x="0" y="103335"/>
                </a:lnTo>
                <a:lnTo>
                  <a:pt x="0" y="718491"/>
                </a:lnTo>
                <a:lnTo>
                  <a:pt x="1209884" y="718491"/>
                </a:lnTo>
                <a:lnTo>
                  <a:pt x="1211244" y="712826"/>
                </a:lnTo>
                <a:lnTo>
                  <a:pt x="1213996" y="696257"/>
                </a:lnTo>
                <a:lnTo>
                  <a:pt x="1215619" y="679472"/>
                </a:lnTo>
                <a:lnTo>
                  <a:pt x="1216152" y="662492"/>
                </a:lnTo>
                <a:lnTo>
                  <a:pt x="1212794" y="618162"/>
                </a:lnTo>
                <a:lnTo>
                  <a:pt x="1203163" y="573183"/>
                </a:lnTo>
                <a:lnTo>
                  <a:pt x="1187926" y="527978"/>
                </a:lnTo>
                <a:lnTo>
                  <a:pt x="1167748" y="482969"/>
                </a:lnTo>
                <a:lnTo>
                  <a:pt x="1143294" y="438579"/>
                </a:lnTo>
                <a:lnTo>
                  <a:pt x="1115231" y="395229"/>
                </a:lnTo>
                <a:lnTo>
                  <a:pt x="1084223" y="353342"/>
                </a:lnTo>
                <a:lnTo>
                  <a:pt x="1050937" y="313340"/>
                </a:lnTo>
                <a:lnTo>
                  <a:pt x="1016037" y="275646"/>
                </a:lnTo>
                <a:lnTo>
                  <a:pt x="980190" y="240681"/>
                </a:lnTo>
                <a:lnTo>
                  <a:pt x="944061" y="208868"/>
                </a:lnTo>
                <a:lnTo>
                  <a:pt x="908316" y="180629"/>
                </a:lnTo>
                <a:lnTo>
                  <a:pt x="868057" y="152598"/>
                </a:lnTo>
                <a:lnTo>
                  <a:pt x="825688" y="126778"/>
                </a:lnTo>
                <a:lnTo>
                  <a:pt x="781484" y="103212"/>
                </a:lnTo>
                <a:lnTo>
                  <a:pt x="735718" y="81947"/>
                </a:lnTo>
                <a:lnTo>
                  <a:pt x="688666" y="63026"/>
                </a:lnTo>
                <a:lnTo>
                  <a:pt x="640601" y="46495"/>
                </a:lnTo>
                <a:lnTo>
                  <a:pt x="591798" y="32399"/>
                </a:lnTo>
                <a:lnTo>
                  <a:pt x="542532" y="20781"/>
                </a:lnTo>
                <a:lnTo>
                  <a:pt x="493076" y="11688"/>
                </a:lnTo>
                <a:lnTo>
                  <a:pt x="443706" y="5163"/>
                </a:lnTo>
                <a:lnTo>
                  <a:pt x="394696" y="1252"/>
                </a:lnTo>
                <a:lnTo>
                  <a:pt x="346320" y="0"/>
                </a:lnTo>
                <a:close/>
              </a:path>
            </a:pathLst>
          </a:custGeom>
          <a:solidFill>
            <a:srgbClr val="FFC872"/>
          </a:solidFill>
        </p:spPr>
        <p:txBody>
          <a:bodyPr wrap="square" lIns="0" tIns="0" rIns="0" bIns="0" rtlCol="0"/>
          <a:lstStyle/>
          <a:p>
            <a:endParaRPr/>
          </a:p>
        </p:txBody>
      </p:sp>
      <p:sp>
        <p:nvSpPr>
          <p:cNvPr id="8" name="object 8"/>
          <p:cNvSpPr/>
          <p:nvPr/>
        </p:nvSpPr>
        <p:spPr>
          <a:xfrm>
            <a:off x="391839" y="317007"/>
            <a:ext cx="293370" cy="297180"/>
          </a:xfrm>
          <a:custGeom>
            <a:avLst/>
            <a:gdLst/>
            <a:ahLst/>
            <a:cxnLst/>
            <a:rect l="l" t="t" r="r" b="b"/>
            <a:pathLst>
              <a:path w="293370" h="297180">
                <a:moveTo>
                  <a:pt x="155244" y="0"/>
                </a:moveTo>
                <a:lnTo>
                  <a:pt x="114105" y="6831"/>
                </a:lnTo>
                <a:lnTo>
                  <a:pt x="76021" y="25651"/>
                </a:lnTo>
                <a:lnTo>
                  <a:pt x="43280" y="53949"/>
                </a:lnTo>
                <a:lnTo>
                  <a:pt x="18170" y="89216"/>
                </a:lnTo>
                <a:lnTo>
                  <a:pt x="2980" y="128940"/>
                </a:lnTo>
                <a:lnTo>
                  <a:pt x="0" y="170611"/>
                </a:lnTo>
                <a:lnTo>
                  <a:pt x="9797" y="209038"/>
                </a:lnTo>
                <a:lnTo>
                  <a:pt x="30489" y="243471"/>
                </a:lnTo>
                <a:lnTo>
                  <a:pt x="60053" y="271313"/>
                </a:lnTo>
                <a:lnTo>
                  <a:pt x="96469" y="289966"/>
                </a:lnTo>
                <a:lnTo>
                  <a:pt x="141287" y="297154"/>
                </a:lnTo>
                <a:lnTo>
                  <a:pt x="187163" y="290111"/>
                </a:lnTo>
                <a:lnTo>
                  <a:pt x="229368" y="269721"/>
                </a:lnTo>
                <a:lnTo>
                  <a:pt x="263867" y="237088"/>
                </a:lnTo>
                <a:lnTo>
                  <a:pt x="286626" y="193319"/>
                </a:lnTo>
                <a:lnTo>
                  <a:pt x="293166" y="142303"/>
                </a:lnTo>
                <a:lnTo>
                  <a:pt x="282513" y="94213"/>
                </a:lnTo>
                <a:lnTo>
                  <a:pt x="258091" y="52595"/>
                </a:lnTo>
                <a:lnTo>
                  <a:pt x="223320" y="20996"/>
                </a:lnTo>
                <a:lnTo>
                  <a:pt x="181622" y="2959"/>
                </a:lnTo>
                <a:lnTo>
                  <a:pt x="155244" y="0"/>
                </a:lnTo>
                <a:close/>
              </a:path>
            </a:pathLst>
          </a:custGeom>
          <a:solidFill>
            <a:srgbClr val="FFC872"/>
          </a:solidFill>
        </p:spPr>
        <p:txBody>
          <a:bodyPr wrap="square" lIns="0" tIns="0" rIns="0" bIns="0" rtlCol="0"/>
          <a:lstStyle/>
          <a:p>
            <a:endParaRPr/>
          </a:p>
        </p:txBody>
      </p:sp>
      <p:pic>
        <p:nvPicPr>
          <p:cNvPr id="9" name="object 9"/>
          <p:cNvPicPr/>
          <p:nvPr/>
        </p:nvPicPr>
        <p:blipFill>
          <a:blip r:embed="rId2" cstate="print"/>
          <a:stretch>
            <a:fillRect/>
          </a:stretch>
        </p:blipFill>
        <p:spPr>
          <a:xfrm>
            <a:off x="1216152" y="5202935"/>
            <a:ext cx="720851" cy="719327"/>
          </a:xfrm>
          <a:prstGeom prst="rect">
            <a:avLst/>
          </a:prstGeom>
        </p:spPr>
      </p:pic>
      <p:pic>
        <p:nvPicPr>
          <p:cNvPr id="10" name="object 10"/>
          <p:cNvPicPr/>
          <p:nvPr/>
        </p:nvPicPr>
        <p:blipFill>
          <a:blip r:embed="rId3" cstate="print"/>
          <a:stretch>
            <a:fillRect/>
          </a:stretch>
        </p:blipFill>
        <p:spPr>
          <a:xfrm>
            <a:off x="1216152" y="4194047"/>
            <a:ext cx="720851" cy="719327"/>
          </a:xfrm>
          <a:prstGeom prst="rect">
            <a:avLst/>
          </a:prstGeom>
        </p:spPr>
      </p:pic>
      <p:pic>
        <p:nvPicPr>
          <p:cNvPr id="11" name="object 11"/>
          <p:cNvPicPr/>
          <p:nvPr/>
        </p:nvPicPr>
        <p:blipFill>
          <a:blip r:embed="rId4" cstate="print"/>
          <a:stretch>
            <a:fillRect/>
          </a:stretch>
        </p:blipFill>
        <p:spPr>
          <a:xfrm>
            <a:off x="1216152" y="3185172"/>
            <a:ext cx="720851" cy="720839"/>
          </a:xfrm>
          <a:prstGeom prst="rect">
            <a:avLst/>
          </a:prstGeom>
        </p:spPr>
      </p:pic>
      <p:pic>
        <p:nvPicPr>
          <p:cNvPr id="12" name="object 12"/>
          <p:cNvPicPr/>
          <p:nvPr/>
        </p:nvPicPr>
        <p:blipFill>
          <a:blip r:embed="rId5" cstate="print"/>
          <a:stretch>
            <a:fillRect/>
          </a:stretch>
        </p:blipFill>
        <p:spPr>
          <a:xfrm>
            <a:off x="1216152" y="2372867"/>
            <a:ext cx="720851" cy="719327"/>
          </a:xfrm>
          <a:prstGeom prst="rect">
            <a:avLst/>
          </a:prstGeom>
        </p:spPr>
      </p:pic>
      <p:sp>
        <p:nvSpPr>
          <p:cNvPr id="13" name="object 13"/>
          <p:cNvSpPr txBox="1"/>
          <p:nvPr/>
        </p:nvSpPr>
        <p:spPr>
          <a:xfrm>
            <a:off x="11578819" y="6444636"/>
            <a:ext cx="259715" cy="196215"/>
          </a:xfrm>
          <a:prstGeom prst="rect">
            <a:avLst/>
          </a:prstGeom>
        </p:spPr>
        <p:txBody>
          <a:bodyPr vert="horz" wrap="square" lIns="0" tIns="0" rIns="0" bIns="0" rtlCol="0">
            <a:spAutoFit/>
          </a:bodyPr>
          <a:lstStyle/>
          <a:p>
            <a:pPr marL="38100">
              <a:lnSpc>
                <a:spcPts val="1425"/>
              </a:lnSpc>
            </a:pPr>
            <a:fld id="{81D60167-4931-47E6-BA6A-407CBD079E47}" type="slidenum">
              <a:rPr sz="1200" spc="-25" dirty="0">
                <a:solidFill>
                  <a:srgbClr val="8A8A8A"/>
                </a:solidFill>
                <a:latin typeface="Arial"/>
                <a:cs typeface="Arial"/>
              </a:rPr>
              <a:t>29</a:t>
            </a:fld>
            <a:endParaRPr sz="1200">
              <a:latin typeface="Arial"/>
              <a:cs typeface="Arial"/>
            </a:endParaRPr>
          </a:p>
        </p:txBody>
      </p:sp>
      <p:sp>
        <p:nvSpPr>
          <p:cNvPr id="14" name="日期版面配置區 13">
            <a:extLst>
              <a:ext uri="{FF2B5EF4-FFF2-40B4-BE49-F238E27FC236}">
                <a16:creationId xmlns:a16="http://schemas.microsoft.com/office/drawing/2014/main" id="{B3C99C1A-FA6D-49A8-A389-3573334D88A8}"/>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5" name="投影片編號版面配置區 14">
            <a:extLst>
              <a:ext uri="{FF2B5EF4-FFF2-40B4-BE49-F238E27FC236}">
                <a16:creationId xmlns:a16="http://schemas.microsoft.com/office/drawing/2014/main" id="{38B63A25-AA45-0944-2972-78BC72204A8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29</a:t>
            </a:fld>
            <a:endParaRPr lang="en-US" altLang="zh-TW" spc="-25" dirty="0"/>
          </a:p>
        </p:txBody>
      </p:sp>
      <p:sp>
        <p:nvSpPr>
          <p:cNvPr id="16" name="object 9">
            <a:extLst>
              <a:ext uri="{FF2B5EF4-FFF2-40B4-BE49-F238E27FC236}">
                <a16:creationId xmlns:a16="http://schemas.microsoft.com/office/drawing/2014/main" id="{C9D5DC8B-55EB-826F-5E43-9C937B94D7AF}"/>
              </a:ext>
            </a:extLst>
          </p:cNvPr>
          <p:cNvSpPr txBox="1">
            <a:spLocks/>
          </p:cNvSpPr>
          <p:nvPr/>
        </p:nvSpPr>
        <p:spPr>
          <a:xfrm>
            <a:off x="2663064" y="584121"/>
            <a:ext cx="8852535" cy="874598"/>
          </a:xfrm>
          <a:prstGeom prst="rect">
            <a:avLst/>
          </a:prstGeom>
        </p:spPr>
        <p:txBody>
          <a:bodyPr vert="horz" wrap="square" lIns="0" tIns="12700" rIns="0" bIns="0" rtlCol="0">
            <a:spAutoFit/>
          </a:bodyPr>
          <a:lstStyle>
            <a:lvl1pPr>
              <a:defRPr sz="4000" b="1" i="0">
                <a:solidFill>
                  <a:schemeClr val="tx1"/>
                </a:solidFill>
                <a:latin typeface="微軟正黑體"/>
                <a:ea typeface="+mj-ea"/>
                <a:cs typeface="微軟正黑體"/>
              </a:defRPr>
            </a:lvl1pPr>
          </a:lstStyle>
          <a:p>
            <a:pPr marL="12700">
              <a:spcBef>
                <a:spcPts val="100"/>
              </a:spcBef>
            </a:pPr>
            <a:r>
              <a:rPr lang="zh-TW" altLang="en-US" sz="3600" b="0" dirty="0">
                <a:solidFill>
                  <a:srgbClr val="2F4A6F"/>
                </a:solidFill>
              </a:rPr>
              <a:t>偷拍影片</a:t>
            </a:r>
            <a:r>
              <a:rPr lang="en-US" altLang="zh-TW" sz="3600" spc="-25" dirty="0">
                <a:solidFill>
                  <a:srgbClr val="2F4A6F"/>
                </a:solidFill>
                <a:latin typeface="Tw Cen MT Condensed Extra Bold"/>
                <a:cs typeface="Tw Cen MT Condensed Extra Bold"/>
              </a:rPr>
              <a:t>/</a:t>
            </a:r>
            <a:r>
              <a:rPr lang="zh-TW" altLang="en-US" sz="3600" b="0" dirty="0">
                <a:solidFill>
                  <a:srgbClr val="2F4A6F"/>
                </a:solidFill>
              </a:rPr>
              <a:t>照片可能面臨法律責任</a:t>
            </a:r>
            <a:r>
              <a:rPr lang="en-US" altLang="zh-TW" sz="3600" b="0" dirty="0">
                <a:solidFill>
                  <a:srgbClr val="2F4A6F"/>
                </a:solidFill>
                <a:latin typeface="Tw Cen MT Condensed Extra Bold"/>
              </a:rPr>
              <a:t>3</a:t>
            </a:r>
            <a:r>
              <a:rPr lang="zh-TW" altLang="en-US" sz="3600" spc="125" dirty="0">
                <a:solidFill>
                  <a:srgbClr val="2F4A6F"/>
                </a:solidFill>
                <a:latin typeface="Tw Cen MT Condensed Extra Bold"/>
                <a:cs typeface="Tw Cen MT Condensed Extra Bold"/>
              </a:rPr>
              <a:t> </a:t>
            </a:r>
            <a:br>
              <a:rPr lang="zh-TW" altLang="en-US" sz="3600" spc="125" dirty="0">
                <a:solidFill>
                  <a:srgbClr val="2F4A6F"/>
                </a:solidFill>
                <a:latin typeface="Tw Cen MT Condensed Extra Bold"/>
                <a:cs typeface="Tw Cen MT Condensed Extra Bold"/>
              </a:rPr>
            </a:br>
            <a:endParaRPr lang="zh-TW" altLang="en-US" sz="3000" baseline="-5555"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95562" y="1609022"/>
            <a:ext cx="581660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423789"/>
                </a:solidFill>
                <a:latin typeface="微軟正黑體"/>
                <a:cs typeface="微軟正黑體"/>
              </a:rPr>
              <a:t>對他人實施違反其意願與性或性別有關行為</a:t>
            </a:r>
            <a:endParaRPr sz="2400">
              <a:latin typeface="微軟正黑體"/>
              <a:cs typeface="微軟正黑體"/>
            </a:endParaRPr>
          </a:p>
        </p:txBody>
      </p:sp>
      <p:sp>
        <p:nvSpPr>
          <p:cNvPr id="3" name="object 3"/>
          <p:cNvSpPr txBox="1"/>
          <p:nvPr/>
        </p:nvSpPr>
        <p:spPr>
          <a:xfrm>
            <a:off x="455676" y="2081783"/>
            <a:ext cx="3629025" cy="2260600"/>
          </a:xfrm>
          <a:prstGeom prst="rect">
            <a:avLst/>
          </a:prstGeom>
          <a:solidFill>
            <a:srgbClr val="F6F5F3"/>
          </a:solidFill>
          <a:ln w="9144">
            <a:solidFill>
              <a:srgbClr val="74AFBD"/>
            </a:solidFill>
          </a:ln>
        </p:spPr>
        <p:txBody>
          <a:bodyPr vert="horz" wrap="square" lIns="0" tIns="167005" rIns="0" bIns="0" rtlCol="0">
            <a:spAutoFit/>
          </a:bodyPr>
          <a:lstStyle/>
          <a:p>
            <a:pPr marL="367665" marR="203200">
              <a:lnSpc>
                <a:spcPct val="150000"/>
              </a:lnSpc>
              <a:spcBef>
                <a:spcPts val="1315"/>
              </a:spcBef>
            </a:pPr>
            <a:r>
              <a:rPr sz="2000" dirty="0">
                <a:latin typeface="微軟正黑體"/>
                <a:cs typeface="微軟正黑體"/>
              </a:rPr>
              <a:t>以</a:t>
            </a:r>
            <a:r>
              <a:rPr sz="2000" spc="-15" dirty="0">
                <a:solidFill>
                  <a:srgbClr val="423789"/>
                </a:solidFill>
                <a:latin typeface="微軟正黑體"/>
                <a:cs typeface="微軟正黑體"/>
              </a:rPr>
              <a:t>他人順服或拒絕該行為</a:t>
            </a:r>
            <a:r>
              <a:rPr sz="2000" dirty="0">
                <a:latin typeface="微軟正黑體"/>
                <a:cs typeface="微軟正黑體"/>
              </a:rPr>
              <a:t>，作為</a:t>
            </a:r>
            <a:r>
              <a:rPr sz="2000" dirty="0">
                <a:solidFill>
                  <a:srgbClr val="423789"/>
                </a:solidFill>
                <a:latin typeface="微軟正黑體"/>
                <a:cs typeface="微軟正黑體"/>
              </a:rPr>
              <a:t>獲得、喪失或減損</a:t>
            </a:r>
            <a:r>
              <a:rPr sz="2000" dirty="0">
                <a:latin typeface="微軟正黑體"/>
                <a:cs typeface="微軟正黑體"/>
              </a:rPr>
              <a:t>與工</a:t>
            </a:r>
            <a:r>
              <a:rPr sz="2000" spc="-15" dirty="0">
                <a:latin typeface="微軟正黑體"/>
                <a:cs typeface="微軟正黑體"/>
              </a:rPr>
              <a:t>作、教育、訓練、服務、計</a:t>
            </a:r>
            <a:r>
              <a:rPr sz="2000" dirty="0">
                <a:latin typeface="微軟正黑體"/>
                <a:cs typeface="微軟正黑體"/>
              </a:rPr>
              <a:t>畫、活動</a:t>
            </a:r>
            <a:r>
              <a:rPr sz="2000" dirty="0">
                <a:solidFill>
                  <a:srgbClr val="423789"/>
                </a:solidFill>
                <a:latin typeface="微軟正黑體"/>
                <a:cs typeface="微軟正黑體"/>
              </a:rPr>
              <a:t>有關權益條件</a:t>
            </a:r>
            <a:endParaRPr sz="2000">
              <a:latin typeface="微軟正黑體"/>
              <a:cs typeface="微軟正黑體"/>
            </a:endParaRPr>
          </a:p>
        </p:txBody>
      </p:sp>
      <p:sp>
        <p:nvSpPr>
          <p:cNvPr id="4" name="object 4"/>
          <p:cNvSpPr txBox="1"/>
          <p:nvPr/>
        </p:nvSpPr>
        <p:spPr>
          <a:xfrm>
            <a:off x="4215384" y="2081783"/>
            <a:ext cx="3629025" cy="2260600"/>
          </a:xfrm>
          <a:prstGeom prst="rect">
            <a:avLst/>
          </a:prstGeom>
          <a:solidFill>
            <a:srgbClr val="F6F5F3"/>
          </a:solidFill>
          <a:ln w="9144">
            <a:solidFill>
              <a:srgbClr val="74AFBD"/>
            </a:solidFill>
          </a:ln>
        </p:spPr>
        <p:txBody>
          <a:bodyPr vert="horz" wrap="square" lIns="0" tIns="167005" rIns="0" bIns="0" rtlCol="0">
            <a:spAutoFit/>
          </a:bodyPr>
          <a:lstStyle/>
          <a:p>
            <a:pPr marL="368300" marR="452755" algn="just">
              <a:lnSpc>
                <a:spcPct val="150000"/>
              </a:lnSpc>
              <a:spcBef>
                <a:spcPts val="1315"/>
              </a:spcBef>
            </a:pPr>
            <a:r>
              <a:rPr sz="2000" dirty="0">
                <a:solidFill>
                  <a:srgbClr val="423789"/>
                </a:solidFill>
                <a:latin typeface="微軟正黑體"/>
                <a:cs typeface="微軟正黑體"/>
              </a:rPr>
              <a:t>展示或播送文字</a:t>
            </a:r>
            <a:r>
              <a:rPr sz="2000" spc="-15" dirty="0">
                <a:latin typeface="微軟正黑體"/>
                <a:cs typeface="微軟正黑體"/>
              </a:rPr>
              <a:t>、圖畫、</a:t>
            </a:r>
            <a:r>
              <a:rPr sz="2000" spc="-5" dirty="0">
                <a:latin typeface="微軟正黑體"/>
                <a:cs typeface="微軟正黑體"/>
              </a:rPr>
              <a:t>聲音、影像，或以歧視、</a:t>
            </a:r>
            <a:r>
              <a:rPr sz="2000" dirty="0">
                <a:latin typeface="微軟正黑體"/>
                <a:cs typeface="微軟正黑體"/>
              </a:rPr>
              <a:t>侮辱言行，而有</a:t>
            </a:r>
            <a:r>
              <a:rPr sz="2000" spc="-15" dirty="0">
                <a:solidFill>
                  <a:srgbClr val="423789"/>
                </a:solidFill>
                <a:latin typeface="微軟正黑體"/>
                <a:cs typeface="微軟正黑體"/>
              </a:rPr>
              <a:t>損害他人人格尊嚴</a:t>
            </a:r>
            <a:endParaRPr sz="2000">
              <a:latin typeface="微軟正黑體"/>
              <a:cs typeface="微軟正黑體"/>
            </a:endParaRPr>
          </a:p>
        </p:txBody>
      </p:sp>
      <p:sp>
        <p:nvSpPr>
          <p:cNvPr id="5" name="object 5"/>
          <p:cNvSpPr txBox="1"/>
          <p:nvPr/>
        </p:nvSpPr>
        <p:spPr>
          <a:xfrm>
            <a:off x="7975092" y="2081783"/>
            <a:ext cx="3629025" cy="2260600"/>
          </a:xfrm>
          <a:prstGeom prst="rect">
            <a:avLst/>
          </a:prstGeom>
          <a:solidFill>
            <a:srgbClr val="F6F5F3"/>
          </a:solidFill>
          <a:ln w="9144">
            <a:solidFill>
              <a:srgbClr val="74AFBD"/>
            </a:solidFill>
          </a:ln>
        </p:spPr>
        <p:txBody>
          <a:bodyPr vert="horz" wrap="square" lIns="0" tIns="166370" rIns="0" bIns="0" rtlCol="0">
            <a:spAutoFit/>
          </a:bodyPr>
          <a:lstStyle/>
          <a:p>
            <a:pPr marL="229870" marR="337820" algn="just">
              <a:lnSpc>
                <a:spcPct val="150000"/>
              </a:lnSpc>
              <a:spcBef>
                <a:spcPts val="1310"/>
              </a:spcBef>
            </a:pPr>
            <a:r>
              <a:rPr sz="2000" dirty="0">
                <a:solidFill>
                  <a:srgbClr val="423789"/>
                </a:solidFill>
                <a:latin typeface="微軟正黑體"/>
                <a:cs typeface="微軟正黑體"/>
              </a:rPr>
              <a:t>使人心生畏怖</a:t>
            </a:r>
            <a:r>
              <a:rPr sz="2000" spc="-15" dirty="0">
                <a:latin typeface="微軟正黑體"/>
                <a:cs typeface="微軟正黑體"/>
              </a:rPr>
              <a:t>、感受敵意或</a:t>
            </a:r>
            <a:r>
              <a:rPr sz="2000" dirty="0">
                <a:latin typeface="微軟正黑體"/>
                <a:cs typeface="微軟正黑體"/>
              </a:rPr>
              <a:t>冒犯之情境，或不當</a:t>
            </a:r>
            <a:r>
              <a:rPr sz="2000" spc="-10" dirty="0">
                <a:solidFill>
                  <a:srgbClr val="423789"/>
                </a:solidFill>
                <a:latin typeface="微軟正黑體"/>
                <a:cs typeface="微軟正黑體"/>
              </a:rPr>
              <a:t>影響</a:t>
            </a:r>
            <a:r>
              <a:rPr sz="2000" spc="-50" dirty="0">
                <a:latin typeface="微軟正黑體"/>
                <a:cs typeface="微軟正黑體"/>
              </a:rPr>
              <a:t>其</a:t>
            </a:r>
            <a:r>
              <a:rPr sz="2000" spc="-10" dirty="0">
                <a:latin typeface="微軟正黑體"/>
                <a:cs typeface="微軟正黑體"/>
              </a:rPr>
              <a:t>工作、教育、訓練、服務、</a:t>
            </a:r>
            <a:r>
              <a:rPr sz="2000" dirty="0">
                <a:latin typeface="微軟正黑體"/>
                <a:cs typeface="微軟正黑體"/>
              </a:rPr>
              <a:t>計畫、活動或</a:t>
            </a:r>
            <a:r>
              <a:rPr sz="2000" spc="-15" dirty="0">
                <a:solidFill>
                  <a:srgbClr val="423789"/>
                </a:solidFill>
                <a:latin typeface="微軟正黑體"/>
                <a:cs typeface="微軟正黑體"/>
              </a:rPr>
              <a:t>正常生活進行</a:t>
            </a:r>
            <a:endParaRPr sz="2000">
              <a:latin typeface="微軟正黑體"/>
              <a:cs typeface="微軟正黑體"/>
            </a:endParaRPr>
          </a:p>
        </p:txBody>
      </p:sp>
      <p:sp>
        <p:nvSpPr>
          <p:cNvPr id="6" name="object 6"/>
          <p:cNvSpPr/>
          <p:nvPr/>
        </p:nvSpPr>
        <p:spPr>
          <a:xfrm>
            <a:off x="11909909" y="483557"/>
            <a:ext cx="282575" cy="1828800"/>
          </a:xfrm>
          <a:custGeom>
            <a:avLst/>
            <a:gdLst/>
            <a:ahLst/>
            <a:cxnLst/>
            <a:rect l="l" t="t" r="r" b="b"/>
            <a:pathLst>
              <a:path w="282575" h="1828800">
                <a:moveTo>
                  <a:pt x="282090" y="0"/>
                </a:moveTo>
                <a:lnTo>
                  <a:pt x="249720" y="41082"/>
                </a:lnTo>
                <a:lnTo>
                  <a:pt x="213745" y="110943"/>
                </a:lnTo>
                <a:lnTo>
                  <a:pt x="199865" y="153792"/>
                </a:lnTo>
                <a:lnTo>
                  <a:pt x="190055" y="199680"/>
                </a:lnTo>
                <a:lnTo>
                  <a:pt x="184697" y="247718"/>
                </a:lnTo>
                <a:lnTo>
                  <a:pt x="184173" y="297018"/>
                </a:lnTo>
                <a:lnTo>
                  <a:pt x="188865" y="346693"/>
                </a:lnTo>
                <a:lnTo>
                  <a:pt x="199154" y="395855"/>
                </a:lnTo>
                <a:lnTo>
                  <a:pt x="215421" y="443615"/>
                </a:lnTo>
                <a:lnTo>
                  <a:pt x="238050" y="489086"/>
                </a:lnTo>
                <a:lnTo>
                  <a:pt x="267420" y="531379"/>
                </a:lnTo>
                <a:lnTo>
                  <a:pt x="282090" y="548060"/>
                </a:lnTo>
                <a:lnTo>
                  <a:pt x="282090" y="533925"/>
                </a:lnTo>
                <a:lnTo>
                  <a:pt x="279307" y="530746"/>
                </a:lnTo>
                <a:lnTo>
                  <a:pt x="274837" y="525385"/>
                </a:lnTo>
                <a:lnTo>
                  <a:pt x="246143" y="484084"/>
                </a:lnTo>
                <a:lnTo>
                  <a:pt x="224040" y="439667"/>
                </a:lnTo>
                <a:lnTo>
                  <a:pt x="208155" y="393003"/>
                </a:lnTo>
                <a:lnTo>
                  <a:pt x="198116" y="344961"/>
                </a:lnTo>
                <a:lnTo>
                  <a:pt x="193549" y="296412"/>
                </a:lnTo>
                <a:lnTo>
                  <a:pt x="194081" y="248224"/>
                </a:lnTo>
                <a:lnTo>
                  <a:pt x="199338" y="201267"/>
                </a:lnTo>
                <a:lnTo>
                  <a:pt x="208949" y="156411"/>
                </a:lnTo>
                <a:lnTo>
                  <a:pt x="222538" y="114525"/>
                </a:lnTo>
                <a:lnTo>
                  <a:pt x="239734" y="76478"/>
                </a:lnTo>
                <a:lnTo>
                  <a:pt x="281492" y="14546"/>
                </a:lnTo>
                <a:lnTo>
                  <a:pt x="282090" y="13900"/>
                </a:lnTo>
                <a:lnTo>
                  <a:pt x="282090" y="0"/>
                </a:lnTo>
                <a:close/>
              </a:path>
              <a:path w="282575" h="1828800">
                <a:moveTo>
                  <a:pt x="282090" y="1138486"/>
                </a:moveTo>
                <a:lnTo>
                  <a:pt x="240821" y="1143146"/>
                </a:lnTo>
                <a:lnTo>
                  <a:pt x="190660" y="1158432"/>
                </a:lnTo>
                <a:lnTo>
                  <a:pt x="140535" y="1186585"/>
                </a:lnTo>
                <a:lnTo>
                  <a:pt x="102574" y="1218744"/>
                </a:lnTo>
                <a:lnTo>
                  <a:pt x="69758" y="1256920"/>
                </a:lnTo>
                <a:lnTo>
                  <a:pt x="42589" y="1299994"/>
                </a:lnTo>
                <a:lnTo>
                  <a:pt x="21571" y="1346846"/>
                </a:lnTo>
                <a:lnTo>
                  <a:pt x="7206" y="1396355"/>
                </a:lnTo>
                <a:lnTo>
                  <a:pt x="0" y="1447402"/>
                </a:lnTo>
                <a:lnTo>
                  <a:pt x="454" y="1498865"/>
                </a:lnTo>
                <a:lnTo>
                  <a:pt x="9034" y="1548933"/>
                </a:lnTo>
                <a:lnTo>
                  <a:pt x="24878" y="1594759"/>
                </a:lnTo>
                <a:lnTo>
                  <a:pt x="46735" y="1636435"/>
                </a:lnTo>
                <a:lnTo>
                  <a:pt x="73359" y="1674053"/>
                </a:lnTo>
                <a:lnTo>
                  <a:pt x="103501" y="1707704"/>
                </a:lnTo>
                <a:lnTo>
                  <a:pt x="153489" y="1751625"/>
                </a:lnTo>
                <a:lnTo>
                  <a:pt x="204342" y="1786825"/>
                </a:lnTo>
                <a:lnTo>
                  <a:pt x="251591" y="1813625"/>
                </a:lnTo>
                <a:lnTo>
                  <a:pt x="282090" y="1828198"/>
                </a:lnTo>
                <a:lnTo>
                  <a:pt x="282090" y="1817678"/>
                </a:lnTo>
                <a:lnTo>
                  <a:pt x="255999" y="1805225"/>
                </a:lnTo>
                <a:lnTo>
                  <a:pt x="209476" y="1778857"/>
                </a:lnTo>
                <a:lnTo>
                  <a:pt x="159429" y="1744234"/>
                </a:lnTo>
                <a:lnTo>
                  <a:pt x="110270" y="1701049"/>
                </a:lnTo>
                <a:lnTo>
                  <a:pt x="80888" y="1668262"/>
                </a:lnTo>
                <a:lnTo>
                  <a:pt x="54950" y="1631646"/>
                </a:lnTo>
                <a:lnTo>
                  <a:pt x="33667" y="1591119"/>
                </a:lnTo>
                <a:lnTo>
                  <a:pt x="18247" y="1546602"/>
                </a:lnTo>
                <a:lnTo>
                  <a:pt x="9902" y="1498014"/>
                </a:lnTo>
                <a:lnTo>
                  <a:pt x="9461" y="1447962"/>
                </a:lnTo>
                <a:lnTo>
                  <a:pt x="16466" y="1398311"/>
                </a:lnTo>
                <a:lnTo>
                  <a:pt x="30424" y="1350153"/>
                </a:lnTo>
                <a:lnTo>
                  <a:pt x="50847" y="1304581"/>
                </a:lnTo>
                <a:lnTo>
                  <a:pt x="77244" y="1262685"/>
                </a:lnTo>
                <a:lnTo>
                  <a:pt x="109123" y="1225559"/>
                </a:lnTo>
                <a:lnTo>
                  <a:pt x="145996" y="1194294"/>
                </a:lnTo>
                <a:lnTo>
                  <a:pt x="194172" y="1167103"/>
                </a:lnTo>
                <a:lnTo>
                  <a:pt x="242246" y="1152327"/>
                </a:lnTo>
                <a:lnTo>
                  <a:pt x="282090" y="1147836"/>
                </a:lnTo>
                <a:lnTo>
                  <a:pt x="282090" y="1138486"/>
                </a:lnTo>
                <a:close/>
              </a:path>
            </a:pathLst>
          </a:custGeom>
          <a:solidFill>
            <a:srgbClr val="F3DECA"/>
          </a:solidFill>
        </p:spPr>
        <p:txBody>
          <a:bodyPr wrap="square" lIns="0" tIns="0" rIns="0" bIns="0" rtlCol="0"/>
          <a:lstStyle/>
          <a:p>
            <a:endParaRPr/>
          </a:p>
        </p:txBody>
      </p:sp>
      <p:pic>
        <p:nvPicPr>
          <p:cNvPr id="7" name="object 7"/>
          <p:cNvPicPr/>
          <p:nvPr/>
        </p:nvPicPr>
        <p:blipFill>
          <a:blip r:embed="rId2" cstate="print"/>
          <a:stretch>
            <a:fillRect/>
          </a:stretch>
        </p:blipFill>
        <p:spPr>
          <a:xfrm>
            <a:off x="461035" y="918982"/>
            <a:ext cx="200644" cy="204190"/>
          </a:xfrm>
          <a:prstGeom prst="rect">
            <a:avLst/>
          </a:prstGeom>
        </p:spPr>
      </p:pic>
      <p:sp>
        <p:nvSpPr>
          <p:cNvPr id="8" name="object 8"/>
          <p:cNvSpPr/>
          <p:nvPr/>
        </p:nvSpPr>
        <p:spPr>
          <a:xfrm>
            <a:off x="0" y="2"/>
            <a:ext cx="1231900" cy="728345"/>
          </a:xfrm>
          <a:custGeom>
            <a:avLst/>
            <a:gdLst/>
            <a:ahLst/>
            <a:cxnLst/>
            <a:rect l="l" t="t" r="r" b="b"/>
            <a:pathLst>
              <a:path w="1231900" h="728345">
                <a:moveTo>
                  <a:pt x="1222565" y="0"/>
                </a:moveTo>
                <a:lnTo>
                  <a:pt x="9982" y="0"/>
                </a:lnTo>
                <a:lnTo>
                  <a:pt x="0" y="15481"/>
                </a:lnTo>
                <a:lnTo>
                  <a:pt x="0" y="612241"/>
                </a:lnTo>
                <a:lnTo>
                  <a:pt x="30318" y="636882"/>
                </a:lnTo>
                <a:lnTo>
                  <a:pt x="63740" y="658468"/>
                </a:lnTo>
                <a:lnTo>
                  <a:pt x="99992" y="677042"/>
                </a:lnTo>
                <a:lnTo>
                  <a:pt x="138800" y="692650"/>
                </a:lnTo>
                <a:lnTo>
                  <a:pt x="179888" y="705337"/>
                </a:lnTo>
                <a:lnTo>
                  <a:pt x="222983" y="715147"/>
                </a:lnTo>
                <a:lnTo>
                  <a:pt x="267809" y="722124"/>
                </a:lnTo>
                <a:lnTo>
                  <a:pt x="314093" y="726315"/>
                </a:lnTo>
                <a:lnTo>
                  <a:pt x="361560" y="727762"/>
                </a:lnTo>
                <a:lnTo>
                  <a:pt x="409936" y="726512"/>
                </a:lnTo>
                <a:lnTo>
                  <a:pt x="458946" y="722608"/>
                </a:lnTo>
                <a:lnTo>
                  <a:pt x="508316" y="716095"/>
                </a:lnTo>
                <a:lnTo>
                  <a:pt x="557772" y="707019"/>
                </a:lnTo>
                <a:lnTo>
                  <a:pt x="607038" y="695423"/>
                </a:lnTo>
                <a:lnTo>
                  <a:pt x="655841" y="681353"/>
                </a:lnTo>
                <a:lnTo>
                  <a:pt x="703906" y="664853"/>
                </a:lnTo>
                <a:lnTo>
                  <a:pt x="750958" y="645968"/>
                </a:lnTo>
                <a:lnTo>
                  <a:pt x="796724" y="624743"/>
                </a:lnTo>
                <a:lnTo>
                  <a:pt x="840928" y="601222"/>
                </a:lnTo>
                <a:lnTo>
                  <a:pt x="883297" y="575450"/>
                </a:lnTo>
                <a:lnTo>
                  <a:pt x="923556" y="547471"/>
                </a:lnTo>
                <a:lnTo>
                  <a:pt x="959301" y="519286"/>
                </a:lnTo>
                <a:lnTo>
                  <a:pt x="995430" y="487535"/>
                </a:lnTo>
                <a:lnTo>
                  <a:pt x="1031277" y="452637"/>
                </a:lnTo>
                <a:lnTo>
                  <a:pt x="1066177" y="415014"/>
                </a:lnTo>
                <a:lnTo>
                  <a:pt x="1099463" y="375089"/>
                </a:lnTo>
                <a:lnTo>
                  <a:pt x="1130471" y="333282"/>
                </a:lnTo>
                <a:lnTo>
                  <a:pt x="1158534" y="290016"/>
                </a:lnTo>
                <a:lnTo>
                  <a:pt x="1182988" y="245711"/>
                </a:lnTo>
                <a:lnTo>
                  <a:pt x="1203166" y="200788"/>
                </a:lnTo>
                <a:lnTo>
                  <a:pt x="1218403" y="155671"/>
                </a:lnTo>
                <a:lnTo>
                  <a:pt x="1228033" y="110779"/>
                </a:lnTo>
                <a:lnTo>
                  <a:pt x="1231392" y="66535"/>
                </a:lnTo>
                <a:lnTo>
                  <a:pt x="1230859" y="49586"/>
                </a:lnTo>
                <a:lnTo>
                  <a:pt x="1229236" y="32834"/>
                </a:lnTo>
                <a:lnTo>
                  <a:pt x="1226484" y="16298"/>
                </a:lnTo>
                <a:lnTo>
                  <a:pt x="1222565" y="0"/>
                </a:lnTo>
                <a:close/>
              </a:path>
            </a:pathLst>
          </a:custGeom>
          <a:solidFill>
            <a:srgbClr val="FFC872"/>
          </a:solidFill>
        </p:spPr>
        <p:txBody>
          <a:bodyPr wrap="square" lIns="0" tIns="0" rIns="0" bIns="0" rtlCol="0"/>
          <a:lstStyle/>
          <a:p>
            <a:endParaRPr/>
          </a:p>
        </p:txBody>
      </p:sp>
      <p:sp>
        <p:nvSpPr>
          <p:cNvPr id="9" name="object 9"/>
          <p:cNvSpPr txBox="1">
            <a:spLocks noGrp="1"/>
          </p:cNvSpPr>
          <p:nvPr>
            <p:ph type="title"/>
          </p:nvPr>
        </p:nvSpPr>
        <p:spPr>
          <a:xfrm>
            <a:off x="2663064" y="584121"/>
            <a:ext cx="8852535" cy="574040"/>
          </a:xfrm>
          <a:prstGeom prst="rect">
            <a:avLst/>
          </a:prstGeom>
        </p:spPr>
        <p:txBody>
          <a:bodyPr vert="horz" wrap="square" lIns="0" tIns="12700" rIns="0" bIns="0" rtlCol="0">
            <a:spAutoFit/>
          </a:bodyPr>
          <a:lstStyle/>
          <a:p>
            <a:pPr marL="12700">
              <a:lnSpc>
                <a:spcPct val="100000"/>
              </a:lnSpc>
              <a:spcBef>
                <a:spcPts val="100"/>
              </a:spcBef>
            </a:pPr>
            <a:r>
              <a:rPr sz="3600" b="0" dirty="0">
                <a:solidFill>
                  <a:srgbClr val="2F4A6F"/>
                </a:solidFill>
                <a:latin typeface="微軟正黑體"/>
                <a:cs typeface="微軟正黑體"/>
              </a:rPr>
              <a:t>偷拍影片</a:t>
            </a:r>
            <a:r>
              <a:rPr sz="3600" spc="-25" dirty="0">
                <a:solidFill>
                  <a:srgbClr val="2F4A6F"/>
                </a:solidFill>
                <a:latin typeface="Tw Cen MT Condensed Extra Bold"/>
                <a:cs typeface="Tw Cen MT Condensed Extra Bold"/>
              </a:rPr>
              <a:t>/</a:t>
            </a:r>
            <a:r>
              <a:rPr sz="3600" b="0" dirty="0">
                <a:solidFill>
                  <a:srgbClr val="2F4A6F"/>
                </a:solidFill>
                <a:latin typeface="微軟正黑體"/>
                <a:cs typeface="微軟正黑體"/>
              </a:rPr>
              <a:t>照片可能面臨法律責任</a:t>
            </a:r>
            <a:r>
              <a:rPr lang="en-US" altLang="zh-TW" sz="3600" b="0" dirty="0">
                <a:solidFill>
                  <a:srgbClr val="2F4A6F"/>
                </a:solidFill>
                <a:latin typeface="Tw Cen MT Condensed Extra Bold"/>
              </a:rPr>
              <a:t>4</a:t>
            </a:r>
            <a:r>
              <a:rPr sz="3600" spc="125" dirty="0">
                <a:solidFill>
                  <a:srgbClr val="2F4A6F"/>
                </a:solidFill>
                <a:latin typeface="Tw Cen MT Condensed Extra Bold"/>
                <a:cs typeface="Tw Cen MT Condensed Extra Bold"/>
              </a:rPr>
              <a:t> </a:t>
            </a:r>
            <a:r>
              <a:rPr sz="3000" b="0" baseline="-5555" dirty="0">
                <a:solidFill>
                  <a:srgbClr val="808080"/>
                </a:solidFill>
                <a:latin typeface="微軟正黑體"/>
                <a:cs typeface="微軟正黑體"/>
              </a:rPr>
              <a:t>性騷擾防治法 </a:t>
            </a:r>
            <a:r>
              <a:rPr sz="3000" b="0" spc="-37" baseline="-5555" dirty="0">
                <a:solidFill>
                  <a:srgbClr val="808080"/>
                </a:solidFill>
                <a:latin typeface="微軟正黑體"/>
                <a:cs typeface="微軟正黑體"/>
              </a:rPr>
              <a:t>§</a:t>
            </a:r>
            <a:r>
              <a:rPr sz="3000" b="0" spc="-37" baseline="-5555" dirty="0">
                <a:solidFill>
                  <a:srgbClr val="808080"/>
                </a:solidFill>
                <a:latin typeface="Arial"/>
                <a:cs typeface="Arial"/>
              </a:rPr>
              <a:t>2</a:t>
            </a:r>
            <a:endParaRPr sz="3000" baseline="-5555" dirty="0">
              <a:latin typeface="Arial"/>
              <a:cs typeface="Arial"/>
            </a:endParaRPr>
          </a:p>
        </p:txBody>
      </p:sp>
      <p:sp>
        <p:nvSpPr>
          <p:cNvPr id="12" name="object 12"/>
          <p:cNvSpPr txBox="1"/>
          <p:nvPr/>
        </p:nvSpPr>
        <p:spPr>
          <a:xfrm>
            <a:off x="11077447" y="6444636"/>
            <a:ext cx="196215" cy="196215"/>
          </a:xfrm>
          <a:prstGeom prst="rect">
            <a:avLst/>
          </a:prstGeom>
        </p:spPr>
        <p:txBody>
          <a:bodyPr vert="horz" wrap="square" lIns="0" tIns="0" rIns="0" bIns="0" rtlCol="0">
            <a:spAutoFit/>
          </a:bodyPr>
          <a:lstStyle/>
          <a:p>
            <a:pPr marL="12700">
              <a:lnSpc>
                <a:spcPts val="1425"/>
              </a:lnSpc>
            </a:pPr>
            <a:r>
              <a:rPr sz="1200" spc="-25" dirty="0">
                <a:solidFill>
                  <a:srgbClr val="8A8A8A"/>
                </a:solidFill>
                <a:latin typeface="Arial"/>
                <a:cs typeface="Arial"/>
              </a:rPr>
              <a:t>25</a:t>
            </a:r>
            <a:endParaRPr sz="1200">
              <a:latin typeface="Arial"/>
              <a:cs typeface="Arial"/>
            </a:endParaRPr>
          </a:p>
        </p:txBody>
      </p:sp>
      <p:sp>
        <p:nvSpPr>
          <p:cNvPr id="10" name="object 10"/>
          <p:cNvSpPr txBox="1"/>
          <p:nvPr/>
        </p:nvSpPr>
        <p:spPr>
          <a:xfrm>
            <a:off x="595883" y="4811267"/>
            <a:ext cx="5120640" cy="1393190"/>
          </a:xfrm>
          <a:prstGeom prst="rect">
            <a:avLst/>
          </a:prstGeom>
          <a:solidFill>
            <a:srgbClr val="F6F5F3"/>
          </a:solidFill>
          <a:ln w="12192">
            <a:solidFill>
              <a:srgbClr val="D34817"/>
            </a:solidFill>
          </a:ln>
        </p:spPr>
        <p:txBody>
          <a:bodyPr vert="horz" wrap="square" lIns="0" tIns="138430" rIns="0" bIns="0" rtlCol="0">
            <a:spAutoFit/>
          </a:bodyPr>
          <a:lstStyle/>
          <a:p>
            <a:pPr algn="ctr">
              <a:lnSpc>
                <a:spcPct val="100000"/>
              </a:lnSpc>
              <a:spcBef>
                <a:spcPts val="1090"/>
              </a:spcBef>
            </a:pPr>
            <a:r>
              <a:rPr sz="2000" b="1" dirty="0">
                <a:latin typeface="Tw Cen MT Condensed Extra Bold"/>
                <a:cs typeface="Tw Cen MT Condensed Extra Bold"/>
              </a:rPr>
              <a:t>§20</a:t>
            </a:r>
            <a:r>
              <a:rPr sz="2000" spc="-15" dirty="0">
                <a:latin typeface="微軟正黑體"/>
                <a:cs typeface="微軟正黑體"/>
              </a:rPr>
              <a:t>對他人為性騷擾者</a:t>
            </a:r>
            <a:endParaRPr sz="2000">
              <a:latin typeface="微軟正黑體"/>
              <a:cs typeface="微軟正黑體"/>
            </a:endParaRPr>
          </a:p>
          <a:p>
            <a:pPr marL="635" algn="ctr">
              <a:lnSpc>
                <a:spcPct val="100000"/>
              </a:lnSpc>
              <a:spcBef>
                <a:spcPts val="1540"/>
              </a:spcBef>
            </a:pPr>
            <a:r>
              <a:rPr sz="2800" b="1" spc="-20" dirty="0">
                <a:solidFill>
                  <a:srgbClr val="D34817"/>
                </a:solidFill>
                <a:latin typeface="Segoe UI Black"/>
                <a:cs typeface="Segoe UI Black"/>
              </a:rPr>
              <a:t>1</a:t>
            </a:r>
            <a:r>
              <a:rPr sz="2800" spc="-35" dirty="0">
                <a:solidFill>
                  <a:srgbClr val="D34817"/>
                </a:solidFill>
                <a:latin typeface="微軟正黑體"/>
                <a:cs typeface="微軟正黑體"/>
              </a:rPr>
              <a:t>萬元以上、</a:t>
            </a:r>
            <a:r>
              <a:rPr sz="2800" b="1" spc="-25" dirty="0">
                <a:solidFill>
                  <a:srgbClr val="D34817"/>
                </a:solidFill>
                <a:latin typeface="Segoe UI Black"/>
                <a:cs typeface="Segoe UI Black"/>
              </a:rPr>
              <a:t>10</a:t>
            </a:r>
            <a:r>
              <a:rPr sz="2800" spc="-35" dirty="0">
                <a:solidFill>
                  <a:srgbClr val="D34817"/>
                </a:solidFill>
                <a:latin typeface="微軟正黑體"/>
                <a:cs typeface="微軟正黑體"/>
              </a:rPr>
              <a:t>萬元以下罰</a:t>
            </a:r>
            <a:r>
              <a:rPr sz="2800" spc="-50" dirty="0">
                <a:solidFill>
                  <a:srgbClr val="D34817"/>
                </a:solidFill>
                <a:latin typeface="微軟正黑體"/>
                <a:cs typeface="微軟正黑體"/>
              </a:rPr>
              <a:t>鍰</a:t>
            </a:r>
            <a:endParaRPr sz="2800">
              <a:latin typeface="微軟正黑體"/>
              <a:cs typeface="微軟正黑體"/>
            </a:endParaRPr>
          </a:p>
        </p:txBody>
      </p:sp>
      <p:sp>
        <p:nvSpPr>
          <p:cNvPr id="11" name="object 11"/>
          <p:cNvSpPr txBox="1"/>
          <p:nvPr/>
        </p:nvSpPr>
        <p:spPr>
          <a:xfrm>
            <a:off x="6454140" y="4811267"/>
            <a:ext cx="5088890" cy="1393190"/>
          </a:xfrm>
          <a:prstGeom prst="rect">
            <a:avLst/>
          </a:prstGeom>
          <a:solidFill>
            <a:srgbClr val="F6F5F3"/>
          </a:solidFill>
          <a:ln w="12192">
            <a:solidFill>
              <a:srgbClr val="D34817"/>
            </a:solidFill>
          </a:ln>
        </p:spPr>
        <p:txBody>
          <a:bodyPr vert="horz" wrap="square" lIns="0" tIns="139065" rIns="0" bIns="0" rtlCol="0">
            <a:spAutoFit/>
          </a:bodyPr>
          <a:lstStyle/>
          <a:p>
            <a:pPr algn="ctr">
              <a:lnSpc>
                <a:spcPct val="100000"/>
              </a:lnSpc>
              <a:spcBef>
                <a:spcPts val="1095"/>
              </a:spcBef>
            </a:pPr>
            <a:r>
              <a:rPr sz="1900" b="1" spc="-25" dirty="0">
                <a:latin typeface="Tw Cen MT Condensed Extra Bold"/>
                <a:cs typeface="Tw Cen MT Condensed Extra Bold"/>
              </a:rPr>
              <a:t>§21</a:t>
            </a:r>
            <a:r>
              <a:rPr sz="1900" spc="-25" dirty="0">
                <a:latin typeface="微軟正黑體"/>
                <a:cs typeface="微軟正黑體"/>
              </a:rPr>
              <a:t>因教育、訓練等</a:t>
            </a:r>
            <a:r>
              <a:rPr sz="1900" spc="-10" dirty="0">
                <a:latin typeface="微軟正黑體"/>
                <a:cs typeface="微軟正黑體"/>
              </a:rPr>
              <a:t>利</a:t>
            </a:r>
            <a:r>
              <a:rPr sz="1900" spc="-25" dirty="0">
                <a:latin typeface="微軟正黑體"/>
                <a:cs typeface="微軟正黑體"/>
              </a:rPr>
              <a:t>用權</a:t>
            </a:r>
            <a:r>
              <a:rPr sz="1900" spc="-10" dirty="0">
                <a:latin typeface="微軟正黑體"/>
                <a:cs typeface="微軟正黑體"/>
              </a:rPr>
              <a:t>勢</a:t>
            </a:r>
            <a:r>
              <a:rPr sz="1900" spc="-25" dirty="0">
                <a:latin typeface="微軟正黑體"/>
                <a:cs typeface="微軟正黑體"/>
              </a:rPr>
              <a:t>或機</a:t>
            </a:r>
            <a:r>
              <a:rPr sz="1900" spc="-10" dirty="0">
                <a:latin typeface="微軟正黑體"/>
                <a:cs typeface="微軟正黑體"/>
              </a:rPr>
              <a:t>會</a:t>
            </a:r>
            <a:r>
              <a:rPr sz="1900" spc="-25" dirty="0">
                <a:latin typeface="微軟正黑體"/>
                <a:cs typeface="微軟正黑體"/>
              </a:rPr>
              <a:t>性騷</a:t>
            </a:r>
            <a:r>
              <a:rPr sz="1900" spc="-30" dirty="0">
                <a:latin typeface="微軟正黑體"/>
                <a:cs typeface="微軟正黑體"/>
              </a:rPr>
              <a:t>擾者</a:t>
            </a:r>
            <a:endParaRPr sz="1900">
              <a:latin typeface="微軟正黑體"/>
              <a:cs typeface="微軟正黑體"/>
            </a:endParaRPr>
          </a:p>
          <a:p>
            <a:pPr marL="635" algn="ctr">
              <a:lnSpc>
                <a:spcPct val="100000"/>
              </a:lnSpc>
              <a:spcBef>
                <a:spcPts val="1680"/>
              </a:spcBef>
            </a:pPr>
            <a:r>
              <a:rPr sz="2800" spc="-35" dirty="0">
                <a:solidFill>
                  <a:srgbClr val="D34817"/>
                </a:solidFill>
                <a:latin typeface="微軟正黑體"/>
                <a:cs typeface="微軟正黑體"/>
              </a:rPr>
              <a:t>加重科處罰鍰二分之</a:t>
            </a:r>
            <a:r>
              <a:rPr sz="2800" spc="-50" dirty="0">
                <a:solidFill>
                  <a:srgbClr val="D34817"/>
                </a:solidFill>
                <a:latin typeface="微軟正黑體"/>
                <a:cs typeface="微軟正黑體"/>
              </a:rPr>
              <a:t>一</a:t>
            </a:r>
            <a:endParaRPr sz="2800">
              <a:latin typeface="微軟正黑體"/>
              <a:cs typeface="微軟正黑體"/>
            </a:endParaRPr>
          </a:p>
        </p:txBody>
      </p:sp>
      <p:sp>
        <p:nvSpPr>
          <p:cNvPr id="13" name="日期版面配置區 12">
            <a:extLst>
              <a:ext uri="{FF2B5EF4-FFF2-40B4-BE49-F238E27FC236}">
                <a16:creationId xmlns:a16="http://schemas.microsoft.com/office/drawing/2014/main" id="{119AE3DC-28FC-491B-BDDB-1A68684C837C}"/>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4" name="投影片編號版面配置區 13">
            <a:extLst>
              <a:ext uri="{FF2B5EF4-FFF2-40B4-BE49-F238E27FC236}">
                <a16:creationId xmlns:a16="http://schemas.microsoft.com/office/drawing/2014/main" id="{D8194FA7-83F6-A352-00B0-DF894C49702A}"/>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30</a:t>
            </a:fld>
            <a:endParaRPr lang="en-US" altLang="zh-TW" spc="-25" dirty="0"/>
          </a:p>
        </p:txBody>
      </p:sp>
    </p:spTree>
    <p:extLst>
      <p:ext uri="{BB962C8B-B14F-4D97-AF65-F5344CB8AC3E}">
        <p14:creationId xmlns:p14="http://schemas.microsoft.com/office/powerpoint/2010/main" val="11822767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AB3E57-545B-7A9D-5AC8-49918F15522C}"/>
              </a:ext>
            </a:extLst>
          </p:cNvPr>
          <p:cNvSpPr>
            <a:spLocks noGrp="1"/>
          </p:cNvSpPr>
          <p:nvPr>
            <p:ph type="title"/>
          </p:nvPr>
        </p:nvSpPr>
        <p:spPr>
          <a:xfrm>
            <a:off x="3799459" y="308919"/>
            <a:ext cx="4593081" cy="615553"/>
          </a:xfrm>
        </p:spPr>
        <p:txBody>
          <a:bodyPr/>
          <a:lstStyle/>
          <a:p>
            <a:r>
              <a:rPr kumimoji="1" lang="zh-TW" altLang="en-US" dirty="0">
                <a:latin typeface="Heiti SC Medium" pitchFamily="2" charset="-128"/>
                <a:ea typeface="Heiti SC Medium" pitchFamily="2" charset="-128"/>
              </a:rPr>
              <a:t>只是開玩笑</a:t>
            </a:r>
            <a:r>
              <a:rPr kumimoji="1" lang="zh-TW" altLang="en-US" sz="1600" dirty="0">
                <a:latin typeface="Heiti SC Medium" pitchFamily="2" charset="-128"/>
                <a:ea typeface="Heiti SC Medium" pitchFamily="2" charset="-128"/>
              </a:rPr>
              <a:t>（吉靜如，</a:t>
            </a:r>
            <a:r>
              <a:rPr kumimoji="1" lang="en-US" altLang="zh-TW" sz="1600" dirty="0">
                <a:latin typeface="Heiti SC Medium" pitchFamily="2" charset="-128"/>
                <a:ea typeface="Heiti SC Medium" pitchFamily="2" charset="-128"/>
              </a:rPr>
              <a:t>2022</a:t>
            </a:r>
            <a:r>
              <a:rPr kumimoji="1" lang="zh-TW" altLang="en-US" sz="1600" dirty="0">
                <a:latin typeface="Heiti SC Medium" pitchFamily="2" charset="-128"/>
                <a:ea typeface="Heiti SC Medium" pitchFamily="2" charset="-128"/>
              </a:rPr>
              <a:t>）</a:t>
            </a:r>
          </a:p>
        </p:txBody>
      </p:sp>
      <p:graphicFrame>
        <p:nvGraphicFramePr>
          <p:cNvPr id="6" name="資料庫圖表 5">
            <a:extLst>
              <a:ext uri="{FF2B5EF4-FFF2-40B4-BE49-F238E27FC236}">
                <a16:creationId xmlns:a16="http://schemas.microsoft.com/office/drawing/2014/main" id="{E769E96D-688E-6AC4-B1CA-91D4A4E276C5}"/>
              </a:ext>
            </a:extLst>
          </p:cNvPr>
          <p:cNvGraphicFramePr/>
          <p:nvPr>
            <p:extLst>
              <p:ext uri="{D42A27DB-BD31-4B8C-83A1-F6EECF244321}">
                <p14:modId xmlns:p14="http://schemas.microsoft.com/office/powerpoint/2010/main" val="1403559375"/>
              </p:ext>
            </p:extLst>
          </p:nvPr>
        </p:nvGraphicFramePr>
        <p:xfrm>
          <a:off x="1122700" y="1854200"/>
          <a:ext cx="10160000"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版面配置區 3">
            <a:extLst>
              <a:ext uri="{FF2B5EF4-FFF2-40B4-BE49-F238E27FC236}">
                <a16:creationId xmlns:a16="http://schemas.microsoft.com/office/drawing/2014/main" id="{632CBEF0-7F62-2A5C-ECA0-DB1F3777478E}"/>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5" name="投影片編號版面配置區 4">
            <a:extLst>
              <a:ext uri="{FF2B5EF4-FFF2-40B4-BE49-F238E27FC236}">
                <a16:creationId xmlns:a16="http://schemas.microsoft.com/office/drawing/2014/main" id="{5802CAFC-D164-1BF2-4293-EB66DF7D2AE2}"/>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31</a:t>
            </a:fld>
            <a:endParaRPr lang="en-US" altLang="zh-TW" spc="-25" dirty="0"/>
          </a:p>
        </p:txBody>
      </p:sp>
    </p:spTree>
    <p:extLst>
      <p:ext uri="{BB962C8B-B14F-4D97-AF65-F5344CB8AC3E}">
        <p14:creationId xmlns:p14="http://schemas.microsoft.com/office/powerpoint/2010/main" val="3840111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741" y="1016971"/>
            <a:ext cx="1548130" cy="817880"/>
          </a:xfrm>
          <a:prstGeom prst="rect">
            <a:avLst/>
          </a:prstGeom>
        </p:spPr>
        <p:txBody>
          <a:bodyPr vert="horz" wrap="square" lIns="0" tIns="12065" rIns="0" bIns="0" rtlCol="0">
            <a:spAutoFit/>
          </a:bodyPr>
          <a:lstStyle/>
          <a:p>
            <a:pPr algn="ctr">
              <a:lnSpc>
                <a:spcPct val="100000"/>
              </a:lnSpc>
              <a:spcBef>
                <a:spcPts val="95"/>
              </a:spcBef>
            </a:pPr>
            <a:r>
              <a:rPr b="0" spc="-40" dirty="0">
                <a:solidFill>
                  <a:srgbClr val="423789"/>
                </a:solidFill>
                <a:latin typeface="微軟正黑體"/>
                <a:cs typeface="微軟正黑體"/>
              </a:rPr>
              <a:t>性侵</a:t>
            </a:r>
            <a:r>
              <a:rPr b="0" spc="-50" dirty="0">
                <a:solidFill>
                  <a:srgbClr val="423789"/>
                </a:solidFill>
                <a:latin typeface="微軟正黑體"/>
                <a:cs typeface="微軟正黑體"/>
              </a:rPr>
              <a:t>害</a:t>
            </a:r>
          </a:p>
          <a:p>
            <a:pPr marL="15875" algn="ctr">
              <a:lnSpc>
                <a:spcPct val="100000"/>
              </a:lnSpc>
              <a:spcBef>
                <a:spcPts val="5"/>
              </a:spcBef>
            </a:pPr>
            <a:r>
              <a:rPr sz="1200" b="0" dirty="0">
                <a:solidFill>
                  <a:srgbClr val="A7A8A7"/>
                </a:solidFill>
                <a:latin typeface="Arial"/>
                <a:cs typeface="Arial"/>
              </a:rPr>
              <a:t>Sexual</a:t>
            </a:r>
            <a:r>
              <a:rPr sz="1200" b="0" spc="-40" dirty="0">
                <a:solidFill>
                  <a:srgbClr val="A7A8A7"/>
                </a:solidFill>
                <a:latin typeface="Arial"/>
                <a:cs typeface="Arial"/>
              </a:rPr>
              <a:t> </a:t>
            </a:r>
            <a:r>
              <a:rPr sz="1200" b="0" spc="-10" dirty="0">
                <a:solidFill>
                  <a:srgbClr val="A7A8A7"/>
                </a:solidFill>
                <a:latin typeface="Arial"/>
                <a:cs typeface="Arial"/>
              </a:rPr>
              <a:t>assault</a:t>
            </a:r>
            <a:endParaRPr sz="1200">
              <a:latin typeface="Arial"/>
              <a:cs typeface="Arial"/>
            </a:endParaRPr>
          </a:p>
        </p:txBody>
      </p:sp>
      <p:sp>
        <p:nvSpPr>
          <p:cNvPr id="3" name="object 3"/>
          <p:cNvSpPr txBox="1"/>
          <p:nvPr/>
        </p:nvSpPr>
        <p:spPr>
          <a:xfrm>
            <a:off x="828741" y="2943035"/>
            <a:ext cx="1548130" cy="817880"/>
          </a:xfrm>
          <a:prstGeom prst="rect">
            <a:avLst/>
          </a:prstGeom>
        </p:spPr>
        <p:txBody>
          <a:bodyPr vert="horz" wrap="square" lIns="0" tIns="12065" rIns="0" bIns="0" rtlCol="0">
            <a:spAutoFit/>
          </a:bodyPr>
          <a:lstStyle/>
          <a:p>
            <a:pPr algn="ctr">
              <a:lnSpc>
                <a:spcPct val="100000"/>
              </a:lnSpc>
              <a:spcBef>
                <a:spcPts val="95"/>
              </a:spcBef>
            </a:pPr>
            <a:r>
              <a:rPr sz="4000" spc="-40" dirty="0">
                <a:solidFill>
                  <a:srgbClr val="423789"/>
                </a:solidFill>
                <a:latin typeface="微軟正黑體"/>
                <a:cs typeface="微軟正黑體"/>
              </a:rPr>
              <a:t>性騷</a:t>
            </a:r>
            <a:r>
              <a:rPr sz="4000" spc="-50" dirty="0">
                <a:solidFill>
                  <a:srgbClr val="423789"/>
                </a:solidFill>
                <a:latin typeface="微軟正黑體"/>
                <a:cs typeface="微軟正黑體"/>
              </a:rPr>
              <a:t>擾</a:t>
            </a:r>
            <a:endParaRPr sz="4000">
              <a:latin typeface="微軟正黑體"/>
              <a:cs typeface="微軟正黑體"/>
            </a:endParaRPr>
          </a:p>
          <a:p>
            <a:pPr marL="16510" algn="ctr">
              <a:lnSpc>
                <a:spcPct val="100000"/>
              </a:lnSpc>
              <a:spcBef>
                <a:spcPts val="5"/>
              </a:spcBef>
            </a:pPr>
            <a:r>
              <a:rPr sz="1200" dirty="0">
                <a:solidFill>
                  <a:srgbClr val="A7A8A7"/>
                </a:solidFill>
                <a:latin typeface="Arial"/>
                <a:cs typeface="Arial"/>
              </a:rPr>
              <a:t>Sexual</a:t>
            </a:r>
            <a:r>
              <a:rPr sz="1200" spc="-40" dirty="0">
                <a:solidFill>
                  <a:srgbClr val="A7A8A7"/>
                </a:solidFill>
                <a:latin typeface="Arial"/>
                <a:cs typeface="Arial"/>
              </a:rPr>
              <a:t> </a:t>
            </a:r>
            <a:r>
              <a:rPr sz="1200" spc="-10" dirty="0">
                <a:solidFill>
                  <a:srgbClr val="A7A8A7"/>
                </a:solidFill>
                <a:latin typeface="Arial"/>
                <a:cs typeface="Arial"/>
              </a:rPr>
              <a:t>harassment</a:t>
            </a:r>
            <a:endParaRPr sz="1200">
              <a:latin typeface="Arial"/>
              <a:cs typeface="Arial"/>
            </a:endParaRPr>
          </a:p>
        </p:txBody>
      </p:sp>
      <p:sp>
        <p:nvSpPr>
          <p:cNvPr id="4" name="object 4"/>
          <p:cNvSpPr txBox="1"/>
          <p:nvPr/>
        </p:nvSpPr>
        <p:spPr>
          <a:xfrm>
            <a:off x="828741" y="4869101"/>
            <a:ext cx="1548130" cy="817880"/>
          </a:xfrm>
          <a:prstGeom prst="rect">
            <a:avLst/>
          </a:prstGeom>
        </p:spPr>
        <p:txBody>
          <a:bodyPr vert="horz" wrap="square" lIns="0" tIns="12065" rIns="0" bIns="0" rtlCol="0">
            <a:spAutoFit/>
          </a:bodyPr>
          <a:lstStyle/>
          <a:p>
            <a:pPr algn="ctr">
              <a:lnSpc>
                <a:spcPct val="100000"/>
              </a:lnSpc>
              <a:spcBef>
                <a:spcPts val="95"/>
              </a:spcBef>
            </a:pPr>
            <a:r>
              <a:rPr sz="4000" spc="-40" dirty="0">
                <a:solidFill>
                  <a:srgbClr val="423789"/>
                </a:solidFill>
                <a:latin typeface="微軟正黑體"/>
                <a:cs typeface="微軟正黑體"/>
              </a:rPr>
              <a:t>性霸</a:t>
            </a:r>
            <a:r>
              <a:rPr sz="4000" spc="-50" dirty="0">
                <a:solidFill>
                  <a:srgbClr val="423789"/>
                </a:solidFill>
                <a:latin typeface="微軟正黑體"/>
                <a:cs typeface="微軟正黑體"/>
              </a:rPr>
              <a:t>凌</a:t>
            </a:r>
            <a:endParaRPr sz="4000">
              <a:latin typeface="微軟正黑體"/>
              <a:cs typeface="微軟正黑體"/>
            </a:endParaRPr>
          </a:p>
          <a:p>
            <a:pPr marL="19050" algn="ctr">
              <a:lnSpc>
                <a:spcPct val="100000"/>
              </a:lnSpc>
              <a:spcBef>
                <a:spcPts val="5"/>
              </a:spcBef>
            </a:pPr>
            <a:r>
              <a:rPr sz="1200" dirty="0">
                <a:solidFill>
                  <a:srgbClr val="A7A8A7"/>
                </a:solidFill>
                <a:latin typeface="Arial"/>
                <a:cs typeface="Arial"/>
              </a:rPr>
              <a:t>Sexual</a:t>
            </a:r>
            <a:r>
              <a:rPr sz="1200" spc="-50" dirty="0">
                <a:solidFill>
                  <a:srgbClr val="A7A8A7"/>
                </a:solidFill>
                <a:latin typeface="Arial"/>
                <a:cs typeface="Arial"/>
              </a:rPr>
              <a:t> </a:t>
            </a:r>
            <a:r>
              <a:rPr sz="1200" spc="-10" dirty="0">
                <a:solidFill>
                  <a:srgbClr val="A7A8A7"/>
                </a:solidFill>
                <a:latin typeface="Arial"/>
                <a:cs typeface="Arial"/>
              </a:rPr>
              <a:t>bullying</a:t>
            </a:r>
            <a:endParaRPr sz="1200">
              <a:latin typeface="Arial"/>
              <a:cs typeface="Arial"/>
            </a:endParaRPr>
          </a:p>
        </p:txBody>
      </p:sp>
      <p:sp>
        <p:nvSpPr>
          <p:cNvPr id="5" name="object 5"/>
          <p:cNvSpPr/>
          <p:nvPr/>
        </p:nvSpPr>
        <p:spPr>
          <a:xfrm>
            <a:off x="749808" y="2398776"/>
            <a:ext cx="10692130" cy="0"/>
          </a:xfrm>
          <a:custGeom>
            <a:avLst/>
            <a:gdLst/>
            <a:ahLst/>
            <a:cxnLst/>
            <a:rect l="l" t="t" r="r" b="b"/>
            <a:pathLst>
              <a:path w="10692130">
                <a:moveTo>
                  <a:pt x="0" y="0"/>
                </a:moveTo>
                <a:lnTo>
                  <a:pt x="10692003" y="0"/>
                </a:lnTo>
              </a:path>
            </a:pathLst>
          </a:custGeom>
          <a:ln w="6096">
            <a:solidFill>
              <a:srgbClr val="D34817"/>
            </a:solidFill>
          </a:ln>
        </p:spPr>
        <p:txBody>
          <a:bodyPr wrap="square" lIns="0" tIns="0" rIns="0" bIns="0" rtlCol="0"/>
          <a:lstStyle/>
          <a:p>
            <a:endParaRPr/>
          </a:p>
        </p:txBody>
      </p:sp>
      <p:sp>
        <p:nvSpPr>
          <p:cNvPr id="6" name="object 6"/>
          <p:cNvSpPr/>
          <p:nvPr/>
        </p:nvSpPr>
        <p:spPr>
          <a:xfrm>
            <a:off x="749808" y="4371357"/>
            <a:ext cx="10692130" cy="0"/>
          </a:xfrm>
          <a:custGeom>
            <a:avLst/>
            <a:gdLst/>
            <a:ahLst/>
            <a:cxnLst/>
            <a:rect l="l" t="t" r="r" b="b"/>
            <a:pathLst>
              <a:path w="10692130">
                <a:moveTo>
                  <a:pt x="0" y="0"/>
                </a:moveTo>
                <a:lnTo>
                  <a:pt x="10692003" y="0"/>
                </a:lnTo>
              </a:path>
            </a:pathLst>
          </a:custGeom>
          <a:ln w="6096">
            <a:solidFill>
              <a:srgbClr val="D34817"/>
            </a:solidFill>
          </a:ln>
        </p:spPr>
        <p:txBody>
          <a:bodyPr wrap="square" lIns="0" tIns="0" rIns="0" bIns="0" rtlCol="0"/>
          <a:lstStyle/>
          <a:p>
            <a:endParaRPr/>
          </a:p>
        </p:txBody>
      </p:sp>
      <p:sp>
        <p:nvSpPr>
          <p:cNvPr id="7" name="object 7"/>
          <p:cNvSpPr txBox="1"/>
          <p:nvPr/>
        </p:nvSpPr>
        <p:spPr>
          <a:xfrm>
            <a:off x="2807167" y="4790440"/>
            <a:ext cx="6774180" cy="848360"/>
          </a:xfrm>
          <a:prstGeom prst="rect">
            <a:avLst/>
          </a:prstGeom>
        </p:spPr>
        <p:txBody>
          <a:bodyPr vert="horz" wrap="square" lIns="0" tIns="12700" rIns="0" bIns="0" rtlCol="0">
            <a:spAutoFit/>
          </a:bodyPr>
          <a:lstStyle/>
          <a:p>
            <a:pPr marL="12700" marR="5080">
              <a:lnSpc>
                <a:spcPct val="150000"/>
              </a:lnSpc>
              <a:spcBef>
                <a:spcPts val="100"/>
              </a:spcBef>
            </a:pPr>
            <a:r>
              <a:rPr sz="1800" b="1" spc="25" dirty="0">
                <a:solidFill>
                  <a:srgbClr val="FF8870"/>
                </a:solidFill>
                <a:latin typeface="微軟正黑體"/>
                <a:cs typeface="微軟正黑體"/>
              </a:rPr>
              <a:t>透過語言、肢體或其他暴力</a:t>
            </a:r>
            <a:r>
              <a:rPr sz="1800" b="1" spc="30" dirty="0">
                <a:latin typeface="微軟正黑體"/>
                <a:cs typeface="微軟正黑體"/>
              </a:rPr>
              <a:t>，對於他人之</a:t>
            </a:r>
            <a:r>
              <a:rPr sz="1800" b="1" spc="35" dirty="0">
                <a:solidFill>
                  <a:srgbClr val="FF8870"/>
                </a:solidFill>
                <a:latin typeface="微軟正黑體"/>
                <a:cs typeface="微軟正黑體"/>
              </a:rPr>
              <a:t>性別特徵</a:t>
            </a:r>
            <a:r>
              <a:rPr sz="1800" b="1" spc="35" dirty="0">
                <a:latin typeface="微軟正黑體"/>
                <a:cs typeface="微軟正黑體"/>
              </a:rPr>
              <a:t>、</a:t>
            </a:r>
            <a:r>
              <a:rPr sz="1800" b="1" spc="25" dirty="0">
                <a:solidFill>
                  <a:srgbClr val="FF8870"/>
                </a:solidFill>
                <a:latin typeface="微軟正黑體"/>
                <a:cs typeface="微軟正黑體"/>
              </a:rPr>
              <a:t>性別特質</a:t>
            </a:r>
            <a:r>
              <a:rPr sz="1800" b="1" dirty="0">
                <a:latin typeface="微軟正黑體"/>
                <a:cs typeface="微軟正黑體"/>
              </a:rPr>
              <a:t>、 </a:t>
            </a:r>
            <a:r>
              <a:rPr sz="1800" b="1" spc="35" dirty="0">
                <a:solidFill>
                  <a:srgbClr val="FF8870"/>
                </a:solidFill>
                <a:latin typeface="微軟正黑體"/>
                <a:cs typeface="微軟正黑體"/>
              </a:rPr>
              <a:t>性傾向</a:t>
            </a:r>
            <a:r>
              <a:rPr sz="1800" b="1" spc="35" dirty="0">
                <a:latin typeface="微軟正黑體"/>
                <a:cs typeface="微軟正黑體"/>
              </a:rPr>
              <a:t>或</a:t>
            </a:r>
            <a:r>
              <a:rPr sz="1800" b="1" spc="20" dirty="0">
                <a:solidFill>
                  <a:srgbClr val="FF8870"/>
                </a:solidFill>
                <a:latin typeface="微軟正黑體"/>
                <a:cs typeface="微軟正黑體"/>
              </a:rPr>
              <a:t>性別認同進行貶抑</a:t>
            </a:r>
            <a:r>
              <a:rPr sz="1800" b="1" spc="30" dirty="0">
                <a:latin typeface="微軟正黑體"/>
                <a:cs typeface="微軟正黑體"/>
              </a:rPr>
              <a:t>、攻擊或威脅之行為且</a:t>
            </a:r>
            <a:r>
              <a:rPr sz="1800" b="1" spc="15" dirty="0">
                <a:solidFill>
                  <a:srgbClr val="FF8870"/>
                </a:solidFill>
                <a:latin typeface="微軟正黑體"/>
                <a:cs typeface="微軟正黑體"/>
              </a:rPr>
              <a:t>非屬性騷擾者。</a:t>
            </a:r>
            <a:endParaRPr sz="1800">
              <a:latin typeface="微軟正黑體"/>
              <a:cs typeface="微軟正黑體"/>
            </a:endParaRPr>
          </a:p>
        </p:txBody>
      </p:sp>
      <p:sp>
        <p:nvSpPr>
          <p:cNvPr id="8" name="object 8"/>
          <p:cNvSpPr txBox="1"/>
          <p:nvPr/>
        </p:nvSpPr>
        <p:spPr>
          <a:xfrm>
            <a:off x="2807167" y="1162974"/>
            <a:ext cx="439864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MS PGothic"/>
                <a:cs typeface="MS PGothic"/>
              </a:rPr>
              <a:t>指</a:t>
            </a:r>
            <a:r>
              <a:rPr sz="1800" b="1" spc="-10" dirty="0">
                <a:solidFill>
                  <a:srgbClr val="FF8870"/>
                </a:solidFill>
                <a:latin typeface="MS PGothic"/>
                <a:cs typeface="MS PGothic"/>
              </a:rPr>
              <a:t>性侵害犯罪防治</a:t>
            </a:r>
            <a:r>
              <a:rPr sz="1800" b="1" spc="-20" dirty="0">
                <a:solidFill>
                  <a:srgbClr val="FF8870"/>
                </a:solidFill>
                <a:latin typeface="MS PGothic"/>
                <a:cs typeface="MS PGothic"/>
              </a:rPr>
              <a:t>法</a:t>
            </a:r>
            <a:r>
              <a:rPr sz="1800" b="1" spc="-10" dirty="0">
                <a:latin typeface="MS PGothic"/>
                <a:cs typeface="MS PGothic"/>
              </a:rPr>
              <a:t>所稱性侵害犯罪之行</a:t>
            </a:r>
            <a:r>
              <a:rPr sz="1800" b="1" spc="-50" dirty="0">
                <a:latin typeface="MS PGothic"/>
                <a:cs typeface="MS PGothic"/>
              </a:rPr>
              <a:t>為</a:t>
            </a:r>
            <a:endParaRPr sz="1800">
              <a:latin typeface="MS PGothic"/>
              <a:cs typeface="MS PGothic"/>
            </a:endParaRPr>
          </a:p>
        </p:txBody>
      </p:sp>
      <p:sp>
        <p:nvSpPr>
          <p:cNvPr id="9" name="object 9"/>
          <p:cNvSpPr txBox="1"/>
          <p:nvPr/>
        </p:nvSpPr>
        <p:spPr>
          <a:xfrm>
            <a:off x="7452359" y="964691"/>
            <a:ext cx="3973195" cy="1201420"/>
          </a:xfrm>
          <a:prstGeom prst="rect">
            <a:avLst/>
          </a:prstGeom>
          <a:solidFill>
            <a:srgbClr val="F6F5F3"/>
          </a:solidFill>
          <a:ln w="9144">
            <a:solidFill>
              <a:srgbClr val="74AFBD"/>
            </a:solidFill>
          </a:ln>
        </p:spPr>
        <p:txBody>
          <a:bodyPr vert="horz" wrap="square" lIns="0" tIns="51435" rIns="0" bIns="0" rtlCol="0">
            <a:spAutoFit/>
          </a:bodyPr>
          <a:lstStyle/>
          <a:p>
            <a:pPr marL="192405" marR="236220">
              <a:lnSpc>
                <a:spcPct val="150000"/>
              </a:lnSpc>
              <a:spcBef>
                <a:spcPts val="405"/>
              </a:spcBef>
            </a:pPr>
            <a:r>
              <a:rPr sz="1500" spc="30" dirty="0">
                <a:solidFill>
                  <a:srgbClr val="74AFBD"/>
                </a:solidFill>
                <a:latin typeface="微軟正黑體"/>
                <a:cs typeface="微軟正黑體"/>
              </a:rPr>
              <a:t>觸犯刑法 </a:t>
            </a:r>
            <a:r>
              <a:rPr sz="1500" b="1" spc="-20" dirty="0">
                <a:solidFill>
                  <a:srgbClr val="74AFBD"/>
                </a:solidFill>
                <a:latin typeface="Tw Cen MT Condensed Extra Bold"/>
                <a:cs typeface="Tw Cen MT Condensed Extra Bold"/>
              </a:rPr>
              <a:t>§221</a:t>
            </a:r>
            <a:r>
              <a:rPr sz="1500" spc="-20" dirty="0">
                <a:solidFill>
                  <a:srgbClr val="74AFBD"/>
                </a:solidFill>
                <a:latin typeface="微軟正黑體"/>
                <a:cs typeface="微軟正黑體"/>
              </a:rPr>
              <a:t>～</a:t>
            </a:r>
            <a:r>
              <a:rPr sz="1500" b="1" spc="-20" dirty="0">
                <a:solidFill>
                  <a:srgbClr val="74AFBD"/>
                </a:solidFill>
                <a:latin typeface="Tw Cen MT Condensed Extra Bold"/>
                <a:cs typeface="Tw Cen MT Condensed Extra Bold"/>
              </a:rPr>
              <a:t>§227</a:t>
            </a:r>
            <a:r>
              <a:rPr sz="1500" dirty="0">
                <a:solidFill>
                  <a:srgbClr val="74AFBD"/>
                </a:solidFill>
                <a:latin typeface="微軟正黑體"/>
                <a:cs typeface="微軟正黑體"/>
              </a:rPr>
              <a:t>、</a:t>
            </a:r>
            <a:r>
              <a:rPr sz="1500" b="1" spc="-20" dirty="0">
                <a:solidFill>
                  <a:srgbClr val="74AFBD"/>
                </a:solidFill>
                <a:latin typeface="Tw Cen MT Condensed Extra Bold"/>
                <a:cs typeface="Tw Cen MT Condensed Extra Bold"/>
              </a:rPr>
              <a:t>§228</a:t>
            </a:r>
            <a:r>
              <a:rPr sz="1500" dirty="0">
                <a:solidFill>
                  <a:srgbClr val="74AFBD"/>
                </a:solidFill>
                <a:latin typeface="微軟正黑體"/>
                <a:cs typeface="微軟正黑體"/>
              </a:rPr>
              <a:t>、</a:t>
            </a:r>
            <a:r>
              <a:rPr sz="1500" b="1" spc="-20" dirty="0">
                <a:solidFill>
                  <a:srgbClr val="74AFBD"/>
                </a:solidFill>
                <a:latin typeface="Tw Cen MT Condensed Extra Bold"/>
                <a:cs typeface="Tw Cen MT Condensed Extra Bold"/>
              </a:rPr>
              <a:t>§229</a:t>
            </a:r>
            <a:r>
              <a:rPr sz="1500" dirty="0">
                <a:solidFill>
                  <a:srgbClr val="74AFBD"/>
                </a:solidFill>
                <a:latin typeface="微軟正黑體"/>
                <a:cs typeface="微軟正黑體"/>
              </a:rPr>
              <a:t>、</a:t>
            </a:r>
            <a:r>
              <a:rPr sz="1500" b="1" spc="-10" dirty="0">
                <a:solidFill>
                  <a:srgbClr val="74AFBD"/>
                </a:solidFill>
                <a:latin typeface="Tw Cen MT Condensed Extra Bold"/>
                <a:cs typeface="Tw Cen MT Condensed Extra Bold"/>
              </a:rPr>
              <a:t>§332- </a:t>
            </a:r>
            <a:r>
              <a:rPr sz="1500" b="1" spc="-20" dirty="0">
                <a:solidFill>
                  <a:srgbClr val="74AFBD"/>
                </a:solidFill>
                <a:latin typeface="Tw Cen MT Condensed Extra Bold"/>
                <a:cs typeface="Tw Cen MT Condensed Extra Bold"/>
              </a:rPr>
              <a:t>2-2</a:t>
            </a:r>
            <a:r>
              <a:rPr sz="1500" dirty="0">
                <a:solidFill>
                  <a:srgbClr val="74AFBD"/>
                </a:solidFill>
                <a:latin typeface="微軟正黑體"/>
                <a:cs typeface="微軟正黑體"/>
              </a:rPr>
              <a:t>、</a:t>
            </a:r>
            <a:r>
              <a:rPr sz="1500" b="1" spc="-20" dirty="0">
                <a:solidFill>
                  <a:srgbClr val="74AFBD"/>
                </a:solidFill>
                <a:latin typeface="Tw Cen MT Condensed Extra Bold"/>
                <a:cs typeface="Tw Cen MT Condensed Extra Bold"/>
              </a:rPr>
              <a:t>§334-</a:t>
            </a:r>
            <a:r>
              <a:rPr sz="1500" b="1" spc="-10" dirty="0">
                <a:solidFill>
                  <a:srgbClr val="74AFBD"/>
                </a:solidFill>
                <a:latin typeface="Tw Cen MT Condensed Extra Bold"/>
                <a:cs typeface="Tw Cen MT Condensed Extra Bold"/>
              </a:rPr>
              <a:t>2-</a:t>
            </a:r>
            <a:r>
              <a:rPr sz="1500" b="1" spc="-20" dirty="0">
                <a:solidFill>
                  <a:srgbClr val="74AFBD"/>
                </a:solidFill>
                <a:latin typeface="Tw Cen MT Condensed Extra Bold"/>
                <a:cs typeface="Tw Cen MT Condensed Extra Bold"/>
              </a:rPr>
              <a:t>2</a:t>
            </a:r>
            <a:r>
              <a:rPr sz="1500" dirty="0">
                <a:solidFill>
                  <a:srgbClr val="74AFBD"/>
                </a:solidFill>
                <a:latin typeface="微軟正黑體"/>
                <a:cs typeface="微軟正黑體"/>
              </a:rPr>
              <a:t>、</a:t>
            </a:r>
            <a:r>
              <a:rPr sz="1500" b="1" spc="-10" dirty="0">
                <a:solidFill>
                  <a:srgbClr val="74AFBD"/>
                </a:solidFill>
                <a:latin typeface="Tw Cen MT Condensed Extra Bold"/>
                <a:cs typeface="Tw Cen MT Condensed Extra Bold"/>
              </a:rPr>
              <a:t>§348-2-</a:t>
            </a:r>
            <a:r>
              <a:rPr sz="1500" b="1" spc="-20" dirty="0">
                <a:solidFill>
                  <a:srgbClr val="74AFBD"/>
                </a:solidFill>
                <a:latin typeface="Tw Cen MT Condensed Extra Bold"/>
                <a:cs typeface="Tw Cen MT Condensed Extra Bold"/>
              </a:rPr>
              <a:t>1</a:t>
            </a:r>
            <a:r>
              <a:rPr sz="1500" spc="-10" dirty="0">
                <a:solidFill>
                  <a:srgbClr val="74AFBD"/>
                </a:solidFill>
                <a:latin typeface="微軟正黑體"/>
                <a:cs typeface="微軟正黑體"/>
              </a:rPr>
              <a:t>及其特別法之罪。</a:t>
            </a:r>
            <a:endParaRPr sz="1500">
              <a:latin typeface="微軟正黑體"/>
              <a:cs typeface="微軟正黑體"/>
            </a:endParaRPr>
          </a:p>
        </p:txBody>
      </p:sp>
      <p:sp>
        <p:nvSpPr>
          <p:cNvPr id="10" name="object 10"/>
          <p:cNvSpPr txBox="1"/>
          <p:nvPr/>
        </p:nvSpPr>
        <p:spPr>
          <a:xfrm>
            <a:off x="2807167" y="2592803"/>
            <a:ext cx="3072130" cy="1489075"/>
          </a:xfrm>
          <a:prstGeom prst="rect">
            <a:avLst/>
          </a:prstGeom>
        </p:spPr>
        <p:txBody>
          <a:bodyPr vert="horz" wrap="square" lIns="0" tIns="12700" rIns="0" bIns="0" rtlCol="0">
            <a:spAutoFit/>
          </a:bodyPr>
          <a:lstStyle/>
          <a:p>
            <a:pPr marL="12700" marR="5080">
              <a:lnSpc>
                <a:spcPct val="150000"/>
              </a:lnSpc>
              <a:spcBef>
                <a:spcPts val="100"/>
              </a:spcBef>
            </a:pPr>
            <a:r>
              <a:rPr sz="1600" b="1" spc="-25" dirty="0">
                <a:solidFill>
                  <a:srgbClr val="FF8870"/>
                </a:solidFill>
                <a:latin typeface="微軟正黑體"/>
                <a:cs typeface="微軟正黑體"/>
              </a:rPr>
              <a:t>以明示或暗示之方式，從事不</a:t>
            </a:r>
            <a:r>
              <a:rPr sz="1600" b="1" spc="-50" dirty="0">
                <a:solidFill>
                  <a:srgbClr val="FF8870"/>
                </a:solidFill>
                <a:latin typeface="微軟正黑體"/>
                <a:cs typeface="微軟正黑體"/>
              </a:rPr>
              <a:t>受</a:t>
            </a:r>
            <a:r>
              <a:rPr sz="1600" b="1" spc="500" dirty="0">
                <a:solidFill>
                  <a:srgbClr val="FF8870"/>
                </a:solidFill>
                <a:latin typeface="微軟正黑體"/>
                <a:cs typeface="微軟正黑體"/>
              </a:rPr>
              <a:t> </a:t>
            </a:r>
            <a:r>
              <a:rPr sz="1600" b="1" spc="-25" dirty="0">
                <a:solidFill>
                  <a:srgbClr val="FF8870"/>
                </a:solidFill>
                <a:latin typeface="微軟正黑體"/>
                <a:cs typeface="微軟正黑體"/>
              </a:rPr>
              <a:t>歡迎且具有性意味或性別歧視</a:t>
            </a:r>
            <a:r>
              <a:rPr sz="1600" b="1" spc="-50" dirty="0">
                <a:solidFill>
                  <a:srgbClr val="FF8870"/>
                </a:solidFill>
                <a:latin typeface="微軟正黑體"/>
                <a:cs typeface="微軟正黑體"/>
              </a:rPr>
              <a:t>之</a:t>
            </a:r>
            <a:r>
              <a:rPr sz="1600" b="1" spc="500" dirty="0">
                <a:solidFill>
                  <a:srgbClr val="FF8870"/>
                </a:solidFill>
                <a:latin typeface="微軟正黑體"/>
                <a:cs typeface="微軟正黑體"/>
              </a:rPr>
              <a:t> </a:t>
            </a:r>
            <a:r>
              <a:rPr sz="1600" b="1" spc="-25" dirty="0">
                <a:solidFill>
                  <a:srgbClr val="FF8870"/>
                </a:solidFill>
                <a:latin typeface="微軟正黑體"/>
                <a:cs typeface="微軟正黑體"/>
              </a:rPr>
              <a:t>言詞或</a:t>
            </a:r>
            <a:r>
              <a:rPr sz="1600" b="1" spc="-20" dirty="0">
                <a:solidFill>
                  <a:srgbClr val="FF8870"/>
                </a:solidFill>
                <a:latin typeface="微軟正黑體"/>
                <a:cs typeface="微軟正黑體"/>
              </a:rPr>
              <a:t>行為</a:t>
            </a:r>
            <a:r>
              <a:rPr sz="1600" b="1" spc="-20" dirty="0">
                <a:latin typeface="微軟正黑體"/>
                <a:cs typeface="微軟正黑體"/>
              </a:rPr>
              <a:t>，影</a:t>
            </a:r>
            <a:r>
              <a:rPr sz="1600" b="1" spc="-25" dirty="0">
                <a:latin typeface="微軟正黑體"/>
                <a:cs typeface="微軟正黑體"/>
              </a:rPr>
              <a:t>響他人</a:t>
            </a:r>
            <a:r>
              <a:rPr sz="1600" b="1" spc="-10" dirty="0">
                <a:latin typeface="微軟正黑體"/>
                <a:cs typeface="微軟正黑體"/>
              </a:rPr>
              <a:t>人</a:t>
            </a:r>
            <a:r>
              <a:rPr sz="1600" b="1" spc="-25" dirty="0">
                <a:latin typeface="微軟正黑體"/>
                <a:cs typeface="微軟正黑體"/>
              </a:rPr>
              <a:t>格尊</a:t>
            </a:r>
            <a:r>
              <a:rPr sz="1600" b="1" spc="-10" dirty="0">
                <a:latin typeface="微軟正黑體"/>
                <a:cs typeface="微軟正黑體"/>
              </a:rPr>
              <a:t>嚴</a:t>
            </a:r>
            <a:r>
              <a:rPr sz="1600" b="1" spc="-50" dirty="0">
                <a:latin typeface="微軟正黑體"/>
                <a:cs typeface="微軟正黑體"/>
              </a:rPr>
              <a:t>、</a:t>
            </a:r>
            <a:r>
              <a:rPr sz="1600" b="1" spc="-25" dirty="0">
                <a:latin typeface="微軟正黑體"/>
                <a:cs typeface="微軟正黑體"/>
              </a:rPr>
              <a:t>學習、或工作機會或表</a:t>
            </a:r>
            <a:r>
              <a:rPr sz="1600" b="1" spc="-50" dirty="0">
                <a:latin typeface="微軟正黑體"/>
                <a:cs typeface="微軟正黑體"/>
              </a:rPr>
              <a:t>現</a:t>
            </a:r>
            <a:endParaRPr sz="1600">
              <a:latin typeface="微軟正黑體"/>
              <a:cs typeface="微軟正黑體"/>
            </a:endParaRPr>
          </a:p>
        </p:txBody>
      </p:sp>
      <p:sp>
        <p:nvSpPr>
          <p:cNvPr id="11" name="object 11"/>
          <p:cNvSpPr txBox="1"/>
          <p:nvPr/>
        </p:nvSpPr>
        <p:spPr>
          <a:xfrm>
            <a:off x="6460487" y="2593006"/>
            <a:ext cx="2255520" cy="1489075"/>
          </a:xfrm>
          <a:prstGeom prst="rect">
            <a:avLst/>
          </a:prstGeom>
        </p:spPr>
        <p:txBody>
          <a:bodyPr vert="horz" wrap="square" lIns="0" tIns="12700" rIns="0" bIns="0" rtlCol="0">
            <a:spAutoFit/>
          </a:bodyPr>
          <a:lstStyle/>
          <a:p>
            <a:pPr marL="12700" marR="5080" algn="just">
              <a:lnSpc>
                <a:spcPct val="150000"/>
              </a:lnSpc>
              <a:spcBef>
                <a:spcPts val="100"/>
              </a:spcBef>
            </a:pPr>
            <a:r>
              <a:rPr sz="1600" b="1" spc="-25" dirty="0">
                <a:latin typeface="微軟正黑體"/>
                <a:cs typeface="微軟正黑體"/>
              </a:rPr>
              <a:t>以性或性別有關之行為</a:t>
            </a:r>
            <a:r>
              <a:rPr sz="1600" b="1" spc="-50" dirty="0">
                <a:latin typeface="微軟正黑體"/>
                <a:cs typeface="微軟正黑體"/>
              </a:rPr>
              <a:t>，</a:t>
            </a:r>
            <a:r>
              <a:rPr sz="1600" b="1" spc="-25" dirty="0">
                <a:latin typeface="微軟正黑體"/>
                <a:cs typeface="微軟正黑體"/>
              </a:rPr>
              <a:t>作為</a:t>
            </a:r>
            <a:r>
              <a:rPr sz="1600" b="1" spc="-25" dirty="0">
                <a:solidFill>
                  <a:srgbClr val="FF8870"/>
                </a:solidFill>
                <a:latin typeface="微軟正黑體"/>
                <a:cs typeface="微軟正黑體"/>
              </a:rPr>
              <a:t>自己或他人獲得、</a:t>
            </a:r>
            <a:r>
              <a:rPr sz="1600" b="1" spc="-50" dirty="0">
                <a:solidFill>
                  <a:srgbClr val="FF8870"/>
                </a:solidFill>
                <a:latin typeface="微軟正黑體"/>
                <a:cs typeface="微軟正黑體"/>
              </a:rPr>
              <a:t>喪</a:t>
            </a:r>
            <a:r>
              <a:rPr sz="1600" b="1" spc="-25" dirty="0">
                <a:solidFill>
                  <a:srgbClr val="FF8870"/>
                </a:solidFill>
                <a:latin typeface="微軟正黑體"/>
                <a:cs typeface="微軟正黑體"/>
              </a:rPr>
              <a:t>失或減損其學習或工作</a:t>
            </a:r>
            <a:r>
              <a:rPr sz="1600" b="1" spc="-50" dirty="0">
                <a:solidFill>
                  <a:srgbClr val="FF8870"/>
                </a:solidFill>
                <a:latin typeface="微軟正黑體"/>
                <a:cs typeface="微軟正黑體"/>
              </a:rPr>
              <a:t>有</a:t>
            </a:r>
            <a:r>
              <a:rPr sz="1600" b="1" spc="-25" dirty="0">
                <a:solidFill>
                  <a:srgbClr val="FF8870"/>
                </a:solidFill>
                <a:latin typeface="微軟正黑體"/>
                <a:cs typeface="微軟正黑體"/>
              </a:rPr>
              <a:t>關權益之條件者</a:t>
            </a:r>
            <a:r>
              <a:rPr sz="1600" b="1" spc="-50" dirty="0">
                <a:solidFill>
                  <a:srgbClr val="FF8870"/>
                </a:solidFill>
                <a:latin typeface="微軟正黑體"/>
                <a:cs typeface="微軟正黑體"/>
              </a:rPr>
              <a:t>。</a:t>
            </a:r>
            <a:endParaRPr sz="1600">
              <a:latin typeface="微軟正黑體"/>
              <a:cs typeface="微軟正黑體"/>
            </a:endParaRPr>
          </a:p>
        </p:txBody>
      </p:sp>
      <p:sp>
        <p:nvSpPr>
          <p:cNvPr id="12" name="object 12"/>
          <p:cNvSpPr/>
          <p:nvPr/>
        </p:nvSpPr>
        <p:spPr>
          <a:xfrm>
            <a:off x="6097523" y="2618234"/>
            <a:ext cx="0" cy="1495425"/>
          </a:xfrm>
          <a:custGeom>
            <a:avLst/>
            <a:gdLst/>
            <a:ahLst/>
            <a:cxnLst/>
            <a:rect l="l" t="t" r="r" b="b"/>
            <a:pathLst>
              <a:path h="1495425">
                <a:moveTo>
                  <a:pt x="0" y="1495221"/>
                </a:moveTo>
                <a:lnTo>
                  <a:pt x="0" y="0"/>
                </a:lnTo>
              </a:path>
            </a:pathLst>
          </a:custGeom>
          <a:ln w="6096">
            <a:solidFill>
              <a:srgbClr val="C0C0C0"/>
            </a:solidFill>
          </a:ln>
        </p:spPr>
        <p:txBody>
          <a:bodyPr wrap="square" lIns="0" tIns="0" rIns="0" bIns="0" rtlCol="0"/>
          <a:lstStyle/>
          <a:p>
            <a:endParaRPr/>
          </a:p>
        </p:txBody>
      </p:sp>
      <p:sp>
        <p:nvSpPr>
          <p:cNvPr id="13" name="object 13"/>
          <p:cNvSpPr txBox="1"/>
          <p:nvPr/>
        </p:nvSpPr>
        <p:spPr>
          <a:xfrm>
            <a:off x="8983980" y="2644139"/>
            <a:ext cx="2458720" cy="1432560"/>
          </a:xfrm>
          <a:prstGeom prst="rect">
            <a:avLst/>
          </a:prstGeom>
          <a:solidFill>
            <a:srgbClr val="F6F5F3"/>
          </a:solidFill>
          <a:ln w="9144">
            <a:solidFill>
              <a:srgbClr val="74AFBD"/>
            </a:solidFill>
          </a:ln>
        </p:spPr>
        <p:txBody>
          <a:bodyPr vert="horz" wrap="square" lIns="0" tIns="1270" rIns="0" bIns="0" rtlCol="0">
            <a:spAutoFit/>
          </a:bodyPr>
          <a:lstStyle/>
          <a:p>
            <a:pPr>
              <a:lnSpc>
                <a:spcPct val="100000"/>
              </a:lnSpc>
              <a:spcBef>
                <a:spcPts val="10"/>
              </a:spcBef>
            </a:pPr>
            <a:endParaRPr sz="2150">
              <a:latin typeface="Times New Roman"/>
              <a:cs typeface="Times New Roman"/>
            </a:endParaRPr>
          </a:p>
          <a:p>
            <a:pPr marL="214629" marR="208279" indent="202565">
              <a:lnSpc>
                <a:spcPct val="150000"/>
              </a:lnSpc>
            </a:pPr>
            <a:r>
              <a:rPr sz="1600" spc="-25" dirty="0">
                <a:solidFill>
                  <a:srgbClr val="74AFBD"/>
                </a:solidFill>
                <a:latin typeface="微軟正黑體"/>
                <a:cs typeface="微軟正黑體"/>
              </a:rPr>
              <a:t>符合以上情形之</a:t>
            </a:r>
            <a:r>
              <a:rPr sz="1600" spc="-50" dirty="0">
                <a:solidFill>
                  <a:srgbClr val="74AFBD"/>
                </a:solidFill>
                <a:latin typeface="微軟正黑體"/>
                <a:cs typeface="微軟正黑體"/>
              </a:rPr>
              <a:t>一</a:t>
            </a:r>
            <a:r>
              <a:rPr sz="1600" spc="-5" dirty="0">
                <a:solidFill>
                  <a:srgbClr val="74AFBD"/>
                </a:solidFill>
                <a:latin typeface="微軟正黑體"/>
                <a:cs typeface="微軟正黑體"/>
              </a:rPr>
              <a:t> </a:t>
            </a:r>
            <a:r>
              <a:rPr sz="1600" spc="-25" dirty="0">
                <a:solidFill>
                  <a:srgbClr val="74AFBD"/>
                </a:solidFill>
                <a:latin typeface="微軟正黑體"/>
                <a:cs typeface="微軟正黑體"/>
              </a:rPr>
              <a:t>且未達性侵害之程度</a:t>
            </a:r>
            <a:r>
              <a:rPr sz="1600" spc="-50" dirty="0">
                <a:solidFill>
                  <a:srgbClr val="74AFBD"/>
                </a:solidFill>
                <a:latin typeface="微軟正黑體"/>
                <a:cs typeface="微軟正黑體"/>
              </a:rPr>
              <a:t>者</a:t>
            </a:r>
            <a:endParaRPr sz="1600">
              <a:latin typeface="微軟正黑體"/>
              <a:cs typeface="微軟正黑體"/>
            </a:endParaRPr>
          </a:p>
        </p:txBody>
      </p:sp>
      <p:sp>
        <p:nvSpPr>
          <p:cNvPr id="14" name="object 14"/>
          <p:cNvSpPr txBox="1"/>
          <p:nvPr/>
        </p:nvSpPr>
        <p:spPr>
          <a:xfrm>
            <a:off x="9723132" y="5916430"/>
            <a:ext cx="181483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808080"/>
                </a:solidFill>
                <a:latin typeface="微軟正黑體"/>
                <a:cs typeface="微軟正黑體"/>
              </a:rPr>
              <a:t>《性別平等教育法</a:t>
            </a:r>
            <a:r>
              <a:rPr sz="1400" spc="-10" dirty="0">
                <a:solidFill>
                  <a:srgbClr val="808080"/>
                </a:solidFill>
                <a:latin typeface="微軟正黑體"/>
                <a:cs typeface="微軟正黑體"/>
              </a:rPr>
              <a:t>§</a:t>
            </a:r>
            <a:r>
              <a:rPr sz="1400" spc="-10" dirty="0">
                <a:solidFill>
                  <a:srgbClr val="808080"/>
                </a:solidFill>
                <a:latin typeface="Arial"/>
                <a:cs typeface="Arial"/>
              </a:rPr>
              <a:t>2</a:t>
            </a:r>
            <a:r>
              <a:rPr sz="1400" spc="-50" dirty="0">
                <a:solidFill>
                  <a:srgbClr val="808080"/>
                </a:solidFill>
                <a:latin typeface="微軟正黑體"/>
                <a:cs typeface="微軟正黑體"/>
              </a:rPr>
              <a:t>》</a:t>
            </a:r>
            <a:endParaRPr sz="1400">
              <a:latin typeface="微軟正黑體"/>
              <a:cs typeface="微軟正黑體"/>
            </a:endParaRPr>
          </a:p>
        </p:txBody>
      </p:sp>
      <p:sp>
        <p:nvSpPr>
          <p:cNvPr id="15" name="object 15"/>
          <p:cNvSpPr/>
          <p:nvPr/>
        </p:nvSpPr>
        <p:spPr>
          <a:xfrm>
            <a:off x="0" y="347899"/>
            <a:ext cx="293370" cy="568325"/>
          </a:xfrm>
          <a:custGeom>
            <a:avLst/>
            <a:gdLst/>
            <a:ahLst/>
            <a:cxnLst/>
            <a:rect l="l" t="t" r="r" b="b"/>
            <a:pathLst>
              <a:path w="293370" h="568325">
                <a:moveTo>
                  <a:pt x="0" y="0"/>
                </a:moveTo>
                <a:lnTo>
                  <a:pt x="0" y="566265"/>
                </a:lnTo>
                <a:lnTo>
                  <a:pt x="22418" y="567991"/>
                </a:lnTo>
                <a:lnTo>
                  <a:pt x="65867" y="564603"/>
                </a:lnTo>
                <a:lnTo>
                  <a:pt x="108231" y="554262"/>
                </a:lnTo>
                <a:lnTo>
                  <a:pt x="155979" y="532674"/>
                </a:lnTo>
                <a:lnTo>
                  <a:pt x="198469" y="502536"/>
                </a:lnTo>
                <a:lnTo>
                  <a:pt x="234555" y="465319"/>
                </a:lnTo>
                <a:lnTo>
                  <a:pt x="263091" y="422499"/>
                </a:lnTo>
                <a:lnTo>
                  <a:pt x="282931" y="375549"/>
                </a:lnTo>
                <a:lnTo>
                  <a:pt x="292928" y="325942"/>
                </a:lnTo>
                <a:lnTo>
                  <a:pt x="292976" y="282293"/>
                </a:lnTo>
                <a:lnTo>
                  <a:pt x="285478" y="239103"/>
                </a:lnTo>
                <a:lnTo>
                  <a:pt x="271144" y="197151"/>
                </a:lnTo>
                <a:lnTo>
                  <a:pt x="250685" y="157215"/>
                </a:lnTo>
                <a:lnTo>
                  <a:pt x="224811" y="120075"/>
                </a:lnTo>
                <a:lnTo>
                  <a:pt x="194235" y="86512"/>
                </a:lnTo>
                <a:lnTo>
                  <a:pt x="159665" y="57303"/>
                </a:lnTo>
                <a:lnTo>
                  <a:pt x="121815" y="33228"/>
                </a:lnTo>
                <a:lnTo>
                  <a:pt x="81394" y="15067"/>
                </a:lnTo>
                <a:lnTo>
                  <a:pt x="39113" y="3598"/>
                </a:lnTo>
                <a:lnTo>
                  <a:pt x="0" y="0"/>
                </a:lnTo>
                <a:close/>
              </a:path>
            </a:pathLst>
          </a:custGeom>
          <a:solidFill>
            <a:srgbClr val="74AFBD"/>
          </a:solidFill>
        </p:spPr>
        <p:txBody>
          <a:bodyPr wrap="square" lIns="0" tIns="0" rIns="0" bIns="0" rtlCol="0"/>
          <a:lstStyle/>
          <a:p>
            <a:endParaRPr/>
          </a:p>
        </p:txBody>
      </p:sp>
      <p:sp>
        <p:nvSpPr>
          <p:cNvPr id="16" name="object 16"/>
          <p:cNvSpPr/>
          <p:nvPr/>
        </p:nvSpPr>
        <p:spPr>
          <a:xfrm>
            <a:off x="461684" y="323103"/>
            <a:ext cx="280670" cy="283845"/>
          </a:xfrm>
          <a:custGeom>
            <a:avLst/>
            <a:gdLst/>
            <a:ahLst/>
            <a:cxnLst/>
            <a:rect l="l" t="t" r="r" b="b"/>
            <a:pathLst>
              <a:path w="280670" h="283845">
                <a:moveTo>
                  <a:pt x="132041" y="0"/>
                </a:moveTo>
                <a:lnTo>
                  <a:pt x="66871" y="20031"/>
                </a:lnTo>
                <a:lnTo>
                  <a:pt x="33581" y="50172"/>
                </a:lnTo>
                <a:lnTo>
                  <a:pt x="10198" y="89868"/>
                </a:lnTo>
                <a:lnTo>
                  <a:pt x="0" y="135736"/>
                </a:lnTo>
                <a:lnTo>
                  <a:pt x="6260" y="184391"/>
                </a:lnTo>
                <a:lnTo>
                  <a:pt x="28046" y="226142"/>
                </a:lnTo>
                <a:lnTo>
                  <a:pt x="61074" y="257270"/>
                </a:lnTo>
                <a:lnTo>
                  <a:pt x="101483" y="276720"/>
                </a:lnTo>
                <a:lnTo>
                  <a:pt x="145414" y="283438"/>
                </a:lnTo>
                <a:lnTo>
                  <a:pt x="156307" y="283017"/>
                </a:lnTo>
                <a:lnTo>
                  <a:pt x="223178" y="258794"/>
                </a:lnTo>
                <a:lnTo>
                  <a:pt x="251478" y="232236"/>
                </a:lnTo>
                <a:lnTo>
                  <a:pt x="271283" y="199390"/>
                </a:lnTo>
                <a:lnTo>
                  <a:pt x="280657" y="162737"/>
                </a:lnTo>
                <a:lnTo>
                  <a:pt x="275766" y="115186"/>
                </a:lnTo>
                <a:lnTo>
                  <a:pt x="254673" y="70999"/>
                </a:lnTo>
                <a:lnTo>
                  <a:pt x="221164" y="34313"/>
                </a:lnTo>
                <a:lnTo>
                  <a:pt x="179025" y="9268"/>
                </a:lnTo>
                <a:lnTo>
                  <a:pt x="132041" y="0"/>
                </a:lnTo>
                <a:close/>
              </a:path>
            </a:pathLst>
          </a:custGeom>
          <a:solidFill>
            <a:srgbClr val="74AFBD"/>
          </a:solidFill>
        </p:spPr>
        <p:txBody>
          <a:bodyPr wrap="square" lIns="0" tIns="0" rIns="0" bIns="0" rtlCol="0"/>
          <a:lstStyle/>
          <a:p>
            <a:endParaRPr/>
          </a:p>
        </p:txBody>
      </p:sp>
      <p:sp>
        <p:nvSpPr>
          <p:cNvPr id="17" name="object 17"/>
          <p:cNvSpPr/>
          <p:nvPr/>
        </p:nvSpPr>
        <p:spPr>
          <a:xfrm>
            <a:off x="11928616" y="5277792"/>
            <a:ext cx="263525" cy="939165"/>
          </a:xfrm>
          <a:custGeom>
            <a:avLst/>
            <a:gdLst/>
            <a:ahLst/>
            <a:cxnLst/>
            <a:rect l="l" t="t" r="r" b="b"/>
            <a:pathLst>
              <a:path w="263525" h="939164">
                <a:moveTo>
                  <a:pt x="263383" y="0"/>
                </a:moveTo>
                <a:lnTo>
                  <a:pt x="209570" y="31950"/>
                </a:lnTo>
                <a:lnTo>
                  <a:pt x="171612" y="61088"/>
                </a:lnTo>
                <a:lnTo>
                  <a:pt x="136919" y="93999"/>
                </a:lnTo>
                <a:lnTo>
                  <a:pt x="105838" y="130766"/>
                </a:lnTo>
                <a:lnTo>
                  <a:pt x="82141" y="165619"/>
                </a:lnTo>
                <a:lnTo>
                  <a:pt x="61264" y="203267"/>
                </a:lnTo>
                <a:lnTo>
                  <a:pt x="43291" y="243344"/>
                </a:lnTo>
                <a:lnTo>
                  <a:pt x="28310" y="285481"/>
                </a:lnTo>
                <a:lnTo>
                  <a:pt x="16404" y="329313"/>
                </a:lnTo>
                <a:lnTo>
                  <a:pt x="7660" y="374471"/>
                </a:lnTo>
                <a:lnTo>
                  <a:pt x="2163" y="420589"/>
                </a:lnTo>
                <a:lnTo>
                  <a:pt x="0" y="467300"/>
                </a:lnTo>
                <a:lnTo>
                  <a:pt x="1254" y="514236"/>
                </a:lnTo>
                <a:lnTo>
                  <a:pt x="6012" y="561030"/>
                </a:lnTo>
                <a:lnTo>
                  <a:pt x="14359" y="607316"/>
                </a:lnTo>
                <a:lnTo>
                  <a:pt x="26381" y="652726"/>
                </a:lnTo>
                <a:lnTo>
                  <a:pt x="42164" y="696893"/>
                </a:lnTo>
                <a:lnTo>
                  <a:pt x="61793" y="739451"/>
                </a:lnTo>
                <a:lnTo>
                  <a:pt x="85352" y="780031"/>
                </a:lnTo>
                <a:lnTo>
                  <a:pt x="112929" y="818267"/>
                </a:lnTo>
                <a:lnTo>
                  <a:pt x="144609" y="853792"/>
                </a:lnTo>
                <a:lnTo>
                  <a:pt x="180476" y="886238"/>
                </a:lnTo>
                <a:lnTo>
                  <a:pt x="218320" y="913615"/>
                </a:lnTo>
                <a:lnTo>
                  <a:pt x="257619" y="936106"/>
                </a:lnTo>
                <a:lnTo>
                  <a:pt x="263383" y="938650"/>
                </a:lnTo>
                <a:lnTo>
                  <a:pt x="263383" y="0"/>
                </a:lnTo>
                <a:close/>
              </a:path>
            </a:pathLst>
          </a:custGeom>
          <a:solidFill>
            <a:srgbClr val="FFC872"/>
          </a:solidFill>
        </p:spPr>
        <p:txBody>
          <a:bodyPr wrap="square" lIns="0" tIns="0" rIns="0" bIns="0" rtlCol="0"/>
          <a:lstStyle/>
          <a:p>
            <a:endParaRPr/>
          </a:p>
        </p:txBody>
      </p:sp>
      <p:sp>
        <p:nvSpPr>
          <p:cNvPr id="19" name="日期版面配置區 18">
            <a:extLst>
              <a:ext uri="{FF2B5EF4-FFF2-40B4-BE49-F238E27FC236}">
                <a16:creationId xmlns:a16="http://schemas.microsoft.com/office/drawing/2014/main" id="{19F5BE78-9B5C-4F06-8BA5-0C3B3ECA28FF}"/>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20" name="投影片編號版面配置區 19">
            <a:extLst>
              <a:ext uri="{FF2B5EF4-FFF2-40B4-BE49-F238E27FC236}">
                <a16:creationId xmlns:a16="http://schemas.microsoft.com/office/drawing/2014/main" id="{266A83A5-8B98-D56A-70AD-9E832BE01BBD}"/>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32</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2"/>
            <a:ext cx="5557520" cy="4485640"/>
            <a:chOff x="0" y="62"/>
            <a:chExt cx="5557520" cy="4485640"/>
          </a:xfrm>
        </p:grpSpPr>
        <p:sp>
          <p:nvSpPr>
            <p:cNvPr id="3" name="object 3"/>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object 6"/>
          <p:cNvGrpSpPr/>
          <p:nvPr/>
        </p:nvGrpSpPr>
        <p:grpSpPr>
          <a:xfrm>
            <a:off x="7574281" y="3835999"/>
            <a:ext cx="4617720" cy="3022600"/>
            <a:chOff x="7574281" y="3835999"/>
            <a:chExt cx="4617720" cy="3022600"/>
          </a:xfrm>
        </p:grpSpPr>
        <p:sp>
          <p:nvSpPr>
            <p:cNvPr id="7" name="object 7"/>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a:spLocks noGrp="1"/>
          </p:cNvSpPr>
          <p:nvPr>
            <p:ph type="title"/>
          </p:nvPr>
        </p:nvSpPr>
        <p:spPr>
          <a:xfrm>
            <a:off x="3004641" y="2529316"/>
            <a:ext cx="6883400" cy="146431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23789"/>
                </a:solidFill>
                <a:latin typeface="Tw Cen MT Condensed Extra Bold"/>
                <a:cs typeface="Tw Cen MT Condensed Extra Bold"/>
              </a:rPr>
              <a:t>PART</a:t>
            </a:r>
            <a:r>
              <a:rPr sz="3200" spc="-165" dirty="0">
                <a:solidFill>
                  <a:srgbClr val="423789"/>
                </a:solidFill>
                <a:latin typeface="Tw Cen MT Condensed Extra Bold"/>
                <a:cs typeface="Tw Cen MT Condensed Extra Bold"/>
              </a:rPr>
              <a:t> </a:t>
            </a:r>
            <a:r>
              <a:rPr sz="3200" spc="-50" dirty="0">
                <a:solidFill>
                  <a:srgbClr val="423789"/>
                </a:solidFill>
                <a:latin typeface="Tw Cen MT Condensed Extra Bold"/>
                <a:cs typeface="Tw Cen MT Condensed Extra Bold"/>
              </a:rPr>
              <a:t>3</a:t>
            </a:r>
            <a:endParaRPr sz="3200" dirty="0">
              <a:latin typeface="Tw Cen MT Condensed Extra Bold"/>
              <a:cs typeface="Tw Cen MT Condensed Extra Bold"/>
            </a:endParaRPr>
          </a:p>
          <a:p>
            <a:pPr marL="12700">
              <a:lnSpc>
                <a:spcPct val="100000"/>
              </a:lnSpc>
              <a:spcBef>
                <a:spcPts val="280"/>
              </a:spcBef>
            </a:pPr>
            <a:r>
              <a:rPr lang="zh-TW" altLang="en-US" sz="6000" b="0" spc="-10" dirty="0">
                <a:latin typeface="微軟正黑體" panose="020B0604030504040204" pitchFamily="34" charset="-120"/>
                <a:ea typeface="微軟正黑體" panose="020B0604030504040204" pitchFamily="34" charset="-120"/>
              </a:rPr>
              <a:t>性別平等教育</a:t>
            </a:r>
            <a:endParaRPr sz="6000" dirty="0">
              <a:latin typeface="微軟正黑體" panose="020B0604030504040204" pitchFamily="34" charset="-120"/>
              <a:ea typeface="微軟正黑體" panose="020B0604030504040204" pitchFamily="34" charset="-120"/>
            </a:endParaRPr>
          </a:p>
        </p:txBody>
      </p:sp>
      <p:sp>
        <p:nvSpPr>
          <p:cNvPr id="12" name="日期版面配置區 11">
            <a:extLst>
              <a:ext uri="{FF2B5EF4-FFF2-40B4-BE49-F238E27FC236}">
                <a16:creationId xmlns:a16="http://schemas.microsoft.com/office/drawing/2014/main" id="{8181427B-C649-4A4F-9C29-D275A71EAFD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11" name="投影片編號版面配置區 10">
            <a:extLst>
              <a:ext uri="{FF2B5EF4-FFF2-40B4-BE49-F238E27FC236}">
                <a16:creationId xmlns:a16="http://schemas.microsoft.com/office/drawing/2014/main" id="{761C4CA0-8B26-42D6-484B-B8EDEE4ECCE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33</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00B3946B-0906-8F00-DE8C-CF8B21B7A1A1}"/>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5" name="投影片編號版面配置區 4">
            <a:extLst>
              <a:ext uri="{FF2B5EF4-FFF2-40B4-BE49-F238E27FC236}">
                <a16:creationId xmlns:a16="http://schemas.microsoft.com/office/drawing/2014/main" id="{43BA45C1-688F-1D4D-A3AC-2D5C173C019B}"/>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34</a:t>
            </a:fld>
            <a:endParaRPr lang="en-US" altLang="zh-TW" spc="-25" dirty="0"/>
          </a:p>
        </p:txBody>
      </p:sp>
      <p:grpSp>
        <p:nvGrpSpPr>
          <p:cNvPr id="6" name="群組 5">
            <a:extLst>
              <a:ext uri="{FF2B5EF4-FFF2-40B4-BE49-F238E27FC236}">
                <a16:creationId xmlns:a16="http://schemas.microsoft.com/office/drawing/2014/main" id="{AD94BBEE-55A6-C381-7D50-B45DE9FD52E1}"/>
              </a:ext>
            </a:extLst>
          </p:cNvPr>
          <p:cNvGrpSpPr/>
          <p:nvPr/>
        </p:nvGrpSpPr>
        <p:grpSpPr>
          <a:xfrm>
            <a:off x="2376910" y="801218"/>
            <a:ext cx="8379347" cy="1626787"/>
            <a:chOff x="2473602" y="4625383"/>
            <a:chExt cx="8379347" cy="1626787"/>
          </a:xfrm>
        </p:grpSpPr>
        <p:sp>
          <p:nvSpPr>
            <p:cNvPr id="7" name="矩形 6">
              <a:extLst>
                <a:ext uri="{FF2B5EF4-FFF2-40B4-BE49-F238E27FC236}">
                  <a16:creationId xmlns:a16="http://schemas.microsoft.com/office/drawing/2014/main" id="{FFB005F5-F621-9543-AE0C-DB91D3A75A5D}"/>
                </a:ext>
              </a:extLst>
            </p:cNvPr>
            <p:cNvSpPr/>
            <p:nvPr/>
          </p:nvSpPr>
          <p:spPr bwMode="auto">
            <a:xfrm>
              <a:off x="2473602" y="4625383"/>
              <a:ext cx="8379347" cy="1626787"/>
            </a:xfrm>
            <a:prstGeom prst="rect">
              <a:avLst/>
            </a:prstGeom>
            <a:noFill/>
            <a:ln w="317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TW" altLang="en-US" sz="18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8" name="矩形 7">
              <a:extLst>
                <a:ext uri="{FF2B5EF4-FFF2-40B4-BE49-F238E27FC236}">
                  <a16:creationId xmlns:a16="http://schemas.microsoft.com/office/drawing/2014/main" id="{D34D544C-68DD-1209-0DEF-0496CC261C93}"/>
                </a:ext>
              </a:extLst>
            </p:cNvPr>
            <p:cNvSpPr/>
            <p:nvPr/>
          </p:nvSpPr>
          <p:spPr>
            <a:xfrm>
              <a:off x="2679873" y="4740763"/>
              <a:ext cx="8098259"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瞭解自己、尊重他人，因為認識，所以理解；因為理解，不再歧視；不但可以減少霸凌事件發生，尊重與包容多元性別差異，讓校園環境更友善。</a:t>
              </a:r>
              <a:endParaRPr kumimoji="0" lang="en-US" altLang="zh-TW" sz="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grpSp>
      <p:pic>
        <p:nvPicPr>
          <p:cNvPr id="9" name="object 3">
            <a:extLst>
              <a:ext uri="{FF2B5EF4-FFF2-40B4-BE49-F238E27FC236}">
                <a16:creationId xmlns:a16="http://schemas.microsoft.com/office/drawing/2014/main" id="{3C400B4D-2B78-1B4A-A4C6-0C27E37B1BCC}"/>
              </a:ext>
            </a:extLst>
          </p:cNvPr>
          <p:cNvPicPr/>
          <p:nvPr/>
        </p:nvPicPr>
        <p:blipFill>
          <a:blip r:embed="rId2" cstate="print"/>
          <a:stretch>
            <a:fillRect/>
          </a:stretch>
        </p:blipFill>
        <p:spPr>
          <a:xfrm>
            <a:off x="2376910" y="3052512"/>
            <a:ext cx="1137134" cy="1081862"/>
          </a:xfrm>
          <a:prstGeom prst="rect">
            <a:avLst/>
          </a:prstGeom>
        </p:spPr>
      </p:pic>
      <p:sp>
        <p:nvSpPr>
          <p:cNvPr id="10" name="文字方塊 9">
            <a:extLst>
              <a:ext uri="{FF2B5EF4-FFF2-40B4-BE49-F238E27FC236}">
                <a16:creationId xmlns:a16="http://schemas.microsoft.com/office/drawing/2014/main" id="{56A452E4-4C51-CB9A-35FD-BD5A17B0ADEB}"/>
              </a:ext>
            </a:extLst>
          </p:cNvPr>
          <p:cNvSpPr txBox="1"/>
          <p:nvPr/>
        </p:nvSpPr>
        <p:spPr>
          <a:xfrm>
            <a:off x="3815623" y="3206994"/>
            <a:ext cx="3429000" cy="646331"/>
          </a:xfrm>
          <a:prstGeom prst="rect">
            <a:avLst/>
          </a:prstGeom>
          <a:noFill/>
        </p:spPr>
        <p:txBody>
          <a:bodyPr wrap="square" rtlCol="0">
            <a:spAutoFit/>
          </a:bodyPr>
          <a:lstStyle/>
          <a:p>
            <a:r>
              <a:rPr lang="zh-TW" altLang="en-US" sz="3600" b="1" dirty="0"/>
              <a:t>禁止性別歧視</a:t>
            </a:r>
          </a:p>
        </p:txBody>
      </p:sp>
      <p:pic>
        <p:nvPicPr>
          <p:cNvPr id="11" name="object 5">
            <a:extLst>
              <a:ext uri="{FF2B5EF4-FFF2-40B4-BE49-F238E27FC236}">
                <a16:creationId xmlns:a16="http://schemas.microsoft.com/office/drawing/2014/main" id="{4BDF5262-99C8-C237-63CB-482B6F6CC4B8}"/>
              </a:ext>
            </a:extLst>
          </p:cNvPr>
          <p:cNvPicPr/>
          <p:nvPr/>
        </p:nvPicPr>
        <p:blipFill>
          <a:blip r:embed="rId3" cstate="print"/>
          <a:stretch>
            <a:fillRect/>
          </a:stretch>
        </p:blipFill>
        <p:spPr>
          <a:xfrm>
            <a:off x="3502499" y="4134374"/>
            <a:ext cx="1137134" cy="1081862"/>
          </a:xfrm>
          <a:prstGeom prst="rect">
            <a:avLst/>
          </a:prstGeom>
        </p:spPr>
      </p:pic>
      <p:sp>
        <p:nvSpPr>
          <p:cNvPr id="12" name="文字方塊 11">
            <a:extLst>
              <a:ext uri="{FF2B5EF4-FFF2-40B4-BE49-F238E27FC236}">
                <a16:creationId xmlns:a16="http://schemas.microsoft.com/office/drawing/2014/main" id="{02B5B4CB-2C55-8DED-50D1-4A31ADE1FCBA}"/>
              </a:ext>
            </a:extLst>
          </p:cNvPr>
          <p:cNvSpPr txBox="1"/>
          <p:nvPr/>
        </p:nvSpPr>
        <p:spPr>
          <a:xfrm>
            <a:off x="5105400" y="4419600"/>
            <a:ext cx="3428999" cy="646331"/>
          </a:xfrm>
          <a:prstGeom prst="rect">
            <a:avLst/>
          </a:prstGeom>
          <a:noFill/>
        </p:spPr>
        <p:txBody>
          <a:bodyPr wrap="square" rtlCol="0">
            <a:spAutoFit/>
          </a:bodyPr>
          <a:lstStyle/>
          <a:p>
            <a:r>
              <a:rPr lang="zh-TW" altLang="en-US" sz="3600" b="1" dirty="0"/>
              <a:t>鼓勵平等與多元</a:t>
            </a:r>
          </a:p>
        </p:txBody>
      </p:sp>
      <p:pic>
        <p:nvPicPr>
          <p:cNvPr id="13" name="object 6">
            <a:extLst>
              <a:ext uri="{FF2B5EF4-FFF2-40B4-BE49-F238E27FC236}">
                <a16:creationId xmlns:a16="http://schemas.microsoft.com/office/drawing/2014/main" id="{4470F3F2-103A-393F-D001-58EEC91D0420}"/>
              </a:ext>
            </a:extLst>
          </p:cNvPr>
          <p:cNvPicPr/>
          <p:nvPr/>
        </p:nvPicPr>
        <p:blipFill>
          <a:blip r:embed="rId4" cstate="print"/>
          <a:stretch>
            <a:fillRect/>
          </a:stretch>
        </p:blipFill>
        <p:spPr>
          <a:xfrm>
            <a:off x="4800600" y="5242984"/>
            <a:ext cx="1137134" cy="1081862"/>
          </a:xfrm>
          <a:prstGeom prst="rect">
            <a:avLst/>
          </a:prstGeom>
        </p:spPr>
      </p:pic>
      <p:sp>
        <p:nvSpPr>
          <p:cNvPr id="14" name="文字方塊 13">
            <a:extLst>
              <a:ext uri="{FF2B5EF4-FFF2-40B4-BE49-F238E27FC236}">
                <a16:creationId xmlns:a16="http://schemas.microsoft.com/office/drawing/2014/main" id="{286A6FBA-1EC3-A879-0A68-55F17430899D}"/>
              </a:ext>
            </a:extLst>
          </p:cNvPr>
          <p:cNvSpPr txBox="1"/>
          <p:nvPr/>
        </p:nvSpPr>
        <p:spPr>
          <a:xfrm>
            <a:off x="6324600" y="5552288"/>
            <a:ext cx="5257800" cy="646331"/>
          </a:xfrm>
          <a:prstGeom prst="rect">
            <a:avLst/>
          </a:prstGeom>
          <a:noFill/>
        </p:spPr>
        <p:txBody>
          <a:bodyPr wrap="square" rtlCol="0">
            <a:spAutoFit/>
          </a:bodyPr>
          <a:lstStyle/>
          <a:p>
            <a:r>
              <a:rPr lang="zh-TW" altLang="en-US" sz="3600" b="1" dirty="0"/>
              <a:t>性侵害性騷擾性霸凌防法</a:t>
            </a:r>
          </a:p>
        </p:txBody>
      </p:sp>
    </p:spTree>
    <p:extLst>
      <p:ext uri="{BB962C8B-B14F-4D97-AF65-F5344CB8AC3E}">
        <p14:creationId xmlns:p14="http://schemas.microsoft.com/office/powerpoint/2010/main" val="279932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版面配置區 2">
            <a:extLst>
              <a:ext uri="{FF2B5EF4-FFF2-40B4-BE49-F238E27FC236}">
                <a16:creationId xmlns:a16="http://schemas.microsoft.com/office/drawing/2014/main" id="{1E4D5D23-6415-5BE4-C810-B025EEC09471}"/>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3FC68F53-AFB7-0509-B6F6-09E60B09EAE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35</a:t>
            </a:fld>
            <a:endParaRPr lang="en-US" altLang="zh-TW" spc="-25" dirty="0"/>
          </a:p>
        </p:txBody>
      </p:sp>
      <p:grpSp>
        <p:nvGrpSpPr>
          <p:cNvPr id="5" name="群組 4">
            <a:extLst>
              <a:ext uri="{FF2B5EF4-FFF2-40B4-BE49-F238E27FC236}">
                <a16:creationId xmlns:a16="http://schemas.microsoft.com/office/drawing/2014/main" id="{663E2461-291C-2839-FB83-DA9B431153A6}"/>
              </a:ext>
            </a:extLst>
          </p:cNvPr>
          <p:cNvGrpSpPr/>
          <p:nvPr/>
        </p:nvGrpSpPr>
        <p:grpSpPr>
          <a:xfrm>
            <a:off x="1199456" y="2492896"/>
            <a:ext cx="5616624" cy="2664296"/>
            <a:chOff x="1475656" y="1784530"/>
            <a:chExt cx="6597707" cy="2323688"/>
          </a:xfrm>
        </p:grpSpPr>
        <p:pic>
          <p:nvPicPr>
            <p:cNvPr id="6" name="圖片 5">
              <a:extLst>
                <a:ext uri="{FF2B5EF4-FFF2-40B4-BE49-F238E27FC236}">
                  <a16:creationId xmlns:a16="http://schemas.microsoft.com/office/drawing/2014/main" id="{0E01A626-98A8-716B-C48F-3CFE074FDB4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5583" t="-627" r="930" b="627"/>
            <a:stretch/>
          </p:blipFill>
          <p:spPr>
            <a:xfrm>
              <a:off x="1610490" y="1784530"/>
              <a:ext cx="6462873" cy="2323688"/>
            </a:xfrm>
            <a:prstGeom prst="rect">
              <a:avLst/>
            </a:prstGeom>
          </p:spPr>
        </p:pic>
        <p:sp>
          <p:nvSpPr>
            <p:cNvPr id="7" name="矩形 6">
              <a:extLst>
                <a:ext uri="{FF2B5EF4-FFF2-40B4-BE49-F238E27FC236}">
                  <a16:creationId xmlns:a16="http://schemas.microsoft.com/office/drawing/2014/main" id="{BAEC41C2-E205-FF92-783C-215250A20398}"/>
                </a:ext>
              </a:extLst>
            </p:cNvPr>
            <p:cNvSpPr/>
            <p:nvPr/>
          </p:nvSpPr>
          <p:spPr bwMode="auto">
            <a:xfrm>
              <a:off x="1475656" y="2956409"/>
              <a:ext cx="360040" cy="638356"/>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latinLnBrk="1"/>
              <a:endParaRPr lang="zh-TW" altLang="en-US" kern="1200">
                <a:solidFill>
                  <a:prstClr val="black"/>
                </a:solidFill>
                <a:latin typeface="Calibri" panose="020F0502020204030204"/>
                <a:ea typeface="新細明體" panose="02020500000000000000" pitchFamily="18" charset="-120"/>
                <a:cs typeface="+mn-cs"/>
              </a:endParaRPr>
            </a:p>
          </p:txBody>
        </p:sp>
      </p:grpSp>
      <p:pic>
        <p:nvPicPr>
          <p:cNvPr id="8" name="圖片 7" descr="一張含有 標誌, 室外, 文字, 街道 的圖片&#10;&#10;自動產生的描述">
            <a:extLst>
              <a:ext uri="{FF2B5EF4-FFF2-40B4-BE49-F238E27FC236}">
                <a16:creationId xmlns:a16="http://schemas.microsoft.com/office/drawing/2014/main" id="{5D43A690-D167-6C44-E2F8-E87C961AEFA7}"/>
              </a:ext>
            </a:extLst>
          </p:cNvPr>
          <p:cNvPicPr>
            <a:picLocks noChangeAspect="1"/>
          </p:cNvPicPr>
          <p:nvPr/>
        </p:nvPicPr>
        <p:blipFill rotWithShape="1">
          <a:blip r:embed="rId3">
            <a:clrChange>
              <a:clrFrom>
                <a:srgbClr val="A8A4FB"/>
              </a:clrFrom>
              <a:clrTo>
                <a:srgbClr val="A8A4FB">
                  <a:alpha val="0"/>
                </a:srgbClr>
              </a:clrTo>
            </a:clrChange>
            <a:extLst>
              <a:ext uri="{28A0092B-C50C-407E-A947-70E740481C1C}">
                <a14:useLocalDpi xmlns:a14="http://schemas.microsoft.com/office/drawing/2010/main" val="0"/>
              </a:ext>
            </a:extLst>
          </a:blip>
          <a:srcRect l="5929" r="36393"/>
          <a:stretch/>
        </p:blipFill>
        <p:spPr>
          <a:xfrm>
            <a:off x="6629400" y="308919"/>
            <a:ext cx="4988925" cy="5207000"/>
          </a:xfrm>
          <a:prstGeom prst="ellipse">
            <a:avLst/>
          </a:prstGeom>
          <a:ln>
            <a:noFill/>
          </a:ln>
          <a:effectLst>
            <a:softEdge rad="112500"/>
          </a:effectLst>
        </p:spPr>
      </p:pic>
    </p:spTree>
    <p:extLst>
      <p:ext uri="{BB962C8B-B14F-4D97-AF65-F5344CB8AC3E}">
        <p14:creationId xmlns:p14="http://schemas.microsoft.com/office/powerpoint/2010/main" val="2696322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399" y="527335"/>
            <a:ext cx="7162800" cy="689291"/>
          </a:xfrm>
          <a:prstGeom prst="rect">
            <a:avLst/>
          </a:prstGeom>
        </p:spPr>
        <p:txBody>
          <a:bodyPr vert="horz" wrap="square" lIns="0" tIns="12065" rIns="0" bIns="0" rtlCol="0">
            <a:spAutoFit/>
          </a:bodyPr>
          <a:lstStyle/>
          <a:p>
            <a:pPr marL="12700" algn="ctr">
              <a:lnSpc>
                <a:spcPct val="100000"/>
              </a:lnSpc>
              <a:spcBef>
                <a:spcPts val="95"/>
              </a:spcBef>
            </a:pPr>
            <a:r>
              <a:rPr lang="zh-TW" altLang="en-US" sz="4400" spc="-40" dirty="0">
                <a:solidFill>
                  <a:schemeClr val="accent1"/>
                </a:solidFill>
                <a:latin typeface="微軟正黑體" panose="020B0604030504040204" pitchFamily="34" charset="-120"/>
                <a:ea typeface="微軟正黑體" panose="020B0604030504040204" pitchFamily="34" charset="-120"/>
              </a:rPr>
              <a:t>以愛為本的全人性教育</a:t>
            </a:r>
            <a:r>
              <a:rPr lang="en-US" altLang="zh-TW" sz="1600" spc="-40" dirty="0">
                <a:solidFill>
                  <a:schemeClr val="accent1"/>
                </a:solidFill>
                <a:latin typeface="微軟正黑體" panose="020B0604030504040204" pitchFamily="34" charset="-120"/>
                <a:ea typeface="微軟正黑體" panose="020B0604030504040204" pitchFamily="34" charset="-120"/>
              </a:rPr>
              <a:t>(</a:t>
            </a:r>
            <a:r>
              <a:rPr lang="zh-TW" altLang="en-US" sz="1600" spc="-40" dirty="0">
                <a:solidFill>
                  <a:schemeClr val="accent1"/>
                </a:solidFill>
                <a:latin typeface="微軟正黑體" panose="020B0604030504040204" pitchFamily="34" charset="-120"/>
                <a:ea typeface="微軟正黑體" panose="020B0604030504040204" pitchFamily="34" charset="-120"/>
              </a:rPr>
              <a:t>陳佩雯等</a:t>
            </a:r>
            <a:r>
              <a:rPr lang="en-US" altLang="zh-TW" sz="1600" spc="-40" dirty="0">
                <a:solidFill>
                  <a:schemeClr val="accent1"/>
                </a:solidFill>
                <a:latin typeface="微軟正黑體" panose="020B0604030504040204" pitchFamily="34" charset="-120"/>
                <a:ea typeface="微軟正黑體" panose="020B0604030504040204" pitchFamily="34" charset="-120"/>
              </a:rPr>
              <a:t>, 2018)</a:t>
            </a:r>
            <a:endParaRPr sz="1600" spc="-50" dirty="0">
              <a:solidFill>
                <a:schemeClr val="accent1"/>
              </a:solidFill>
            </a:endParaRPr>
          </a:p>
        </p:txBody>
      </p:sp>
      <p:pic>
        <p:nvPicPr>
          <p:cNvPr id="3" name="object 3"/>
          <p:cNvPicPr/>
          <p:nvPr/>
        </p:nvPicPr>
        <p:blipFill>
          <a:blip r:embed="rId2" cstate="print"/>
          <a:stretch>
            <a:fillRect/>
          </a:stretch>
        </p:blipFill>
        <p:spPr>
          <a:xfrm>
            <a:off x="3886200" y="2184182"/>
            <a:ext cx="1137134" cy="1081862"/>
          </a:xfrm>
          <a:prstGeom prst="rect">
            <a:avLst/>
          </a:prstGeom>
        </p:spPr>
      </p:pic>
      <p:sp>
        <p:nvSpPr>
          <p:cNvPr id="4" name="object 4"/>
          <p:cNvSpPr txBox="1"/>
          <p:nvPr/>
        </p:nvSpPr>
        <p:spPr>
          <a:xfrm>
            <a:off x="2360676" y="2184182"/>
            <a:ext cx="8080247" cy="4750659"/>
          </a:xfrm>
          <a:prstGeom prst="rect">
            <a:avLst/>
          </a:prstGeom>
        </p:spPr>
        <p:txBody>
          <a:bodyPr vert="horz" wrap="square" lIns="0" tIns="13335" rIns="0" bIns="0" rtlCol="0">
            <a:spAutoFit/>
          </a:bodyPr>
          <a:lstStyle/>
          <a:p>
            <a:pPr marL="3877310" marR="0" lvl="0" indent="0" defTabSz="914400" eaLnBrk="1" fontAlgn="auto" latinLnBrk="0" hangingPunct="1">
              <a:lnSpc>
                <a:spcPct val="100000"/>
              </a:lnSpc>
              <a:spcBef>
                <a:spcPts val="105"/>
              </a:spcBef>
              <a:spcAft>
                <a:spcPts val="0"/>
              </a:spcAft>
              <a:buClrTx/>
              <a:buSzTx/>
              <a:buFontTx/>
              <a:buNone/>
              <a:tabLst/>
              <a:defRPr/>
            </a:pPr>
            <a:r>
              <a:rPr lang="zh-TW" altLang="en-US" sz="3200" dirty="0">
                <a:latin typeface="微軟正黑體"/>
                <a:cs typeface="微軟正黑體"/>
              </a:rPr>
              <a:t>性教育不只是生殖器官的教育</a:t>
            </a:r>
            <a:endParaRPr kumimoji="0" sz="3200" b="0" i="0" u="none" strike="noStrike" kern="0" cap="none" spc="0" normalizeH="0" baseline="0" noProof="0" dirty="0">
              <a:ln>
                <a:noFill/>
              </a:ln>
              <a:solidFill>
                <a:sysClr val="windowText" lastClr="000000"/>
              </a:solidFill>
              <a:effectLst/>
              <a:uLnTx/>
              <a:uFillTx/>
              <a:latin typeface="微軟正黑體"/>
              <a:cs typeface="微軟正黑體"/>
            </a:endParaRPr>
          </a:p>
          <a:p>
            <a:pPr marL="3862070" marR="0" lvl="0" indent="0" defTabSz="914400" eaLnBrk="1" fontAlgn="auto" latinLnBrk="0" hangingPunct="1">
              <a:lnSpc>
                <a:spcPct val="100000"/>
              </a:lnSpc>
              <a:spcBef>
                <a:spcPts val="1285"/>
              </a:spcBef>
              <a:spcAft>
                <a:spcPts val="0"/>
              </a:spcAft>
              <a:buClrTx/>
              <a:buSzTx/>
              <a:buFontTx/>
              <a:buNone/>
              <a:tabLst/>
              <a:defRPr/>
            </a:pPr>
            <a:r>
              <a:rPr lang="zh-TW" altLang="en-US" spc="10" dirty="0">
                <a:latin typeface="微軟正黑體"/>
                <a:cs typeface="微軟正黑體"/>
              </a:rPr>
              <a:t>生理</a:t>
            </a:r>
            <a:r>
              <a:rPr kumimoji="0" sz="1800" b="0" i="0" u="none" strike="noStrike" kern="0" cap="none" spc="10" normalizeH="0" baseline="0" noProof="0" dirty="0">
                <a:ln>
                  <a:noFill/>
                </a:ln>
                <a:solidFill>
                  <a:sysClr val="windowText" lastClr="000000"/>
                </a:solidFill>
                <a:effectLst/>
                <a:uLnTx/>
                <a:uFillTx/>
                <a:latin typeface="微軟正黑體"/>
                <a:cs typeface="微軟正黑體"/>
              </a:rPr>
              <a:t>  </a:t>
            </a:r>
            <a:r>
              <a:rPr kumimoji="0" sz="1800" b="0" i="0" u="none" strike="noStrike" kern="0" cap="none" spc="0" normalizeH="0" baseline="0" noProof="0" dirty="0">
                <a:ln>
                  <a:noFill/>
                </a:ln>
                <a:solidFill>
                  <a:sysClr val="windowText" lastClr="000000"/>
                </a:solidFill>
                <a:effectLst/>
                <a:uLnTx/>
                <a:uFillTx/>
                <a:latin typeface="Arial"/>
                <a:cs typeface="Arial"/>
              </a:rPr>
              <a:t>|  </a:t>
            </a:r>
            <a:r>
              <a:rPr lang="zh-TW" altLang="en-US" dirty="0">
                <a:latin typeface="Arial"/>
                <a:cs typeface="Arial"/>
              </a:rPr>
              <a:t>心理</a:t>
            </a:r>
            <a:r>
              <a:rPr kumimoji="0" lang="zh-TW" altLang="en-US" sz="1800" b="0" i="0" u="none" strike="noStrike" kern="0" cap="none" spc="0" normalizeH="0" baseline="0" noProof="0" dirty="0">
                <a:ln>
                  <a:noFill/>
                </a:ln>
                <a:solidFill>
                  <a:sysClr val="windowText" lastClr="000000"/>
                </a:solidFill>
                <a:effectLst/>
                <a:uLnTx/>
                <a:uFillTx/>
                <a:latin typeface="Arial"/>
                <a:cs typeface="Arial"/>
              </a:rPr>
              <a:t>  </a:t>
            </a:r>
            <a:endParaRPr kumimoji="0" sz="18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40"/>
              </a:spcBef>
              <a:spcAft>
                <a:spcPts val="0"/>
              </a:spcAft>
              <a:buClrTx/>
              <a:buSzTx/>
              <a:buFontTx/>
              <a:buNone/>
              <a:tabLst/>
              <a:defRPr/>
            </a:pPr>
            <a:endParaRPr lang="en-US" sz="2400" dirty="0">
              <a:latin typeface="微軟正黑體"/>
              <a:cs typeface="微軟正黑體"/>
            </a:endParaRPr>
          </a:p>
          <a:p>
            <a:pPr marL="0" marR="0" lvl="0" indent="0" defTabSz="914400" eaLnBrk="1" fontAlgn="auto" latinLnBrk="0" hangingPunct="1">
              <a:lnSpc>
                <a:spcPct val="100000"/>
              </a:lnSpc>
              <a:spcBef>
                <a:spcPts val="4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a:p>
            <a:pPr marL="12700" marR="0" lvl="0" indent="0" defTabSz="914400" eaLnBrk="1" fontAlgn="auto" latinLnBrk="0" hangingPunct="1">
              <a:lnSpc>
                <a:spcPct val="100000"/>
              </a:lnSpc>
              <a:spcBef>
                <a:spcPts val="0"/>
              </a:spcBef>
              <a:spcAft>
                <a:spcPts val="0"/>
              </a:spcAft>
              <a:buClrTx/>
              <a:buSzTx/>
              <a:buFontTx/>
              <a:buNone/>
              <a:tabLst/>
              <a:defRPr/>
            </a:pPr>
            <a:r>
              <a:rPr lang="zh-TW" altLang="en-US" sz="3200" spc="-10" dirty="0">
                <a:latin typeface="微軟正黑體"/>
                <a:cs typeface="微軟正黑體"/>
              </a:rPr>
              <a:t>      性教育是在教愛的素養</a:t>
            </a:r>
            <a:endParaRPr kumimoji="0" sz="3200" b="0" i="0" u="none" strike="noStrike" kern="0" cap="none" spc="0" normalizeH="0" baseline="0" noProof="0" dirty="0">
              <a:ln>
                <a:noFill/>
              </a:ln>
              <a:solidFill>
                <a:sysClr val="windowText" lastClr="000000"/>
              </a:solidFill>
              <a:effectLst/>
              <a:uLnTx/>
              <a:uFillTx/>
              <a:latin typeface="微軟正黑體"/>
              <a:cs typeface="微軟正黑體"/>
            </a:endParaRPr>
          </a:p>
          <a:p>
            <a:pPr marL="77470" marR="0" lvl="0" indent="0" defTabSz="914400" eaLnBrk="1" fontAlgn="auto" latinLnBrk="0" hangingPunct="1">
              <a:lnSpc>
                <a:spcPct val="100000"/>
              </a:lnSpc>
              <a:spcBef>
                <a:spcPts val="969"/>
              </a:spcBef>
              <a:spcAft>
                <a:spcPts val="0"/>
              </a:spcAft>
              <a:buClrTx/>
              <a:buSzTx/>
              <a:buFontTx/>
              <a:buNone/>
              <a:tabLst/>
              <a:defRPr/>
            </a:pPr>
            <a:r>
              <a:rPr kumimoji="0" lang="zh-TW" altLang="en-US" sz="1800" b="0" i="0" u="none" strike="noStrike" kern="0" cap="none" spc="0" normalizeH="0" baseline="0" noProof="0" dirty="0">
                <a:ln>
                  <a:noFill/>
                </a:ln>
                <a:solidFill>
                  <a:sysClr val="windowText" lastClr="000000"/>
                </a:solidFill>
                <a:effectLst/>
                <a:uLnTx/>
                <a:uFillTx/>
                <a:latin typeface="微軟正黑體"/>
                <a:cs typeface="微軟正黑體"/>
              </a:rPr>
              <a:t>          </a:t>
            </a:r>
            <a:r>
              <a:rPr kumimoji="0" lang="en-US" sz="1800" b="0" i="0" u="none" strike="noStrike" kern="0" cap="none" spc="0" normalizeH="0" baseline="0" noProof="0" dirty="0" err="1">
                <a:ln>
                  <a:noFill/>
                </a:ln>
                <a:solidFill>
                  <a:sysClr val="windowText" lastClr="000000"/>
                </a:solidFill>
                <a:effectLst/>
                <a:uLnTx/>
                <a:uFillTx/>
                <a:latin typeface="微軟正黑體"/>
                <a:cs typeface="微軟正黑體"/>
              </a:rPr>
              <a:t>情感教育</a:t>
            </a:r>
            <a:r>
              <a:rPr kumimoji="0" lang="zh-TW" altLang="en-US" sz="1800" b="0" i="0" u="none" strike="noStrike" kern="0" cap="none" spc="0" normalizeH="0" baseline="0" noProof="0" dirty="0">
                <a:ln>
                  <a:noFill/>
                </a:ln>
                <a:solidFill>
                  <a:sysClr val="windowText" lastClr="000000"/>
                </a:solidFill>
                <a:effectLst/>
                <a:uLnTx/>
                <a:uFillTx/>
                <a:latin typeface="微軟正黑體"/>
                <a:cs typeface="微軟正黑體"/>
              </a:rPr>
              <a:t>     愛與關係</a:t>
            </a:r>
            <a:endParaRPr kumimoji="0" sz="18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800" b="0" i="0" u="none" strike="noStrike" kern="0" cap="none" spc="0" normalizeH="0" baseline="0" noProof="0" dirty="0">
              <a:ln>
                <a:noFill/>
              </a:ln>
              <a:solidFill>
                <a:sysClr val="windowText" lastClr="000000"/>
              </a:solidFill>
              <a:effectLst/>
              <a:uLnTx/>
              <a:uFillTx/>
              <a:latin typeface="微軟正黑體"/>
              <a:cs typeface="微軟正黑體"/>
            </a:endParaRPr>
          </a:p>
          <a:p>
            <a:pPr marL="4311015" marR="0" lvl="0" indent="0" defTabSz="91440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dirty="0">
              <a:ln>
                <a:noFill/>
              </a:ln>
              <a:solidFill>
                <a:sysClr val="windowText" lastClr="000000"/>
              </a:solidFill>
              <a:effectLst/>
              <a:uLnTx/>
              <a:uFillTx/>
              <a:latin typeface="微軟正黑體"/>
              <a:cs typeface="微軟正黑體"/>
            </a:endParaRPr>
          </a:p>
          <a:p>
            <a:pPr marL="4332605" marR="0" lvl="0" indent="0" defTabSz="914400" eaLnBrk="1" fontAlgn="auto" latinLnBrk="0" hangingPunct="1">
              <a:lnSpc>
                <a:spcPct val="100000"/>
              </a:lnSpc>
              <a:spcBef>
                <a:spcPts val="70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微軟正黑體"/>
              <a:cs typeface="微軟正黑體"/>
            </a:endParaRPr>
          </a:p>
        </p:txBody>
      </p:sp>
      <p:pic>
        <p:nvPicPr>
          <p:cNvPr id="5" name="object 5"/>
          <p:cNvPicPr/>
          <p:nvPr/>
        </p:nvPicPr>
        <p:blipFill>
          <a:blip r:embed="rId3" cstate="print"/>
          <a:stretch>
            <a:fillRect/>
          </a:stretch>
        </p:blipFill>
        <p:spPr>
          <a:xfrm>
            <a:off x="1519333" y="4559512"/>
            <a:ext cx="1137134" cy="1081862"/>
          </a:xfrm>
          <a:prstGeom prst="rect">
            <a:avLst/>
          </a:prstGeom>
        </p:spPr>
      </p:pic>
      <p:sp>
        <p:nvSpPr>
          <p:cNvPr id="7" name="object 7"/>
          <p:cNvSpPr/>
          <p:nvPr/>
        </p:nvSpPr>
        <p:spPr>
          <a:xfrm>
            <a:off x="11416365" y="0"/>
            <a:ext cx="771525" cy="1484630"/>
          </a:xfrm>
          <a:custGeom>
            <a:avLst/>
            <a:gdLst/>
            <a:ahLst/>
            <a:cxnLst/>
            <a:rect l="l" t="t" r="r" b="b"/>
            <a:pathLst>
              <a:path w="771525" h="1484630">
                <a:moveTo>
                  <a:pt x="730678" y="0"/>
                </a:moveTo>
                <a:lnTo>
                  <a:pt x="574802" y="0"/>
                </a:lnTo>
                <a:lnTo>
                  <a:pt x="573800" y="73"/>
                </a:lnTo>
                <a:lnTo>
                  <a:pt x="524917" y="6912"/>
                </a:lnTo>
                <a:lnTo>
                  <a:pt x="476772" y="16962"/>
                </a:lnTo>
                <a:lnTo>
                  <a:pt x="429650" y="30210"/>
                </a:lnTo>
                <a:lnTo>
                  <a:pt x="383838" y="46648"/>
                </a:lnTo>
                <a:lnTo>
                  <a:pt x="339623" y="66263"/>
                </a:lnTo>
                <a:lnTo>
                  <a:pt x="297290" y="89047"/>
                </a:lnTo>
                <a:lnTo>
                  <a:pt x="257126" y="114988"/>
                </a:lnTo>
                <a:lnTo>
                  <a:pt x="219417" y="144076"/>
                </a:lnTo>
                <a:lnTo>
                  <a:pt x="183142" y="177609"/>
                </a:lnTo>
                <a:lnTo>
                  <a:pt x="150340" y="213910"/>
                </a:lnTo>
                <a:lnTo>
                  <a:pt x="120952" y="252751"/>
                </a:lnTo>
                <a:lnTo>
                  <a:pt x="94916" y="293906"/>
                </a:lnTo>
                <a:lnTo>
                  <a:pt x="72172" y="337149"/>
                </a:lnTo>
                <a:lnTo>
                  <a:pt x="52658" y="382253"/>
                </a:lnTo>
                <a:lnTo>
                  <a:pt x="36314" y="428992"/>
                </a:lnTo>
                <a:lnTo>
                  <a:pt x="23078" y="477138"/>
                </a:lnTo>
                <a:lnTo>
                  <a:pt x="12890" y="526465"/>
                </a:lnTo>
                <a:lnTo>
                  <a:pt x="5688" y="576746"/>
                </a:lnTo>
                <a:lnTo>
                  <a:pt x="1411" y="627756"/>
                </a:lnTo>
                <a:lnTo>
                  <a:pt x="0" y="679267"/>
                </a:lnTo>
                <a:lnTo>
                  <a:pt x="1258" y="728480"/>
                </a:lnTo>
                <a:lnTo>
                  <a:pt x="4998" y="777743"/>
                </a:lnTo>
                <a:lnTo>
                  <a:pt x="11166" y="826861"/>
                </a:lnTo>
                <a:lnTo>
                  <a:pt x="19711" y="875638"/>
                </a:lnTo>
                <a:lnTo>
                  <a:pt x="30581" y="923880"/>
                </a:lnTo>
                <a:lnTo>
                  <a:pt x="43721" y="971391"/>
                </a:lnTo>
                <a:lnTo>
                  <a:pt x="59081" y="1017977"/>
                </a:lnTo>
                <a:lnTo>
                  <a:pt x="76607" y="1063440"/>
                </a:lnTo>
                <a:lnTo>
                  <a:pt x="96247" y="1107588"/>
                </a:lnTo>
                <a:lnTo>
                  <a:pt x="117948" y="1150224"/>
                </a:lnTo>
                <a:lnTo>
                  <a:pt x="141658" y="1191153"/>
                </a:lnTo>
                <a:lnTo>
                  <a:pt x="167325" y="1230179"/>
                </a:lnTo>
                <a:lnTo>
                  <a:pt x="194895" y="1267109"/>
                </a:lnTo>
                <a:lnTo>
                  <a:pt x="224317" y="1301746"/>
                </a:lnTo>
                <a:lnTo>
                  <a:pt x="255537" y="1333895"/>
                </a:lnTo>
                <a:lnTo>
                  <a:pt x="288504" y="1363361"/>
                </a:lnTo>
                <a:lnTo>
                  <a:pt x="323165" y="1389949"/>
                </a:lnTo>
                <a:lnTo>
                  <a:pt x="359466" y="1413464"/>
                </a:lnTo>
                <a:lnTo>
                  <a:pt x="397357" y="1433710"/>
                </a:lnTo>
                <a:lnTo>
                  <a:pt x="442135" y="1452482"/>
                </a:lnTo>
                <a:lnTo>
                  <a:pt x="488172" y="1466767"/>
                </a:lnTo>
                <a:lnTo>
                  <a:pt x="535114" y="1476729"/>
                </a:lnTo>
                <a:lnTo>
                  <a:pt x="582606" y="1482531"/>
                </a:lnTo>
                <a:lnTo>
                  <a:pt x="630293" y="1484334"/>
                </a:lnTo>
                <a:lnTo>
                  <a:pt x="677821" y="1482304"/>
                </a:lnTo>
                <a:lnTo>
                  <a:pt x="724834" y="1476601"/>
                </a:lnTo>
                <a:lnTo>
                  <a:pt x="770978" y="1467391"/>
                </a:lnTo>
                <a:lnTo>
                  <a:pt x="770978" y="5024"/>
                </a:lnTo>
                <a:lnTo>
                  <a:pt x="730678"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0" y="5056634"/>
            <a:ext cx="1174750" cy="1788795"/>
          </a:xfrm>
          <a:custGeom>
            <a:avLst/>
            <a:gdLst/>
            <a:ahLst/>
            <a:cxnLst/>
            <a:rect l="l" t="t" r="r" b="b"/>
            <a:pathLst>
              <a:path w="1174750" h="1788795">
                <a:moveTo>
                  <a:pt x="537672" y="1244599"/>
                </a:moveTo>
                <a:lnTo>
                  <a:pt x="521651" y="1244599"/>
                </a:lnTo>
                <a:lnTo>
                  <a:pt x="521651" y="1292719"/>
                </a:lnTo>
                <a:lnTo>
                  <a:pt x="516855" y="1339681"/>
                </a:lnTo>
                <a:lnTo>
                  <a:pt x="507151" y="1385267"/>
                </a:lnTo>
                <a:lnTo>
                  <a:pt x="492428" y="1429257"/>
                </a:lnTo>
                <a:lnTo>
                  <a:pt x="474368" y="1468714"/>
                </a:lnTo>
                <a:lnTo>
                  <a:pt x="452460" y="1506295"/>
                </a:lnTo>
                <a:lnTo>
                  <a:pt x="426914" y="1541906"/>
                </a:lnTo>
                <a:lnTo>
                  <a:pt x="397939" y="1575456"/>
                </a:lnTo>
                <a:lnTo>
                  <a:pt x="365743" y="1606852"/>
                </a:lnTo>
                <a:lnTo>
                  <a:pt x="330537" y="1636002"/>
                </a:lnTo>
                <a:lnTo>
                  <a:pt x="292529" y="1662814"/>
                </a:lnTo>
                <a:lnTo>
                  <a:pt x="251930" y="1687196"/>
                </a:lnTo>
                <a:lnTo>
                  <a:pt x="208947" y="1709055"/>
                </a:lnTo>
                <a:lnTo>
                  <a:pt x="163791" y="1728299"/>
                </a:lnTo>
                <a:lnTo>
                  <a:pt x="116670" y="1744835"/>
                </a:lnTo>
                <a:lnTo>
                  <a:pt x="67795" y="1758572"/>
                </a:lnTo>
                <a:lnTo>
                  <a:pt x="17373" y="1769417"/>
                </a:lnTo>
                <a:lnTo>
                  <a:pt x="0" y="1772055"/>
                </a:lnTo>
                <a:lnTo>
                  <a:pt x="0" y="1788308"/>
                </a:lnTo>
                <a:lnTo>
                  <a:pt x="72378" y="1773979"/>
                </a:lnTo>
                <a:lnTo>
                  <a:pt x="122407" y="1759848"/>
                </a:lnTo>
                <a:lnTo>
                  <a:pt x="170647" y="1742836"/>
                </a:lnTo>
                <a:lnTo>
                  <a:pt x="216883" y="1723039"/>
                </a:lnTo>
                <a:lnTo>
                  <a:pt x="260901" y="1700552"/>
                </a:lnTo>
                <a:lnTo>
                  <a:pt x="302486" y="1675469"/>
                </a:lnTo>
                <a:lnTo>
                  <a:pt x="341425" y="1647887"/>
                </a:lnTo>
                <a:lnTo>
                  <a:pt x="377502" y="1617899"/>
                </a:lnTo>
                <a:lnTo>
                  <a:pt x="410504" y="1585600"/>
                </a:lnTo>
                <a:lnTo>
                  <a:pt x="440215" y="1551086"/>
                </a:lnTo>
                <a:lnTo>
                  <a:pt x="466422" y="1514452"/>
                </a:lnTo>
                <a:lnTo>
                  <a:pt x="488910" y="1475792"/>
                </a:lnTo>
                <a:lnTo>
                  <a:pt x="507465" y="1435201"/>
                </a:lnTo>
                <a:lnTo>
                  <a:pt x="522789" y="1389208"/>
                </a:lnTo>
                <a:lnTo>
                  <a:pt x="532881" y="1341588"/>
                </a:lnTo>
                <a:lnTo>
                  <a:pt x="537800" y="1292719"/>
                </a:lnTo>
                <a:lnTo>
                  <a:pt x="537672" y="1244599"/>
                </a:lnTo>
                <a:close/>
              </a:path>
              <a:path w="1174750" h="1788795">
                <a:moveTo>
                  <a:pt x="0" y="1173345"/>
                </a:moveTo>
                <a:lnTo>
                  <a:pt x="0" y="1190175"/>
                </a:lnTo>
                <a:lnTo>
                  <a:pt x="28207" y="1200526"/>
                </a:lnTo>
                <a:lnTo>
                  <a:pt x="79538" y="1215959"/>
                </a:lnTo>
                <a:lnTo>
                  <a:pt x="133551" y="1228953"/>
                </a:lnTo>
                <a:lnTo>
                  <a:pt x="189934" y="1239369"/>
                </a:lnTo>
                <a:lnTo>
                  <a:pt x="248374" y="1247069"/>
                </a:lnTo>
                <a:lnTo>
                  <a:pt x="308557" y="1251915"/>
                </a:lnTo>
                <a:lnTo>
                  <a:pt x="359039" y="1253617"/>
                </a:lnTo>
                <a:lnTo>
                  <a:pt x="375664" y="1253731"/>
                </a:lnTo>
                <a:lnTo>
                  <a:pt x="412985" y="1253151"/>
                </a:lnTo>
                <a:lnTo>
                  <a:pt x="449767" y="1251423"/>
                </a:lnTo>
                <a:lnTo>
                  <a:pt x="485994" y="1248566"/>
                </a:lnTo>
                <a:lnTo>
                  <a:pt x="521651" y="1244599"/>
                </a:lnTo>
                <a:lnTo>
                  <a:pt x="537672" y="1244599"/>
                </a:lnTo>
                <a:lnTo>
                  <a:pt x="537665" y="1242402"/>
                </a:lnTo>
                <a:lnTo>
                  <a:pt x="565676" y="1237602"/>
                </a:lnTo>
                <a:lnTo>
                  <a:pt x="375740" y="1237602"/>
                </a:lnTo>
                <a:lnTo>
                  <a:pt x="326120" y="1236578"/>
                </a:lnTo>
                <a:lnTo>
                  <a:pt x="250475" y="1231087"/>
                </a:lnTo>
                <a:lnTo>
                  <a:pt x="193301" y="1223638"/>
                </a:lnTo>
                <a:lnTo>
                  <a:pt x="138167" y="1213572"/>
                </a:lnTo>
                <a:lnTo>
                  <a:pt x="85376" y="1201023"/>
                </a:lnTo>
                <a:lnTo>
                  <a:pt x="35234" y="1186124"/>
                </a:lnTo>
                <a:lnTo>
                  <a:pt x="0" y="1173345"/>
                </a:lnTo>
                <a:close/>
              </a:path>
              <a:path w="1174750" h="1788795">
                <a:moveTo>
                  <a:pt x="0" y="558316"/>
                </a:moveTo>
                <a:lnTo>
                  <a:pt x="0" y="575213"/>
                </a:lnTo>
                <a:lnTo>
                  <a:pt x="14795" y="578942"/>
                </a:lnTo>
                <a:lnTo>
                  <a:pt x="55057" y="594438"/>
                </a:lnTo>
                <a:lnTo>
                  <a:pt x="97093" y="615548"/>
                </a:lnTo>
                <a:lnTo>
                  <a:pt x="140290" y="641935"/>
                </a:lnTo>
                <a:lnTo>
                  <a:pt x="184034" y="673262"/>
                </a:lnTo>
                <a:lnTo>
                  <a:pt x="227712" y="709191"/>
                </a:lnTo>
                <a:lnTo>
                  <a:pt x="270712" y="749386"/>
                </a:lnTo>
                <a:lnTo>
                  <a:pt x="312418" y="793508"/>
                </a:lnTo>
                <a:lnTo>
                  <a:pt x="348304" y="836048"/>
                </a:lnTo>
                <a:lnTo>
                  <a:pt x="380946" y="879168"/>
                </a:lnTo>
                <a:lnTo>
                  <a:pt x="410304" y="922731"/>
                </a:lnTo>
                <a:lnTo>
                  <a:pt x="436340" y="966598"/>
                </a:lnTo>
                <a:lnTo>
                  <a:pt x="459013" y="1010632"/>
                </a:lnTo>
                <a:lnTo>
                  <a:pt x="478284" y="1054695"/>
                </a:lnTo>
                <a:lnTo>
                  <a:pt x="494114" y="1098648"/>
                </a:lnTo>
                <a:lnTo>
                  <a:pt x="506462" y="1142353"/>
                </a:lnTo>
                <a:lnTo>
                  <a:pt x="515291" y="1185674"/>
                </a:lnTo>
                <a:lnTo>
                  <a:pt x="520559" y="1228470"/>
                </a:lnTo>
                <a:lnTo>
                  <a:pt x="485202" y="1232437"/>
                </a:lnTo>
                <a:lnTo>
                  <a:pt x="449269" y="1235294"/>
                </a:lnTo>
                <a:lnTo>
                  <a:pt x="412775" y="1237022"/>
                </a:lnTo>
                <a:lnTo>
                  <a:pt x="375740" y="1237602"/>
                </a:lnTo>
                <a:lnTo>
                  <a:pt x="565676" y="1237602"/>
                </a:lnTo>
                <a:lnTo>
                  <a:pt x="590060" y="1233423"/>
                </a:lnTo>
                <a:lnTo>
                  <a:pt x="621675" y="1226273"/>
                </a:lnTo>
                <a:lnTo>
                  <a:pt x="536535" y="1226273"/>
                </a:lnTo>
                <a:lnTo>
                  <a:pt x="531083" y="1182501"/>
                </a:lnTo>
                <a:lnTo>
                  <a:pt x="522022" y="1138229"/>
                </a:lnTo>
                <a:lnTo>
                  <a:pt x="509393" y="1093595"/>
                </a:lnTo>
                <a:lnTo>
                  <a:pt x="493238" y="1048740"/>
                </a:lnTo>
                <a:lnTo>
                  <a:pt x="473597" y="1003803"/>
                </a:lnTo>
                <a:lnTo>
                  <a:pt x="450511" y="958922"/>
                </a:lnTo>
                <a:lnTo>
                  <a:pt x="424021" y="914237"/>
                </a:lnTo>
                <a:lnTo>
                  <a:pt x="394168" y="869888"/>
                </a:lnTo>
                <a:lnTo>
                  <a:pt x="360992" y="826013"/>
                </a:lnTo>
                <a:lnTo>
                  <a:pt x="324534" y="782751"/>
                </a:lnTo>
                <a:lnTo>
                  <a:pt x="281417" y="737107"/>
                </a:lnTo>
                <a:lnTo>
                  <a:pt x="237170" y="695703"/>
                </a:lnTo>
                <a:lnTo>
                  <a:pt x="192351" y="658841"/>
                </a:lnTo>
                <a:lnTo>
                  <a:pt x="147516" y="626821"/>
                </a:lnTo>
                <a:lnTo>
                  <a:pt x="103221" y="599947"/>
                </a:lnTo>
                <a:lnTo>
                  <a:pt x="60024" y="578519"/>
                </a:lnTo>
                <a:lnTo>
                  <a:pt x="18481" y="562840"/>
                </a:lnTo>
                <a:lnTo>
                  <a:pt x="0" y="558316"/>
                </a:lnTo>
                <a:close/>
              </a:path>
              <a:path w="1174750" h="1788795">
                <a:moveTo>
                  <a:pt x="1000809" y="0"/>
                </a:moveTo>
                <a:lnTo>
                  <a:pt x="987258" y="8559"/>
                </a:lnTo>
                <a:lnTo>
                  <a:pt x="1016221" y="56537"/>
                </a:lnTo>
                <a:lnTo>
                  <a:pt x="1042525" y="105072"/>
                </a:lnTo>
                <a:lnTo>
                  <a:pt x="1066161" y="154042"/>
                </a:lnTo>
                <a:lnTo>
                  <a:pt x="1087121" y="203323"/>
                </a:lnTo>
                <a:lnTo>
                  <a:pt x="1105396" y="252792"/>
                </a:lnTo>
                <a:lnTo>
                  <a:pt x="1120977" y="302325"/>
                </a:lnTo>
                <a:lnTo>
                  <a:pt x="1133856" y="351799"/>
                </a:lnTo>
                <a:lnTo>
                  <a:pt x="1144023" y="401091"/>
                </a:lnTo>
                <a:lnTo>
                  <a:pt x="1151470" y="450077"/>
                </a:lnTo>
                <a:lnTo>
                  <a:pt x="1156189" y="498635"/>
                </a:lnTo>
                <a:lnTo>
                  <a:pt x="1158170" y="546640"/>
                </a:lnTo>
                <a:lnTo>
                  <a:pt x="1157405" y="593969"/>
                </a:lnTo>
                <a:lnTo>
                  <a:pt x="1153885" y="640499"/>
                </a:lnTo>
                <a:lnTo>
                  <a:pt x="1147602" y="686107"/>
                </a:lnTo>
                <a:lnTo>
                  <a:pt x="1138547" y="730669"/>
                </a:lnTo>
                <a:lnTo>
                  <a:pt x="1126710" y="774062"/>
                </a:lnTo>
                <a:lnTo>
                  <a:pt x="1112084" y="816162"/>
                </a:lnTo>
                <a:lnTo>
                  <a:pt x="1094660" y="856847"/>
                </a:lnTo>
                <a:lnTo>
                  <a:pt x="1074428" y="895992"/>
                </a:lnTo>
                <a:lnTo>
                  <a:pt x="1051380" y="933475"/>
                </a:lnTo>
                <a:lnTo>
                  <a:pt x="1023510" y="971581"/>
                </a:lnTo>
                <a:lnTo>
                  <a:pt x="992453" y="1007384"/>
                </a:lnTo>
                <a:lnTo>
                  <a:pt x="958345" y="1040825"/>
                </a:lnTo>
                <a:lnTo>
                  <a:pt x="921323" y="1071850"/>
                </a:lnTo>
                <a:lnTo>
                  <a:pt x="881521" y="1100401"/>
                </a:lnTo>
                <a:lnTo>
                  <a:pt x="839078" y="1126423"/>
                </a:lnTo>
                <a:lnTo>
                  <a:pt x="794127" y="1149858"/>
                </a:lnTo>
                <a:lnTo>
                  <a:pt x="746806" y="1170652"/>
                </a:lnTo>
                <a:lnTo>
                  <a:pt x="697250" y="1188746"/>
                </a:lnTo>
                <a:lnTo>
                  <a:pt x="645596" y="1204085"/>
                </a:lnTo>
                <a:lnTo>
                  <a:pt x="591979" y="1216613"/>
                </a:lnTo>
                <a:lnTo>
                  <a:pt x="536535" y="1226273"/>
                </a:lnTo>
                <a:lnTo>
                  <a:pt x="621675" y="1226273"/>
                </a:lnTo>
                <a:lnTo>
                  <a:pt x="690025" y="1207968"/>
                </a:lnTo>
                <a:lnTo>
                  <a:pt x="737375" y="1191582"/>
                </a:lnTo>
                <a:lnTo>
                  <a:pt x="782824" y="1172818"/>
                </a:lnTo>
                <a:lnTo>
                  <a:pt x="826260" y="1151719"/>
                </a:lnTo>
                <a:lnTo>
                  <a:pt x="867575" y="1128331"/>
                </a:lnTo>
                <a:lnTo>
                  <a:pt x="906658" y="1102699"/>
                </a:lnTo>
                <a:lnTo>
                  <a:pt x="943399" y="1074867"/>
                </a:lnTo>
                <a:lnTo>
                  <a:pt x="977688" y="1044881"/>
                </a:lnTo>
                <a:lnTo>
                  <a:pt x="1009414" y="1012784"/>
                </a:lnTo>
                <a:lnTo>
                  <a:pt x="1038469" y="978623"/>
                </a:lnTo>
                <a:lnTo>
                  <a:pt x="1064741" y="942441"/>
                </a:lnTo>
                <a:lnTo>
                  <a:pt x="1087240" y="906006"/>
                </a:lnTo>
                <a:lnTo>
                  <a:pt x="1107138" y="868040"/>
                </a:lnTo>
                <a:lnTo>
                  <a:pt x="1124444" y="828653"/>
                </a:lnTo>
                <a:lnTo>
                  <a:pt x="1139163" y="787952"/>
                </a:lnTo>
                <a:lnTo>
                  <a:pt x="1151304" y="746045"/>
                </a:lnTo>
                <a:lnTo>
                  <a:pt x="1160873" y="703042"/>
                </a:lnTo>
                <a:lnTo>
                  <a:pt x="1167900" y="658841"/>
                </a:lnTo>
                <a:lnTo>
                  <a:pt x="1172328" y="614178"/>
                </a:lnTo>
                <a:lnTo>
                  <a:pt x="1174227" y="568534"/>
                </a:lnTo>
                <a:lnTo>
                  <a:pt x="1173584" y="522226"/>
                </a:lnTo>
                <a:lnTo>
                  <a:pt x="1170406" y="475363"/>
                </a:lnTo>
                <a:lnTo>
                  <a:pt x="1164701" y="428052"/>
                </a:lnTo>
                <a:lnTo>
                  <a:pt x="1156475" y="380402"/>
                </a:lnTo>
                <a:lnTo>
                  <a:pt x="1145736" y="332522"/>
                </a:lnTo>
                <a:lnTo>
                  <a:pt x="1132491" y="284520"/>
                </a:lnTo>
                <a:lnTo>
                  <a:pt x="1116748" y="236503"/>
                </a:lnTo>
                <a:lnTo>
                  <a:pt x="1098513" y="188581"/>
                </a:lnTo>
                <a:lnTo>
                  <a:pt x="1077795" y="140861"/>
                </a:lnTo>
                <a:lnTo>
                  <a:pt x="1054600" y="93452"/>
                </a:lnTo>
                <a:lnTo>
                  <a:pt x="1028936" y="46462"/>
                </a:lnTo>
                <a:lnTo>
                  <a:pt x="1000809"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日期版面配置區 9">
            <a:extLst>
              <a:ext uri="{FF2B5EF4-FFF2-40B4-BE49-F238E27FC236}">
                <a16:creationId xmlns:a16="http://schemas.microsoft.com/office/drawing/2014/main" id="{9643E170-66B9-4A53-87C5-732DBD13A5B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cxnSp>
        <p:nvCxnSpPr>
          <p:cNvPr id="12" name="直線接點 11">
            <a:extLst>
              <a:ext uri="{FF2B5EF4-FFF2-40B4-BE49-F238E27FC236}">
                <a16:creationId xmlns:a16="http://schemas.microsoft.com/office/drawing/2014/main" id="{21B0175A-CD57-6C88-2AB3-5B06FB34259C}"/>
              </a:ext>
            </a:extLst>
          </p:cNvPr>
          <p:cNvCxnSpPr/>
          <p:nvPr/>
        </p:nvCxnSpPr>
        <p:spPr>
          <a:xfrm>
            <a:off x="7911115" y="417799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93991BC3-034A-6BC6-E16F-4C568FF7C3EE}"/>
              </a:ext>
            </a:extLst>
          </p:cNvPr>
          <p:cNvCxnSpPr>
            <a:cxnSpLocks/>
          </p:cNvCxnSpPr>
          <p:nvPr/>
        </p:nvCxnSpPr>
        <p:spPr>
          <a:xfrm>
            <a:off x="3316382" y="5458334"/>
            <a:ext cx="0" cy="18304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11" name="投影片編號版面配置區 10">
            <a:extLst>
              <a:ext uri="{FF2B5EF4-FFF2-40B4-BE49-F238E27FC236}">
                <a16:creationId xmlns:a16="http://schemas.microsoft.com/office/drawing/2014/main" id="{563056F7-1834-2778-463C-FB03B3AD0461}"/>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36</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extLst>
      <p:ext uri="{BB962C8B-B14F-4D97-AF65-F5344CB8AC3E}">
        <p14:creationId xmlns:p14="http://schemas.microsoft.com/office/powerpoint/2010/main" val="10533013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5720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6F5F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0" y="62"/>
            <a:ext cx="5557520" cy="4485640"/>
            <a:chOff x="0" y="62"/>
            <a:chExt cx="5557520" cy="4485640"/>
          </a:xfrm>
        </p:grpSpPr>
        <p:sp>
          <p:nvSpPr>
            <p:cNvPr id="4" name="object 4"/>
            <p:cNvSpPr/>
            <p:nvPr/>
          </p:nvSpPr>
          <p:spPr>
            <a:xfrm>
              <a:off x="9142" y="62"/>
              <a:ext cx="5043170" cy="2658110"/>
            </a:xfrm>
            <a:custGeom>
              <a:avLst/>
              <a:gdLst/>
              <a:ahLst/>
              <a:cxnLst/>
              <a:rect l="l" t="t" r="r" b="b"/>
              <a:pathLst>
                <a:path w="5043170" h="2658110">
                  <a:moveTo>
                    <a:pt x="4822697" y="0"/>
                  </a:moveTo>
                  <a:lnTo>
                    <a:pt x="325602" y="0"/>
                  </a:lnTo>
                  <a:lnTo>
                    <a:pt x="283964" y="36639"/>
                  </a:lnTo>
                  <a:lnTo>
                    <a:pt x="243604" y="73831"/>
                  </a:lnTo>
                  <a:lnTo>
                    <a:pt x="204560" y="111562"/>
                  </a:lnTo>
                  <a:lnTo>
                    <a:pt x="166869" y="149822"/>
                  </a:lnTo>
                  <a:lnTo>
                    <a:pt x="130567" y="188598"/>
                  </a:lnTo>
                  <a:lnTo>
                    <a:pt x="95693" y="227878"/>
                  </a:lnTo>
                  <a:lnTo>
                    <a:pt x="62282" y="267651"/>
                  </a:lnTo>
                  <a:lnTo>
                    <a:pt x="30372" y="307905"/>
                  </a:lnTo>
                  <a:lnTo>
                    <a:pt x="0" y="348627"/>
                  </a:lnTo>
                  <a:lnTo>
                    <a:pt x="0" y="1966836"/>
                  </a:lnTo>
                  <a:lnTo>
                    <a:pt x="27214" y="2010714"/>
                  </a:lnTo>
                  <a:lnTo>
                    <a:pt x="55684" y="2053717"/>
                  </a:lnTo>
                  <a:lnTo>
                    <a:pt x="85390" y="2095780"/>
                  </a:lnTo>
                  <a:lnTo>
                    <a:pt x="116311" y="2136832"/>
                  </a:lnTo>
                  <a:lnTo>
                    <a:pt x="148430" y="2176808"/>
                  </a:lnTo>
                  <a:lnTo>
                    <a:pt x="181724" y="2215639"/>
                  </a:lnTo>
                  <a:lnTo>
                    <a:pt x="216175" y="2253258"/>
                  </a:lnTo>
                  <a:lnTo>
                    <a:pt x="251763" y="2289596"/>
                  </a:lnTo>
                  <a:lnTo>
                    <a:pt x="288468" y="2324587"/>
                  </a:lnTo>
                  <a:lnTo>
                    <a:pt x="326270" y="2358162"/>
                  </a:lnTo>
                  <a:lnTo>
                    <a:pt x="365149" y="2390254"/>
                  </a:lnTo>
                  <a:lnTo>
                    <a:pt x="405086" y="2420796"/>
                  </a:lnTo>
                  <a:lnTo>
                    <a:pt x="446060" y="2449719"/>
                  </a:lnTo>
                  <a:lnTo>
                    <a:pt x="488052" y="2476955"/>
                  </a:lnTo>
                  <a:lnTo>
                    <a:pt x="531042" y="2502438"/>
                  </a:lnTo>
                  <a:lnTo>
                    <a:pt x="575010" y="2526100"/>
                  </a:lnTo>
                  <a:lnTo>
                    <a:pt x="619936" y="2547872"/>
                  </a:lnTo>
                  <a:lnTo>
                    <a:pt x="665801" y="2567687"/>
                  </a:lnTo>
                  <a:lnTo>
                    <a:pt x="712584" y="2585478"/>
                  </a:lnTo>
                  <a:lnTo>
                    <a:pt x="758920" y="2600789"/>
                  </a:lnTo>
                  <a:lnTo>
                    <a:pt x="806274" y="2614251"/>
                  </a:lnTo>
                  <a:lnTo>
                    <a:pt x="854524" y="2625878"/>
                  </a:lnTo>
                  <a:lnTo>
                    <a:pt x="903548" y="2635682"/>
                  </a:lnTo>
                  <a:lnTo>
                    <a:pt x="953225" y="2643675"/>
                  </a:lnTo>
                  <a:lnTo>
                    <a:pt x="1003434" y="2649870"/>
                  </a:lnTo>
                  <a:lnTo>
                    <a:pt x="1054055" y="2654279"/>
                  </a:lnTo>
                  <a:lnTo>
                    <a:pt x="1104964" y="2656916"/>
                  </a:lnTo>
                  <a:lnTo>
                    <a:pt x="1156042" y="2657792"/>
                  </a:lnTo>
                  <a:lnTo>
                    <a:pt x="1208815" y="2656863"/>
                  </a:lnTo>
                  <a:lnTo>
                    <a:pt x="1261506" y="2654084"/>
                  </a:lnTo>
                  <a:lnTo>
                    <a:pt x="1313981" y="2649470"/>
                  </a:lnTo>
                  <a:lnTo>
                    <a:pt x="1366107" y="2643034"/>
                  </a:lnTo>
                  <a:lnTo>
                    <a:pt x="1417753" y="2634791"/>
                  </a:lnTo>
                  <a:lnTo>
                    <a:pt x="1468786" y="2624754"/>
                  </a:lnTo>
                  <a:lnTo>
                    <a:pt x="1519072" y="2612937"/>
                  </a:lnTo>
                  <a:lnTo>
                    <a:pt x="1568480" y="2599354"/>
                  </a:lnTo>
                  <a:lnTo>
                    <a:pt x="1616876" y="2584019"/>
                  </a:lnTo>
                  <a:lnTo>
                    <a:pt x="1664128" y="2566945"/>
                  </a:lnTo>
                  <a:lnTo>
                    <a:pt x="1710104" y="2548148"/>
                  </a:lnTo>
                  <a:lnTo>
                    <a:pt x="1754670" y="2527640"/>
                  </a:lnTo>
                  <a:lnTo>
                    <a:pt x="1797693" y="2505436"/>
                  </a:lnTo>
                  <a:lnTo>
                    <a:pt x="1839042" y="2481550"/>
                  </a:lnTo>
                  <a:lnTo>
                    <a:pt x="1878584" y="2455994"/>
                  </a:lnTo>
                  <a:lnTo>
                    <a:pt x="1916185" y="2428785"/>
                  </a:lnTo>
                  <a:lnTo>
                    <a:pt x="1951713" y="2399934"/>
                  </a:lnTo>
                  <a:lnTo>
                    <a:pt x="1985036" y="2369456"/>
                  </a:lnTo>
                  <a:lnTo>
                    <a:pt x="2016021" y="2337365"/>
                  </a:lnTo>
                  <a:lnTo>
                    <a:pt x="2044535" y="2303676"/>
                  </a:lnTo>
                  <a:lnTo>
                    <a:pt x="2070446" y="2268401"/>
                  </a:lnTo>
                  <a:lnTo>
                    <a:pt x="2093620" y="2231555"/>
                  </a:lnTo>
                  <a:lnTo>
                    <a:pt x="2115025" y="2190770"/>
                  </a:lnTo>
                  <a:lnTo>
                    <a:pt x="2132352" y="2149937"/>
                  </a:lnTo>
                  <a:lnTo>
                    <a:pt x="2145915" y="2109060"/>
                  </a:lnTo>
                  <a:lnTo>
                    <a:pt x="2156028" y="2068144"/>
                  </a:lnTo>
                  <a:lnTo>
                    <a:pt x="2163006" y="2027192"/>
                  </a:lnTo>
                  <a:lnTo>
                    <a:pt x="2167163" y="1986209"/>
                  </a:lnTo>
                  <a:lnTo>
                    <a:pt x="2168814" y="1945199"/>
                  </a:lnTo>
                  <a:lnTo>
                    <a:pt x="2168273" y="1904167"/>
                  </a:lnTo>
                  <a:lnTo>
                    <a:pt x="2165855" y="1863117"/>
                  </a:lnTo>
                  <a:lnTo>
                    <a:pt x="2161874" y="1822053"/>
                  </a:lnTo>
                  <a:lnTo>
                    <a:pt x="2156645" y="1780980"/>
                  </a:lnTo>
                  <a:lnTo>
                    <a:pt x="2150481" y="1739901"/>
                  </a:lnTo>
                  <a:lnTo>
                    <a:pt x="2143699" y="1698822"/>
                  </a:lnTo>
                  <a:lnTo>
                    <a:pt x="2129534" y="1616678"/>
                  </a:lnTo>
                  <a:lnTo>
                    <a:pt x="2122780" y="1575621"/>
                  </a:lnTo>
                  <a:lnTo>
                    <a:pt x="2116665" y="1534581"/>
                  </a:lnTo>
                  <a:lnTo>
                    <a:pt x="2111503" y="1493562"/>
                  </a:lnTo>
                  <a:lnTo>
                    <a:pt x="2107608" y="1452568"/>
                  </a:lnTo>
                  <a:lnTo>
                    <a:pt x="2105296" y="1411602"/>
                  </a:lnTo>
                  <a:lnTo>
                    <a:pt x="2104880" y="1370671"/>
                  </a:lnTo>
                  <a:lnTo>
                    <a:pt x="2106675" y="1329777"/>
                  </a:lnTo>
                  <a:lnTo>
                    <a:pt x="2110996" y="1288926"/>
                  </a:lnTo>
                  <a:lnTo>
                    <a:pt x="2118156" y="1248120"/>
                  </a:lnTo>
                  <a:lnTo>
                    <a:pt x="2128471" y="1207366"/>
                  </a:lnTo>
                  <a:lnTo>
                    <a:pt x="2142255" y="1166667"/>
                  </a:lnTo>
                  <a:lnTo>
                    <a:pt x="2159822" y="1126027"/>
                  </a:lnTo>
                  <a:lnTo>
                    <a:pt x="2181487" y="1085451"/>
                  </a:lnTo>
                  <a:lnTo>
                    <a:pt x="2207564" y="1044943"/>
                  </a:lnTo>
                  <a:lnTo>
                    <a:pt x="2235894" y="1007629"/>
                  </a:lnTo>
                  <a:lnTo>
                    <a:pt x="2267001" y="972188"/>
                  </a:lnTo>
                  <a:lnTo>
                    <a:pt x="2300663" y="938695"/>
                  </a:lnTo>
                  <a:lnTo>
                    <a:pt x="2336660" y="907223"/>
                  </a:lnTo>
                  <a:lnTo>
                    <a:pt x="2374770" y="877845"/>
                  </a:lnTo>
                  <a:lnTo>
                    <a:pt x="2414773" y="850636"/>
                  </a:lnTo>
                  <a:lnTo>
                    <a:pt x="2456447" y="825668"/>
                  </a:lnTo>
                  <a:lnTo>
                    <a:pt x="2499571" y="803016"/>
                  </a:lnTo>
                  <a:lnTo>
                    <a:pt x="2543923" y="782753"/>
                  </a:lnTo>
                  <a:lnTo>
                    <a:pt x="2589284" y="764952"/>
                  </a:lnTo>
                  <a:lnTo>
                    <a:pt x="2635431" y="749688"/>
                  </a:lnTo>
                  <a:lnTo>
                    <a:pt x="2682143" y="737035"/>
                  </a:lnTo>
                  <a:lnTo>
                    <a:pt x="2729200" y="727065"/>
                  </a:lnTo>
                  <a:lnTo>
                    <a:pt x="2776380" y="719852"/>
                  </a:lnTo>
                  <a:lnTo>
                    <a:pt x="2823462" y="715470"/>
                  </a:lnTo>
                  <a:lnTo>
                    <a:pt x="2870225" y="713994"/>
                  </a:lnTo>
                  <a:lnTo>
                    <a:pt x="2902002" y="714705"/>
                  </a:lnTo>
                  <a:lnTo>
                    <a:pt x="2964496" y="720423"/>
                  </a:lnTo>
                  <a:lnTo>
                    <a:pt x="3042097" y="736471"/>
                  </a:lnTo>
                  <a:lnTo>
                    <a:pt x="3085048" y="750573"/>
                  </a:lnTo>
                  <a:lnTo>
                    <a:pt x="3124370" y="767498"/>
                  </a:lnTo>
                  <a:lnTo>
                    <a:pt x="3160513" y="786989"/>
                  </a:lnTo>
                  <a:lnTo>
                    <a:pt x="3193929" y="808790"/>
                  </a:lnTo>
                  <a:lnTo>
                    <a:pt x="3225068" y="832642"/>
                  </a:lnTo>
                  <a:lnTo>
                    <a:pt x="3254381" y="858289"/>
                  </a:lnTo>
                  <a:lnTo>
                    <a:pt x="3282319" y="885473"/>
                  </a:lnTo>
                  <a:lnTo>
                    <a:pt x="3309333" y="913938"/>
                  </a:lnTo>
                  <a:lnTo>
                    <a:pt x="3335873" y="943427"/>
                  </a:lnTo>
                  <a:lnTo>
                    <a:pt x="3389338" y="1004447"/>
                  </a:lnTo>
                  <a:lnTo>
                    <a:pt x="3417164" y="1035464"/>
                  </a:lnTo>
                  <a:lnTo>
                    <a:pt x="3446320" y="1066476"/>
                  </a:lnTo>
                  <a:lnTo>
                    <a:pt x="3477258" y="1097226"/>
                  </a:lnTo>
                  <a:lnTo>
                    <a:pt x="3510427" y="1127458"/>
                  </a:lnTo>
                  <a:lnTo>
                    <a:pt x="3546279" y="1156913"/>
                  </a:lnTo>
                  <a:lnTo>
                    <a:pt x="3585264" y="1185335"/>
                  </a:lnTo>
                  <a:lnTo>
                    <a:pt x="3627835" y="1212468"/>
                  </a:lnTo>
                  <a:lnTo>
                    <a:pt x="3674440" y="1238053"/>
                  </a:lnTo>
                  <a:lnTo>
                    <a:pt x="3725532" y="1261833"/>
                  </a:lnTo>
                  <a:lnTo>
                    <a:pt x="3770616" y="1279693"/>
                  </a:lnTo>
                  <a:lnTo>
                    <a:pt x="3816950" y="1295465"/>
                  </a:lnTo>
                  <a:lnTo>
                    <a:pt x="3864366" y="1309146"/>
                  </a:lnTo>
                  <a:lnTo>
                    <a:pt x="3912696" y="1320732"/>
                  </a:lnTo>
                  <a:lnTo>
                    <a:pt x="3961773" y="1330220"/>
                  </a:lnTo>
                  <a:lnTo>
                    <a:pt x="4011428" y="1337605"/>
                  </a:lnTo>
                  <a:lnTo>
                    <a:pt x="4061493" y="1342885"/>
                  </a:lnTo>
                  <a:lnTo>
                    <a:pt x="4111801" y="1346056"/>
                  </a:lnTo>
                  <a:lnTo>
                    <a:pt x="4162183" y="1347114"/>
                  </a:lnTo>
                  <a:lnTo>
                    <a:pt x="4214100" y="1345986"/>
                  </a:lnTo>
                  <a:lnTo>
                    <a:pt x="4265733" y="1342602"/>
                  </a:lnTo>
                  <a:lnTo>
                    <a:pt x="4316898" y="1336957"/>
                  </a:lnTo>
                  <a:lnTo>
                    <a:pt x="4367410" y="1329048"/>
                  </a:lnTo>
                  <a:lnTo>
                    <a:pt x="4417086" y="1318873"/>
                  </a:lnTo>
                  <a:lnTo>
                    <a:pt x="4465739" y="1306427"/>
                  </a:lnTo>
                  <a:lnTo>
                    <a:pt x="4513187" y="1291708"/>
                  </a:lnTo>
                  <a:lnTo>
                    <a:pt x="4559244" y="1274713"/>
                  </a:lnTo>
                  <a:lnTo>
                    <a:pt x="4603726" y="1255437"/>
                  </a:lnTo>
                  <a:lnTo>
                    <a:pt x="4646448" y="1233879"/>
                  </a:lnTo>
                  <a:lnTo>
                    <a:pt x="4687227" y="1210034"/>
                  </a:lnTo>
                  <a:lnTo>
                    <a:pt x="4725877" y="1183899"/>
                  </a:lnTo>
                  <a:lnTo>
                    <a:pt x="4762214" y="1155471"/>
                  </a:lnTo>
                  <a:lnTo>
                    <a:pt x="4796053" y="1124747"/>
                  </a:lnTo>
                  <a:lnTo>
                    <a:pt x="4827211" y="1091724"/>
                  </a:lnTo>
                  <a:lnTo>
                    <a:pt x="4855502" y="1056398"/>
                  </a:lnTo>
                  <a:lnTo>
                    <a:pt x="4890100" y="1006941"/>
                  </a:lnTo>
                  <a:lnTo>
                    <a:pt x="4920843" y="958129"/>
                  </a:lnTo>
                  <a:lnTo>
                    <a:pt x="4947843" y="909956"/>
                  </a:lnTo>
                  <a:lnTo>
                    <a:pt x="4971212" y="862416"/>
                  </a:lnTo>
                  <a:lnTo>
                    <a:pt x="4991063" y="815504"/>
                  </a:lnTo>
                  <a:lnTo>
                    <a:pt x="5007509" y="769213"/>
                  </a:lnTo>
                  <a:lnTo>
                    <a:pt x="5020662" y="723538"/>
                  </a:lnTo>
                  <a:lnTo>
                    <a:pt x="5030635" y="678473"/>
                  </a:lnTo>
                  <a:lnTo>
                    <a:pt x="5037540" y="634012"/>
                  </a:lnTo>
                  <a:lnTo>
                    <a:pt x="5041491" y="590149"/>
                  </a:lnTo>
                  <a:lnTo>
                    <a:pt x="5042598" y="546878"/>
                  </a:lnTo>
                  <a:lnTo>
                    <a:pt x="5040976" y="504194"/>
                  </a:lnTo>
                  <a:lnTo>
                    <a:pt x="5036737" y="462090"/>
                  </a:lnTo>
                  <a:lnTo>
                    <a:pt x="5029993" y="420561"/>
                  </a:lnTo>
                  <a:lnTo>
                    <a:pt x="5020857" y="379600"/>
                  </a:lnTo>
                  <a:lnTo>
                    <a:pt x="5009441" y="339203"/>
                  </a:lnTo>
                  <a:lnTo>
                    <a:pt x="4995859" y="299363"/>
                  </a:lnTo>
                  <a:lnTo>
                    <a:pt x="4980222" y="260075"/>
                  </a:lnTo>
                  <a:lnTo>
                    <a:pt x="4962643" y="221331"/>
                  </a:lnTo>
                  <a:lnTo>
                    <a:pt x="4943235" y="183128"/>
                  </a:lnTo>
                  <a:lnTo>
                    <a:pt x="4922111" y="145458"/>
                  </a:lnTo>
                  <a:lnTo>
                    <a:pt x="4899382" y="108316"/>
                  </a:lnTo>
                  <a:lnTo>
                    <a:pt x="4875162" y="71696"/>
                  </a:lnTo>
                  <a:lnTo>
                    <a:pt x="4849563" y="35593"/>
                  </a:lnTo>
                  <a:lnTo>
                    <a:pt x="4822697"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2032"/>
              <a:ext cx="4197350" cy="4483100"/>
            </a:xfrm>
            <a:custGeom>
              <a:avLst/>
              <a:gdLst/>
              <a:ahLst/>
              <a:cxnLst/>
              <a:rect l="l" t="t" r="r" b="b"/>
              <a:pathLst>
                <a:path w="4197350" h="4483100">
                  <a:moveTo>
                    <a:pt x="940320" y="4445000"/>
                  </a:moveTo>
                  <a:lnTo>
                    <a:pt x="790529" y="4445000"/>
                  </a:lnTo>
                  <a:lnTo>
                    <a:pt x="842291" y="4457700"/>
                  </a:lnTo>
                  <a:lnTo>
                    <a:pt x="951315" y="4483100"/>
                  </a:lnTo>
                  <a:lnTo>
                    <a:pt x="1261696" y="4483100"/>
                  </a:lnTo>
                  <a:lnTo>
                    <a:pt x="1307606" y="4470400"/>
                  </a:lnTo>
                  <a:lnTo>
                    <a:pt x="1353511" y="4470400"/>
                  </a:lnTo>
                  <a:lnTo>
                    <a:pt x="1399305" y="4457700"/>
                  </a:lnTo>
                  <a:lnTo>
                    <a:pt x="1000525" y="4457700"/>
                  </a:lnTo>
                  <a:lnTo>
                    <a:pt x="940320" y="4445000"/>
                  </a:lnTo>
                  <a:close/>
                </a:path>
                <a:path w="4197350" h="4483100">
                  <a:moveTo>
                    <a:pt x="1976191" y="1181100"/>
                  </a:moveTo>
                  <a:lnTo>
                    <a:pt x="1773138" y="1181100"/>
                  </a:lnTo>
                  <a:lnTo>
                    <a:pt x="1721412" y="1193800"/>
                  </a:lnTo>
                  <a:lnTo>
                    <a:pt x="1667368" y="1206500"/>
                  </a:lnTo>
                  <a:lnTo>
                    <a:pt x="1610897" y="1219200"/>
                  </a:lnTo>
                  <a:lnTo>
                    <a:pt x="1575246" y="1231900"/>
                  </a:lnTo>
                  <a:lnTo>
                    <a:pt x="1541182" y="1257300"/>
                  </a:lnTo>
                  <a:lnTo>
                    <a:pt x="1508727" y="1270000"/>
                  </a:lnTo>
                  <a:lnTo>
                    <a:pt x="1477904" y="1295400"/>
                  </a:lnTo>
                  <a:lnTo>
                    <a:pt x="1448735" y="1320800"/>
                  </a:lnTo>
                  <a:lnTo>
                    <a:pt x="1421244" y="1358900"/>
                  </a:lnTo>
                  <a:lnTo>
                    <a:pt x="1395453" y="1384300"/>
                  </a:lnTo>
                  <a:lnTo>
                    <a:pt x="1371386" y="1422400"/>
                  </a:lnTo>
                  <a:lnTo>
                    <a:pt x="1349065" y="1460500"/>
                  </a:lnTo>
                  <a:lnTo>
                    <a:pt x="1328514" y="1498600"/>
                  </a:lnTo>
                  <a:lnTo>
                    <a:pt x="1309754" y="1549400"/>
                  </a:lnTo>
                  <a:lnTo>
                    <a:pt x="1292809" y="1587500"/>
                  </a:lnTo>
                  <a:lnTo>
                    <a:pt x="1277702" y="1638300"/>
                  </a:lnTo>
                  <a:lnTo>
                    <a:pt x="1264455" y="1689100"/>
                  </a:lnTo>
                  <a:lnTo>
                    <a:pt x="1253092" y="1727200"/>
                  </a:lnTo>
                  <a:lnTo>
                    <a:pt x="1243635" y="1778000"/>
                  </a:lnTo>
                  <a:lnTo>
                    <a:pt x="1236108" y="1828800"/>
                  </a:lnTo>
                  <a:lnTo>
                    <a:pt x="1230532" y="1879600"/>
                  </a:lnTo>
                  <a:lnTo>
                    <a:pt x="1226931" y="1930400"/>
                  </a:lnTo>
                  <a:lnTo>
                    <a:pt x="1225329" y="1981200"/>
                  </a:lnTo>
                  <a:lnTo>
                    <a:pt x="1225747" y="2032000"/>
                  </a:lnTo>
                  <a:lnTo>
                    <a:pt x="1228208" y="2070100"/>
                  </a:lnTo>
                  <a:lnTo>
                    <a:pt x="1232736" y="2120900"/>
                  </a:lnTo>
                  <a:lnTo>
                    <a:pt x="1239354" y="2171700"/>
                  </a:lnTo>
                  <a:lnTo>
                    <a:pt x="1248083" y="2222500"/>
                  </a:lnTo>
                  <a:lnTo>
                    <a:pt x="1262058" y="2273300"/>
                  </a:lnTo>
                  <a:lnTo>
                    <a:pt x="1279053" y="2324100"/>
                  </a:lnTo>
                  <a:lnTo>
                    <a:pt x="1298841" y="2374900"/>
                  </a:lnTo>
                  <a:lnTo>
                    <a:pt x="1321195" y="2425700"/>
                  </a:lnTo>
                  <a:lnTo>
                    <a:pt x="1345889" y="2463800"/>
                  </a:lnTo>
                  <a:lnTo>
                    <a:pt x="1372696" y="2501900"/>
                  </a:lnTo>
                  <a:lnTo>
                    <a:pt x="1401389" y="2552700"/>
                  </a:lnTo>
                  <a:lnTo>
                    <a:pt x="1431742" y="2578100"/>
                  </a:lnTo>
                  <a:lnTo>
                    <a:pt x="1463529" y="2616200"/>
                  </a:lnTo>
                  <a:lnTo>
                    <a:pt x="1496521" y="2654300"/>
                  </a:lnTo>
                  <a:lnTo>
                    <a:pt x="1530494" y="2692400"/>
                  </a:lnTo>
                  <a:lnTo>
                    <a:pt x="1565221" y="2717800"/>
                  </a:lnTo>
                  <a:lnTo>
                    <a:pt x="1600474" y="2743200"/>
                  </a:lnTo>
                  <a:lnTo>
                    <a:pt x="1636027" y="2781300"/>
                  </a:lnTo>
                  <a:lnTo>
                    <a:pt x="1707758" y="2844800"/>
                  </a:lnTo>
                  <a:lnTo>
                    <a:pt x="1743395" y="2870200"/>
                  </a:lnTo>
                  <a:lnTo>
                    <a:pt x="1778357" y="2895600"/>
                  </a:lnTo>
                  <a:lnTo>
                    <a:pt x="1812439" y="2933700"/>
                  </a:lnTo>
                  <a:lnTo>
                    <a:pt x="1845433" y="2959100"/>
                  </a:lnTo>
                  <a:lnTo>
                    <a:pt x="1877131" y="2997200"/>
                  </a:lnTo>
                  <a:lnTo>
                    <a:pt x="1907327" y="3035300"/>
                  </a:lnTo>
                  <a:lnTo>
                    <a:pt x="1935814" y="3073400"/>
                  </a:lnTo>
                  <a:lnTo>
                    <a:pt x="1962385" y="3098800"/>
                  </a:lnTo>
                  <a:lnTo>
                    <a:pt x="1986833" y="3149600"/>
                  </a:lnTo>
                  <a:lnTo>
                    <a:pt x="2008950" y="3187700"/>
                  </a:lnTo>
                  <a:lnTo>
                    <a:pt x="2028530" y="3225800"/>
                  </a:lnTo>
                  <a:lnTo>
                    <a:pt x="2045366" y="3276600"/>
                  </a:lnTo>
                  <a:lnTo>
                    <a:pt x="2059250" y="3327400"/>
                  </a:lnTo>
                  <a:lnTo>
                    <a:pt x="2069976" y="3378200"/>
                  </a:lnTo>
                  <a:lnTo>
                    <a:pt x="2076280" y="3429000"/>
                  </a:lnTo>
                  <a:lnTo>
                    <a:pt x="2079830" y="3479800"/>
                  </a:lnTo>
                  <a:lnTo>
                    <a:pt x="2080677" y="3530600"/>
                  </a:lnTo>
                  <a:lnTo>
                    <a:pt x="2078874" y="3568700"/>
                  </a:lnTo>
                  <a:lnTo>
                    <a:pt x="2074473" y="3619500"/>
                  </a:lnTo>
                  <a:lnTo>
                    <a:pt x="2067526" y="3670300"/>
                  </a:lnTo>
                  <a:lnTo>
                    <a:pt x="2058084" y="3721100"/>
                  </a:lnTo>
                  <a:lnTo>
                    <a:pt x="2046199" y="3759200"/>
                  </a:lnTo>
                  <a:lnTo>
                    <a:pt x="2031924" y="3810000"/>
                  </a:lnTo>
                  <a:lnTo>
                    <a:pt x="2015311" y="3860800"/>
                  </a:lnTo>
                  <a:lnTo>
                    <a:pt x="1996410" y="3898900"/>
                  </a:lnTo>
                  <a:lnTo>
                    <a:pt x="1975276" y="3949700"/>
                  </a:lnTo>
                  <a:lnTo>
                    <a:pt x="1951958" y="3987800"/>
                  </a:lnTo>
                  <a:lnTo>
                    <a:pt x="1926509" y="4038600"/>
                  </a:lnTo>
                  <a:lnTo>
                    <a:pt x="1898982" y="4076700"/>
                  </a:lnTo>
                  <a:lnTo>
                    <a:pt x="1869427" y="4114800"/>
                  </a:lnTo>
                  <a:lnTo>
                    <a:pt x="1837898" y="4152900"/>
                  </a:lnTo>
                  <a:lnTo>
                    <a:pt x="1804445" y="4191000"/>
                  </a:lnTo>
                  <a:lnTo>
                    <a:pt x="1769121" y="4229100"/>
                  </a:lnTo>
                  <a:lnTo>
                    <a:pt x="1731978" y="4254500"/>
                  </a:lnTo>
                  <a:lnTo>
                    <a:pt x="1688952" y="4292600"/>
                  </a:lnTo>
                  <a:lnTo>
                    <a:pt x="1644843" y="4318000"/>
                  </a:lnTo>
                  <a:lnTo>
                    <a:pt x="1599780" y="4356100"/>
                  </a:lnTo>
                  <a:lnTo>
                    <a:pt x="1553892" y="4368800"/>
                  </a:lnTo>
                  <a:lnTo>
                    <a:pt x="1507306" y="4394200"/>
                  </a:lnTo>
                  <a:lnTo>
                    <a:pt x="1268388" y="4457700"/>
                  </a:lnTo>
                  <a:lnTo>
                    <a:pt x="1399305" y="4457700"/>
                  </a:lnTo>
                  <a:lnTo>
                    <a:pt x="1490143" y="4432300"/>
                  </a:lnTo>
                  <a:lnTo>
                    <a:pt x="1534976" y="4406900"/>
                  </a:lnTo>
                  <a:lnTo>
                    <a:pt x="1579280" y="4394200"/>
                  </a:lnTo>
                  <a:lnTo>
                    <a:pt x="1622949" y="4368800"/>
                  </a:lnTo>
                  <a:lnTo>
                    <a:pt x="1665878" y="4343400"/>
                  </a:lnTo>
                  <a:lnTo>
                    <a:pt x="1707963" y="4318000"/>
                  </a:lnTo>
                  <a:lnTo>
                    <a:pt x="1749098" y="4279900"/>
                  </a:lnTo>
                  <a:lnTo>
                    <a:pt x="1785514" y="4241800"/>
                  </a:lnTo>
                  <a:lnTo>
                    <a:pt x="1820233" y="4216400"/>
                  </a:lnTo>
                  <a:lnTo>
                    <a:pt x="1853210" y="4178300"/>
                  </a:lnTo>
                  <a:lnTo>
                    <a:pt x="1884397" y="4140200"/>
                  </a:lnTo>
                  <a:lnTo>
                    <a:pt x="1913750" y="4102100"/>
                  </a:lnTo>
                  <a:lnTo>
                    <a:pt x="1941221" y="4064000"/>
                  </a:lnTo>
                  <a:lnTo>
                    <a:pt x="1966766" y="4025900"/>
                  </a:lnTo>
                  <a:lnTo>
                    <a:pt x="1990338" y="3975100"/>
                  </a:lnTo>
                  <a:lnTo>
                    <a:pt x="2011891" y="3937000"/>
                  </a:lnTo>
                  <a:lnTo>
                    <a:pt x="2031379" y="3886200"/>
                  </a:lnTo>
                  <a:lnTo>
                    <a:pt x="2048756" y="3848100"/>
                  </a:lnTo>
                  <a:lnTo>
                    <a:pt x="2063976" y="3797300"/>
                  </a:lnTo>
                  <a:lnTo>
                    <a:pt x="2076994" y="3759200"/>
                  </a:lnTo>
                  <a:lnTo>
                    <a:pt x="2087762" y="3708400"/>
                  </a:lnTo>
                  <a:lnTo>
                    <a:pt x="2096235" y="3657600"/>
                  </a:lnTo>
                  <a:lnTo>
                    <a:pt x="2102367" y="3606800"/>
                  </a:lnTo>
                  <a:lnTo>
                    <a:pt x="2106113" y="3568700"/>
                  </a:lnTo>
                  <a:lnTo>
                    <a:pt x="2107425" y="3517900"/>
                  </a:lnTo>
                  <a:lnTo>
                    <a:pt x="2106258" y="3467100"/>
                  </a:lnTo>
                  <a:lnTo>
                    <a:pt x="2102566" y="3429000"/>
                  </a:lnTo>
                  <a:lnTo>
                    <a:pt x="2096303" y="3378200"/>
                  </a:lnTo>
                  <a:lnTo>
                    <a:pt x="2085133" y="3327400"/>
                  </a:lnTo>
                  <a:lnTo>
                    <a:pt x="2070583" y="3263900"/>
                  </a:lnTo>
                  <a:lnTo>
                    <a:pt x="2052904" y="3225800"/>
                  </a:lnTo>
                  <a:lnTo>
                    <a:pt x="2032351" y="3175000"/>
                  </a:lnTo>
                  <a:lnTo>
                    <a:pt x="2009175" y="3136900"/>
                  </a:lnTo>
                  <a:lnTo>
                    <a:pt x="1983631" y="3086100"/>
                  </a:lnTo>
                  <a:lnTo>
                    <a:pt x="1955970" y="3048000"/>
                  </a:lnTo>
                  <a:lnTo>
                    <a:pt x="1926446" y="3009900"/>
                  </a:lnTo>
                  <a:lnTo>
                    <a:pt x="1895312" y="2971800"/>
                  </a:lnTo>
                  <a:lnTo>
                    <a:pt x="1862820" y="2946400"/>
                  </a:lnTo>
                  <a:lnTo>
                    <a:pt x="1829223" y="2908300"/>
                  </a:lnTo>
                  <a:lnTo>
                    <a:pt x="1794775" y="2882900"/>
                  </a:lnTo>
                  <a:lnTo>
                    <a:pt x="1759728" y="2844800"/>
                  </a:lnTo>
                  <a:lnTo>
                    <a:pt x="1724335" y="2819400"/>
                  </a:lnTo>
                  <a:lnTo>
                    <a:pt x="1653949" y="2755900"/>
                  </a:lnTo>
                  <a:lnTo>
                    <a:pt x="1584571" y="2705100"/>
                  </a:lnTo>
                  <a:lnTo>
                    <a:pt x="1550541" y="2667000"/>
                  </a:lnTo>
                  <a:lnTo>
                    <a:pt x="1517251" y="2641600"/>
                  </a:lnTo>
                  <a:lnTo>
                    <a:pt x="1484923" y="2603500"/>
                  </a:lnTo>
                  <a:lnTo>
                    <a:pt x="1453781" y="2565400"/>
                  </a:lnTo>
                  <a:lnTo>
                    <a:pt x="1424051" y="2527300"/>
                  </a:lnTo>
                  <a:lnTo>
                    <a:pt x="1395956" y="2489200"/>
                  </a:lnTo>
                  <a:lnTo>
                    <a:pt x="1369720" y="2451100"/>
                  </a:lnTo>
                  <a:lnTo>
                    <a:pt x="1345567" y="2413000"/>
                  </a:lnTo>
                  <a:lnTo>
                    <a:pt x="1323722" y="2362200"/>
                  </a:lnTo>
                  <a:lnTo>
                    <a:pt x="1304408" y="2311400"/>
                  </a:lnTo>
                  <a:lnTo>
                    <a:pt x="1287849" y="2260600"/>
                  </a:lnTo>
                  <a:lnTo>
                    <a:pt x="1274270" y="2209800"/>
                  </a:lnTo>
                  <a:lnTo>
                    <a:pt x="1265692" y="2171700"/>
                  </a:lnTo>
                  <a:lnTo>
                    <a:pt x="1259314" y="2120900"/>
                  </a:lnTo>
                  <a:lnTo>
                    <a:pt x="1255108" y="2070100"/>
                  </a:lnTo>
                  <a:lnTo>
                    <a:pt x="1253048" y="2019300"/>
                  </a:lnTo>
                  <a:lnTo>
                    <a:pt x="1253104" y="1968500"/>
                  </a:lnTo>
                  <a:lnTo>
                    <a:pt x="1255249" y="1917700"/>
                  </a:lnTo>
                  <a:lnTo>
                    <a:pt x="1259455" y="1866900"/>
                  </a:lnTo>
                  <a:lnTo>
                    <a:pt x="1265693" y="1816100"/>
                  </a:lnTo>
                  <a:lnTo>
                    <a:pt x="1273937" y="1778000"/>
                  </a:lnTo>
                  <a:lnTo>
                    <a:pt x="1284157" y="1727200"/>
                  </a:lnTo>
                  <a:lnTo>
                    <a:pt x="1296326" y="1676400"/>
                  </a:lnTo>
                  <a:lnTo>
                    <a:pt x="1310416" y="1625600"/>
                  </a:lnTo>
                  <a:lnTo>
                    <a:pt x="1326399" y="1587500"/>
                  </a:lnTo>
                  <a:lnTo>
                    <a:pt x="1344247" y="1536700"/>
                  </a:lnTo>
                  <a:lnTo>
                    <a:pt x="1363932" y="1498600"/>
                  </a:lnTo>
                  <a:lnTo>
                    <a:pt x="1385426" y="1460500"/>
                  </a:lnTo>
                  <a:lnTo>
                    <a:pt x="1408700" y="1422400"/>
                  </a:lnTo>
                  <a:lnTo>
                    <a:pt x="1433728" y="1384300"/>
                  </a:lnTo>
                  <a:lnTo>
                    <a:pt x="1460481" y="1358900"/>
                  </a:lnTo>
                  <a:lnTo>
                    <a:pt x="1488930" y="1320800"/>
                  </a:lnTo>
                  <a:lnTo>
                    <a:pt x="1519049" y="1295400"/>
                  </a:lnTo>
                  <a:lnTo>
                    <a:pt x="1550808" y="1282700"/>
                  </a:lnTo>
                  <a:lnTo>
                    <a:pt x="1584181" y="1257300"/>
                  </a:lnTo>
                  <a:lnTo>
                    <a:pt x="1619139" y="1244600"/>
                  </a:lnTo>
                  <a:lnTo>
                    <a:pt x="1674440" y="1231900"/>
                  </a:lnTo>
                  <a:lnTo>
                    <a:pt x="1727243" y="1219200"/>
                  </a:lnTo>
                  <a:lnTo>
                    <a:pt x="1777676" y="1206500"/>
                  </a:lnTo>
                  <a:lnTo>
                    <a:pt x="2072393" y="1206500"/>
                  </a:lnTo>
                  <a:lnTo>
                    <a:pt x="2025434" y="1193800"/>
                  </a:lnTo>
                  <a:lnTo>
                    <a:pt x="1976191" y="1181100"/>
                  </a:lnTo>
                  <a:close/>
                </a:path>
                <a:path w="4197350" h="4483100">
                  <a:moveTo>
                    <a:pt x="1182" y="4000500"/>
                  </a:moveTo>
                  <a:lnTo>
                    <a:pt x="0" y="4000500"/>
                  </a:lnTo>
                  <a:lnTo>
                    <a:pt x="0" y="4038600"/>
                  </a:lnTo>
                  <a:lnTo>
                    <a:pt x="24743" y="4051300"/>
                  </a:lnTo>
                  <a:lnTo>
                    <a:pt x="68765" y="4102100"/>
                  </a:lnTo>
                  <a:lnTo>
                    <a:pt x="114931" y="4140200"/>
                  </a:lnTo>
                  <a:lnTo>
                    <a:pt x="163287" y="4178300"/>
                  </a:lnTo>
                  <a:lnTo>
                    <a:pt x="213880" y="4203700"/>
                  </a:lnTo>
                  <a:lnTo>
                    <a:pt x="266755" y="4241800"/>
                  </a:lnTo>
                  <a:lnTo>
                    <a:pt x="321958" y="4279900"/>
                  </a:lnTo>
                  <a:lnTo>
                    <a:pt x="379535" y="4305300"/>
                  </a:lnTo>
                  <a:lnTo>
                    <a:pt x="439533" y="4330700"/>
                  </a:lnTo>
                  <a:lnTo>
                    <a:pt x="533621" y="4368800"/>
                  </a:lnTo>
                  <a:lnTo>
                    <a:pt x="607428" y="4394200"/>
                  </a:lnTo>
                  <a:lnTo>
                    <a:pt x="649129" y="4419600"/>
                  </a:lnTo>
                  <a:lnTo>
                    <a:pt x="693707" y="4432300"/>
                  </a:lnTo>
                  <a:lnTo>
                    <a:pt x="740920" y="4445000"/>
                  </a:lnTo>
                  <a:lnTo>
                    <a:pt x="881827" y="4445000"/>
                  </a:lnTo>
                  <a:lnTo>
                    <a:pt x="771185" y="4419600"/>
                  </a:lnTo>
                  <a:lnTo>
                    <a:pt x="719642" y="4406900"/>
                  </a:lnTo>
                  <a:lnTo>
                    <a:pt x="671021" y="4394200"/>
                  </a:lnTo>
                  <a:lnTo>
                    <a:pt x="625625" y="4381500"/>
                  </a:lnTo>
                  <a:lnTo>
                    <a:pt x="583756" y="4368800"/>
                  </a:lnTo>
                  <a:lnTo>
                    <a:pt x="545718" y="4356100"/>
                  </a:lnTo>
                  <a:lnTo>
                    <a:pt x="450388" y="4305300"/>
                  </a:lnTo>
                  <a:lnTo>
                    <a:pt x="391387" y="4279900"/>
                  </a:lnTo>
                  <a:lnTo>
                    <a:pt x="334762" y="4254500"/>
                  </a:lnTo>
                  <a:lnTo>
                    <a:pt x="280471" y="4216400"/>
                  </a:lnTo>
                  <a:lnTo>
                    <a:pt x="228467" y="4191000"/>
                  </a:lnTo>
                  <a:lnTo>
                    <a:pt x="178705" y="4152900"/>
                  </a:lnTo>
                  <a:lnTo>
                    <a:pt x="131141" y="4114800"/>
                  </a:lnTo>
                  <a:lnTo>
                    <a:pt x="85729" y="4076700"/>
                  </a:lnTo>
                  <a:lnTo>
                    <a:pt x="42425" y="4038600"/>
                  </a:lnTo>
                  <a:lnTo>
                    <a:pt x="1182" y="4000500"/>
                  </a:lnTo>
                  <a:close/>
                </a:path>
                <a:path w="4197350" h="4483100">
                  <a:moveTo>
                    <a:pt x="2072393" y="1206500"/>
                  </a:moveTo>
                  <a:lnTo>
                    <a:pt x="1972757" y="1206500"/>
                  </a:lnTo>
                  <a:lnTo>
                    <a:pt x="2019568" y="1219200"/>
                  </a:lnTo>
                  <a:lnTo>
                    <a:pt x="2064264" y="1231900"/>
                  </a:lnTo>
                  <a:lnTo>
                    <a:pt x="2107057" y="1257300"/>
                  </a:lnTo>
                  <a:lnTo>
                    <a:pt x="2148158" y="1270000"/>
                  </a:lnTo>
                  <a:lnTo>
                    <a:pt x="2187778" y="1295400"/>
                  </a:lnTo>
                  <a:lnTo>
                    <a:pt x="2226129" y="1320800"/>
                  </a:lnTo>
                  <a:lnTo>
                    <a:pt x="2263422" y="1346200"/>
                  </a:lnTo>
                  <a:lnTo>
                    <a:pt x="2299869" y="1371600"/>
                  </a:lnTo>
                  <a:lnTo>
                    <a:pt x="2335679" y="1409700"/>
                  </a:lnTo>
                  <a:lnTo>
                    <a:pt x="2371066" y="1435100"/>
                  </a:lnTo>
                  <a:lnTo>
                    <a:pt x="2406240" y="1473200"/>
                  </a:lnTo>
                  <a:lnTo>
                    <a:pt x="2475785" y="1536700"/>
                  </a:lnTo>
                  <a:lnTo>
                    <a:pt x="2510490" y="1562100"/>
                  </a:lnTo>
                  <a:lnTo>
                    <a:pt x="2545717" y="1600200"/>
                  </a:lnTo>
                  <a:lnTo>
                    <a:pt x="2581654" y="1625600"/>
                  </a:lnTo>
                  <a:lnTo>
                    <a:pt x="2618489" y="1651000"/>
                  </a:lnTo>
                  <a:lnTo>
                    <a:pt x="2656410" y="1676400"/>
                  </a:lnTo>
                  <a:lnTo>
                    <a:pt x="2695604" y="1701800"/>
                  </a:lnTo>
                  <a:lnTo>
                    <a:pt x="2736260" y="1727200"/>
                  </a:lnTo>
                  <a:lnTo>
                    <a:pt x="2778566" y="1752600"/>
                  </a:lnTo>
                  <a:lnTo>
                    <a:pt x="2822709" y="1778000"/>
                  </a:lnTo>
                  <a:lnTo>
                    <a:pt x="2868878" y="1790700"/>
                  </a:lnTo>
                  <a:lnTo>
                    <a:pt x="2917261" y="1803400"/>
                  </a:lnTo>
                  <a:lnTo>
                    <a:pt x="2968045" y="1816100"/>
                  </a:lnTo>
                  <a:lnTo>
                    <a:pt x="3207683" y="1816100"/>
                  </a:lnTo>
                  <a:lnTo>
                    <a:pt x="3305671" y="1790700"/>
                  </a:lnTo>
                  <a:lnTo>
                    <a:pt x="2972129" y="1790700"/>
                  </a:lnTo>
                  <a:lnTo>
                    <a:pt x="2922936" y="1778000"/>
                  </a:lnTo>
                  <a:lnTo>
                    <a:pt x="2876022" y="1765300"/>
                  </a:lnTo>
                  <a:lnTo>
                    <a:pt x="2831210" y="1752600"/>
                  </a:lnTo>
                  <a:lnTo>
                    <a:pt x="2788321" y="1727200"/>
                  </a:lnTo>
                  <a:lnTo>
                    <a:pt x="2747178" y="1701800"/>
                  </a:lnTo>
                  <a:lnTo>
                    <a:pt x="2707603" y="1689100"/>
                  </a:lnTo>
                  <a:lnTo>
                    <a:pt x="2669419" y="1663700"/>
                  </a:lnTo>
                  <a:lnTo>
                    <a:pt x="2632447" y="1625600"/>
                  </a:lnTo>
                  <a:lnTo>
                    <a:pt x="2596509" y="1600200"/>
                  </a:lnTo>
                  <a:lnTo>
                    <a:pt x="2561428" y="1574800"/>
                  </a:lnTo>
                  <a:lnTo>
                    <a:pt x="2527026" y="1536700"/>
                  </a:lnTo>
                  <a:lnTo>
                    <a:pt x="2493126" y="1511300"/>
                  </a:lnTo>
                  <a:lnTo>
                    <a:pt x="2424631" y="1447800"/>
                  </a:lnTo>
                  <a:lnTo>
                    <a:pt x="2389393" y="1409700"/>
                  </a:lnTo>
                  <a:lnTo>
                    <a:pt x="2353638" y="1384300"/>
                  </a:lnTo>
                  <a:lnTo>
                    <a:pt x="2317171" y="1358900"/>
                  </a:lnTo>
                  <a:lnTo>
                    <a:pt x="2279794" y="1320800"/>
                  </a:lnTo>
                  <a:lnTo>
                    <a:pt x="2241311" y="1295400"/>
                  </a:lnTo>
                  <a:lnTo>
                    <a:pt x="2201526" y="1270000"/>
                  </a:lnTo>
                  <a:lnTo>
                    <a:pt x="2160242" y="1244600"/>
                  </a:lnTo>
                  <a:lnTo>
                    <a:pt x="2117263" y="1231900"/>
                  </a:lnTo>
                  <a:lnTo>
                    <a:pt x="2072393" y="1206500"/>
                  </a:lnTo>
                  <a:close/>
                </a:path>
                <a:path w="4197350" h="4483100">
                  <a:moveTo>
                    <a:pt x="4025574" y="0"/>
                  </a:moveTo>
                  <a:lnTo>
                    <a:pt x="3995727" y="0"/>
                  </a:lnTo>
                  <a:lnTo>
                    <a:pt x="4002339" y="12700"/>
                  </a:lnTo>
                  <a:lnTo>
                    <a:pt x="4021900" y="50800"/>
                  </a:lnTo>
                  <a:lnTo>
                    <a:pt x="4040273" y="88900"/>
                  </a:lnTo>
                  <a:lnTo>
                    <a:pt x="4057453" y="139700"/>
                  </a:lnTo>
                  <a:lnTo>
                    <a:pt x="4073436" y="177800"/>
                  </a:lnTo>
                  <a:lnTo>
                    <a:pt x="4088218" y="215900"/>
                  </a:lnTo>
                  <a:lnTo>
                    <a:pt x="4101794" y="254000"/>
                  </a:lnTo>
                  <a:lnTo>
                    <a:pt x="4114160" y="292100"/>
                  </a:lnTo>
                  <a:lnTo>
                    <a:pt x="4125312" y="330200"/>
                  </a:lnTo>
                  <a:lnTo>
                    <a:pt x="4135245" y="368300"/>
                  </a:lnTo>
                  <a:lnTo>
                    <a:pt x="4143956" y="406400"/>
                  </a:lnTo>
                  <a:lnTo>
                    <a:pt x="4151439" y="444500"/>
                  </a:lnTo>
                  <a:lnTo>
                    <a:pt x="4157691" y="482600"/>
                  </a:lnTo>
                  <a:lnTo>
                    <a:pt x="4162707" y="520700"/>
                  </a:lnTo>
                  <a:lnTo>
                    <a:pt x="4166483" y="558800"/>
                  </a:lnTo>
                  <a:lnTo>
                    <a:pt x="4169015" y="596900"/>
                  </a:lnTo>
                  <a:lnTo>
                    <a:pt x="4170298" y="635000"/>
                  </a:lnTo>
                  <a:lnTo>
                    <a:pt x="4170329" y="673100"/>
                  </a:lnTo>
                  <a:lnTo>
                    <a:pt x="4169102" y="711200"/>
                  </a:lnTo>
                  <a:lnTo>
                    <a:pt x="4166613" y="749300"/>
                  </a:lnTo>
                  <a:lnTo>
                    <a:pt x="4162859" y="787400"/>
                  </a:lnTo>
                  <a:lnTo>
                    <a:pt x="4157835" y="825500"/>
                  </a:lnTo>
                  <a:lnTo>
                    <a:pt x="4151536" y="863600"/>
                  </a:lnTo>
                  <a:lnTo>
                    <a:pt x="4143959" y="901700"/>
                  </a:lnTo>
                  <a:lnTo>
                    <a:pt x="4135098" y="927100"/>
                  </a:lnTo>
                  <a:lnTo>
                    <a:pt x="4124951" y="965200"/>
                  </a:lnTo>
                  <a:lnTo>
                    <a:pt x="4111707" y="1003300"/>
                  </a:lnTo>
                  <a:lnTo>
                    <a:pt x="4096482" y="1041400"/>
                  </a:lnTo>
                  <a:lnTo>
                    <a:pt x="4079323" y="1079500"/>
                  </a:lnTo>
                  <a:lnTo>
                    <a:pt x="4060273" y="1130300"/>
                  </a:lnTo>
                  <a:lnTo>
                    <a:pt x="4039380" y="1168400"/>
                  </a:lnTo>
                  <a:lnTo>
                    <a:pt x="4016689" y="1206500"/>
                  </a:lnTo>
                  <a:lnTo>
                    <a:pt x="3992244" y="1244600"/>
                  </a:lnTo>
                  <a:lnTo>
                    <a:pt x="3966093" y="1282700"/>
                  </a:lnTo>
                  <a:lnTo>
                    <a:pt x="3938280" y="1320800"/>
                  </a:lnTo>
                  <a:lnTo>
                    <a:pt x="3908851" y="1358900"/>
                  </a:lnTo>
                  <a:lnTo>
                    <a:pt x="3877851" y="1397000"/>
                  </a:lnTo>
                  <a:lnTo>
                    <a:pt x="3845327" y="1435100"/>
                  </a:lnTo>
                  <a:lnTo>
                    <a:pt x="3811324" y="1460500"/>
                  </a:lnTo>
                  <a:lnTo>
                    <a:pt x="3775886" y="1498600"/>
                  </a:lnTo>
                  <a:lnTo>
                    <a:pt x="3739061" y="1524000"/>
                  </a:lnTo>
                  <a:lnTo>
                    <a:pt x="3700893" y="1562100"/>
                  </a:lnTo>
                  <a:lnTo>
                    <a:pt x="3661428" y="1587500"/>
                  </a:lnTo>
                  <a:lnTo>
                    <a:pt x="3620712" y="1612900"/>
                  </a:lnTo>
                  <a:lnTo>
                    <a:pt x="3578791" y="1651000"/>
                  </a:lnTo>
                  <a:lnTo>
                    <a:pt x="3535709" y="1676400"/>
                  </a:lnTo>
                  <a:lnTo>
                    <a:pt x="3491512" y="1689100"/>
                  </a:lnTo>
                  <a:lnTo>
                    <a:pt x="3446247" y="1714500"/>
                  </a:lnTo>
                  <a:lnTo>
                    <a:pt x="3399958" y="1727200"/>
                  </a:lnTo>
                  <a:lnTo>
                    <a:pt x="3352692" y="1752600"/>
                  </a:lnTo>
                  <a:lnTo>
                    <a:pt x="3255408" y="1778000"/>
                  </a:lnTo>
                  <a:lnTo>
                    <a:pt x="3205481" y="1778000"/>
                  </a:lnTo>
                  <a:lnTo>
                    <a:pt x="3154759" y="1790700"/>
                  </a:lnTo>
                  <a:lnTo>
                    <a:pt x="3305671" y="1790700"/>
                  </a:lnTo>
                  <a:lnTo>
                    <a:pt x="3400287" y="1765300"/>
                  </a:lnTo>
                  <a:lnTo>
                    <a:pt x="3446225" y="1739900"/>
                  </a:lnTo>
                  <a:lnTo>
                    <a:pt x="3491194" y="1727200"/>
                  </a:lnTo>
                  <a:lnTo>
                    <a:pt x="3535152" y="1701800"/>
                  </a:lnTo>
                  <a:lnTo>
                    <a:pt x="3578057" y="1676400"/>
                  </a:lnTo>
                  <a:lnTo>
                    <a:pt x="3619868" y="1651000"/>
                  </a:lnTo>
                  <a:lnTo>
                    <a:pt x="3660543" y="1625600"/>
                  </a:lnTo>
                  <a:lnTo>
                    <a:pt x="3700039" y="1600200"/>
                  </a:lnTo>
                  <a:lnTo>
                    <a:pt x="3738315" y="1562100"/>
                  </a:lnTo>
                  <a:lnTo>
                    <a:pt x="3775330" y="1536700"/>
                  </a:lnTo>
                  <a:lnTo>
                    <a:pt x="3811040" y="1498600"/>
                  </a:lnTo>
                  <a:lnTo>
                    <a:pt x="3845405" y="1473200"/>
                  </a:lnTo>
                  <a:lnTo>
                    <a:pt x="3878382" y="1435100"/>
                  </a:lnTo>
                  <a:lnTo>
                    <a:pt x="3909930" y="1397000"/>
                  </a:lnTo>
                  <a:lnTo>
                    <a:pt x="3940006" y="1358900"/>
                  </a:lnTo>
                  <a:lnTo>
                    <a:pt x="3968570" y="1320800"/>
                  </a:lnTo>
                  <a:lnTo>
                    <a:pt x="3995578" y="1282700"/>
                  </a:lnTo>
                  <a:lnTo>
                    <a:pt x="4020990" y="1244600"/>
                  </a:lnTo>
                  <a:lnTo>
                    <a:pt x="4044763" y="1206500"/>
                  </a:lnTo>
                  <a:lnTo>
                    <a:pt x="4066855" y="1168400"/>
                  </a:lnTo>
                  <a:lnTo>
                    <a:pt x="4087225" y="1130300"/>
                  </a:lnTo>
                  <a:lnTo>
                    <a:pt x="4105830" y="1092200"/>
                  </a:lnTo>
                  <a:lnTo>
                    <a:pt x="4122630" y="1054100"/>
                  </a:lnTo>
                  <a:lnTo>
                    <a:pt x="4137581" y="1016000"/>
                  </a:lnTo>
                  <a:lnTo>
                    <a:pt x="4150643" y="977900"/>
                  </a:lnTo>
                  <a:lnTo>
                    <a:pt x="4160816" y="939800"/>
                  </a:lnTo>
                  <a:lnTo>
                    <a:pt x="4169729" y="901700"/>
                  </a:lnTo>
                  <a:lnTo>
                    <a:pt x="4177384" y="863600"/>
                  </a:lnTo>
                  <a:lnTo>
                    <a:pt x="4183786" y="838200"/>
                  </a:lnTo>
                  <a:lnTo>
                    <a:pt x="4188939" y="800100"/>
                  </a:lnTo>
                  <a:lnTo>
                    <a:pt x="4192847" y="762000"/>
                  </a:lnTo>
                  <a:lnTo>
                    <a:pt x="4195515" y="723900"/>
                  </a:lnTo>
                  <a:lnTo>
                    <a:pt x="4196946" y="685800"/>
                  </a:lnTo>
                  <a:lnTo>
                    <a:pt x="4197145" y="647700"/>
                  </a:lnTo>
                  <a:lnTo>
                    <a:pt x="4196116" y="609600"/>
                  </a:lnTo>
                  <a:lnTo>
                    <a:pt x="4193862" y="571500"/>
                  </a:lnTo>
                  <a:lnTo>
                    <a:pt x="4190388" y="533400"/>
                  </a:lnTo>
                  <a:lnTo>
                    <a:pt x="4185698" y="495300"/>
                  </a:lnTo>
                  <a:lnTo>
                    <a:pt x="4179796" y="457200"/>
                  </a:lnTo>
                  <a:lnTo>
                    <a:pt x="4172687" y="419100"/>
                  </a:lnTo>
                  <a:lnTo>
                    <a:pt x="4164374" y="381000"/>
                  </a:lnTo>
                  <a:lnTo>
                    <a:pt x="4154861" y="342900"/>
                  </a:lnTo>
                  <a:lnTo>
                    <a:pt x="4144153" y="304800"/>
                  </a:lnTo>
                  <a:lnTo>
                    <a:pt x="4132254" y="254000"/>
                  </a:lnTo>
                  <a:lnTo>
                    <a:pt x="4119167" y="215900"/>
                  </a:lnTo>
                  <a:lnTo>
                    <a:pt x="4104897" y="177800"/>
                  </a:lnTo>
                  <a:lnTo>
                    <a:pt x="4089449" y="139700"/>
                  </a:lnTo>
                  <a:lnTo>
                    <a:pt x="4072825" y="101600"/>
                  </a:lnTo>
                  <a:lnTo>
                    <a:pt x="4055031" y="63500"/>
                  </a:lnTo>
                  <a:lnTo>
                    <a:pt x="4036070" y="25400"/>
                  </a:lnTo>
                  <a:lnTo>
                    <a:pt x="4025574"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4788975" y="516750"/>
              <a:ext cx="768350" cy="654050"/>
            </a:xfrm>
            <a:custGeom>
              <a:avLst/>
              <a:gdLst/>
              <a:ahLst/>
              <a:cxnLst/>
              <a:rect l="l" t="t" r="r" b="b"/>
              <a:pathLst>
                <a:path w="768350" h="654050">
                  <a:moveTo>
                    <a:pt x="287011" y="0"/>
                  </a:moveTo>
                  <a:lnTo>
                    <a:pt x="246956" y="2604"/>
                  </a:lnTo>
                  <a:lnTo>
                    <a:pt x="207453" y="10856"/>
                  </a:lnTo>
                  <a:lnTo>
                    <a:pt x="168962" y="25412"/>
                  </a:lnTo>
                  <a:lnTo>
                    <a:pt x="131944" y="46926"/>
                  </a:lnTo>
                  <a:lnTo>
                    <a:pt x="95943" y="76935"/>
                  </a:lnTo>
                  <a:lnTo>
                    <a:pt x="65695" y="112147"/>
                  </a:lnTo>
                  <a:lnTo>
                    <a:pt x="41178" y="151515"/>
                  </a:lnTo>
                  <a:lnTo>
                    <a:pt x="22372" y="193993"/>
                  </a:lnTo>
                  <a:lnTo>
                    <a:pt x="9254" y="238532"/>
                  </a:lnTo>
                  <a:lnTo>
                    <a:pt x="1804" y="284088"/>
                  </a:lnTo>
                  <a:lnTo>
                    <a:pt x="0" y="329611"/>
                  </a:lnTo>
                  <a:lnTo>
                    <a:pt x="3820" y="374056"/>
                  </a:lnTo>
                  <a:lnTo>
                    <a:pt x="13243" y="416376"/>
                  </a:lnTo>
                  <a:lnTo>
                    <a:pt x="28248" y="455523"/>
                  </a:lnTo>
                  <a:lnTo>
                    <a:pt x="51097" y="494108"/>
                  </a:lnTo>
                  <a:lnTo>
                    <a:pt x="80102" y="528331"/>
                  </a:lnTo>
                  <a:lnTo>
                    <a:pt x="114481" y="558262"/>
                  </a:lnTo>
                  <a:lnTo>
                    <a:pt x="153454" y="583972"/>
                  </a:lnTo>
                  <a:lnTo>
                    <a:pt x="196239" y="605532"/>
                  </a:lnTo>
                  <a:lnTo>
                    <a:pt x="242056" y="623014"/>
                  </a:lnTo>
                  <a:lnTo>
                    <a:pt x="290124" y="636487"/>
                  </a:lnTo>
                  <a:lnTo>
                    <a:pt x="339661" y="646023"/>
                  </a:lnTo>
                  <a:lnTo>
                    <a:pt x="389887" y="651693"/>
                  </a:lnTo>
                  <a:lnTo>
                    <a:pt x="440021" y="653567"/>
                  </a:lnTo>
                  <a:lnTo>
                    <a:pt x="497417" y="651042"/>
                  </a:lnTo>
                  <a:lnTo>
                    <a:pt x="552377" y="643544"/>
                  </a:lnTo>
                  <a:lnTo>
                    <a:pt x="603655" y="631183"/>
                  </a:lnTo>
                  <a:lnTo>
                    <a:pt x="650008" y="614074"/>
                  </a:lnTo>
                  <a:lnTo>
                    <a:pt x="690190" y="592329"/>
                  </a:lnTo>
                  <a:lnTo>
                    <a:pt x="722959" y="566060"/>
                  </a:lnTo>
                  <a:lnTo>
                    <a:pt x="747068" y="535381"/>
                  </a:lnTo>
                  <a:lnTo>
                    <a:pt x="762098" y="499493"/>
                  </a:lnTo>
                  <a:lnTo>
                    <a:pt x="768099" y="459474"/>
                  </a:lnTo>
                  <a:lnTo>
                    <a:pt x="765896" y="416409"/>
                  </a:lnTo>
                  <a:lnTo>
                    <a:pt x="756316" y="371386"/>
                  </a:lnTo>
                  <a:lnTo>
                    <a:pt x="740185" y="325489"/>
                  </a:lnTo>
                  <a:lnTo>
                    <a:pt x="718328" y="279807"/>
                  </a:lnTo>
                  <a:lnTo>
                    <a:pt x="691571" y="235424"/>
                  </a:lnTo>
                  <a:lnTo>
                    <a:pt x="660740" y="193428"/>
                  </a:lnTo>
                  <a:lnTo>
                    <a:pt x="626661" y="154905"/>
                  </a:lnTo>
                  <a:lnTo>
                    <a:pt x="590160" y="120942"/>
                  </a:lnTo>
                  <a:lnTo>
                    <a:pt x="558011" y="96283"/>
                  </a:lnTo>
                  <a:lnTo>
                    <a:pt x="520659" y="72022"/>
                  </a:lnTo>
                  <a:lnTo>
                    <a:pt x="478993" y="49395"/>
                  </a:lnTo>
                  <a:lnTo>
                    <a:pt x="433905" y="29642"/>
                  </a:lnTo>
                  <a:lnTo>
                    <a:pt x="386285" y="13999"/>
                  </a:lnTo>
                  <a:lnTo>
                    <a:pt x="337023" y="3706"/>
                  </a:lnTo>
                  <a:lnTo>
                    <a:pt x="287011"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7574281" y="3835999"/>
            <a:ext cx="4617720" cy="3022600"/>
            <a:chOff x="7574281" y="3835999"/>
            <a:chExt cx="4617720" cy="3022600"/>
          </a:xfrm>
        </p:grpSpPr>
        <p:sp>
          <p:nvSpPr>
            <p:cNvPr id="8" name="object 8"/>
            <p:cNvSpPr/>
            <p:nvPr/>
          </p:nvSpPr>
          <p:spPr>
            <a:xfrm>
              <a:off x="7574281" y="3835999"/>
              <a:ext cx="4617720" cy="3022600"/>
            </a:xfrm>
            <a:custGeom>
              <a:avLst/>
              <a:gdLst/>
              <a:ahLst/>
              <a:cxnLst/>
              <a:rect l="l" t="t" r="r" b="b"/>
              <a:pathLst>
                <a:path w="4617720" h="3022600">
                  <a:moveTo>
                    <a:pt x="1530882" y="2168702"/>
                  </a:moveTo>
                  <a:lnTo>
                    <a:pt x="1487370" y="2169142"/>
                  </a:lnTo>
                  <a:lnTo>
                    <a:pt x="1442725" y="2170493"/>
                  </a:lnTo>
                  <a:lnTo>
                    <a:pt x="1396905" y="2172808"/>
                  </a:lnTo>
                  <a:lnTo>
                    <a:pt x="1349871" y="2176136"/>
                  </a:lnTo>
                  <a:lnTo>
                    <a:pt x="1301584" y="2180529"/>
                  </a:lnTo>
                  <a:lnTo>
                    <a:pt x="1252003" y="2186038"/>
                  </a:lnTo>
                  <a:lnTo>
                    <a:pt x="1212339" y="2190935"/>
                  </a:lnTo>
                  <a:lnTo>
                    <a:pt x="1129373" y="2202013"/>
                  </a:lnTo>
                  <a:lnTo>
                    <a:pt x="1086307" y="2208477"/>
                  </a:lnTo>
                  <a:lnTo>
                    <a:pt x="1042341" y="2215749"/>
                  </a:lnTo>
                  <a:lnTo>
                    <a:pt x="997593" y="2223971"/>
                  </a:lnTo>
                  <a:lnTo>
                    <a:pt x="952182" y="2233286"/>
                  </a:lnTo>
                  <a:lnTo>
                    <a:pt x="906225" y="2243836"/>
                  </a:lnTo>
                  <a:lnTo>
                    <a:pt x="859839" y="2255763"/>
                  </a:lnTo>
                  <a:lnTo>
                    <a:pt x="813143" y="2269211"/>
                  </a:lnTo>
                  <a:lnTo>
                    <a:pt x="766253" y="2284321"/>
                  </a:lnTo>
                  <a:lnTo>
                    <a:pt x="719288" y="2301237"/>
                  </a:lnTo>
                  <a:lnTo>
                    <a:pt x="672312" y="2320124"/>
                  </a:lnTo>
                  <a:lnTo>
                    <a:pt x="625604" y="2341054"/>
                  </a:lnTo>
                  <a:lnTo>
                    <a:pt x="579119" y="2364241"/>
                  </a:lnTo>
                  <a:lnTo>
                    <a:pt x="533030" y="2389803"/>
                  </a:lnTo>
                  <a:lnTo>
                    <a:pt x="487454" y="2417884"/>
                  </a:lnTo>
                  <a:lnTo>
                    <a:pt x="442509" y="2448625"/>
                  </a:lnTo>
                  <a:lnTo>
                    <a:pt x="398312" y="2482169"/>
                  </a:lnTo>
                  <a:lnTo>
                    <a:pt x="354981" y="2518659"/>
                  </a:lnTo>
                  <a:lnTo>
                    <a:pt x="312634" y="2558237"/>
                  </a:lnTo>
                  <a:lnTo>
                    <a:pt x="281810" y="2589707"/>
                  </a:lnTo>
                  <a:lnTo>
                    <a:pt x="250544" y="2623969"/>
                  </a:lnTo>
                  <a:lnTo>
                    <a:pt x="219143" y="2660805"/>
                  </a:lnTo>
                  <a:lnTo>
                    <a:pt x="187916" y="2699997"/>
                  </a:lnTo>
                  <a:lnTo>
                    <a:pt x="157169" y="2741327"/>
                  </a:lnTo>
                  <a:lnTo>
                    <a:pt x="127210" y="2784577"/>
                  </a:lnTo>
                  <a:lnTo>
                    <a:pt x="98347" y="2829529"/>
                  </a:lnTo>
                  <a:lnTo>
                    <a:pt x="70886" y="2875966"/>
                  </a:lnTo>
                  <a:lnTo>
                    <a:pt x="45137" y="2923669"/>
                  </a:lnTo>
                  <a:lnTo>
                    <a:pt x="21405" y="2972420"/>
                  </a:lnTo>
                  <a:lnTo>
                    <a:pt x="0" y="3022000"/>
                  </a:lnTo>
                  <a:lnTo>
                    <a:pt x="4617719" y="3022000"/>
                  </a:lnTo>
                  <a:lnTo>
                    <a:pt x="4617719" y="2320124"/>
                  </a:lnTo>
                  <a:lnTo>
                    <a:pt x="2566694" y="2320124"/>
                  </a:lnTo>
                  <a:lnTo>
                    <a:pt x="2524252" y="2319127"/>
                  </a:lnTo>
                  <a:lnTo>
                    <a:pt x="2482022" y="2316266"/>
                  </a:lnTo>
                  <a:lnTo>
                    <a:pt x="2439859" y="2311737"/>
                  </a:lnTo>
                  <a:lnTo>
                    <a:pt x="2397624" y="2305736"/>
                  </a:lnTo>
                  <a:lnTo>
                    <a:pt x="2355173" y="2298460"/>
                  </a:lnTo>
                  <a:lnTo>
                    <a:pt x="2312365" y="2290105"/>
                  </a:lnTo>
                  <a:lnTo>
                    <a:pt x="2269059" y="2280867"/>
                  </a:lnTo>
                  <a:lnTo>
                    <a:pt x="2217609" y="2269195"/>
                  </a:lnTo>
                  <a:lnTo>
                    <a:pt x="2040071" y="2228300"/>
                  </a:lnTo>
                  <a:lnTo>
                    <a:pt x="1990789" y="2217885"/>
                  </a:lnTo>
                  <a:lnTo>
                    <a:pt x="1940015" y="2207960"/>
                  </a:lnTo>
                  <a:lnTo>
                    <a:pt x="1887606" y="2198722"/>
                  </a:lnTo>
                  <a:lnTo>
                    <a:pt x="1833421" y="2190367"/>
                  </a:lnTo>
                  <a:lnTo>
                    <a:pt x="1777317" y="2183091"/>
                  </a:lnTo>
                  <a:lnTo>
                    <a:pt x="1719154" y="2177090"/>
                  </a:lnTo>
                  <a:lnTo>
                    <a:pt x="1658788" y="2172561"/>
                  </a:lnTo>
                  <a:lnTo>
                    <a:pt x="1596078" y="2169700"/>
                  </a:lnTo>
                  <a:lnTo>
                    <a:pt x="1530882" y="2168702"/>
                  </a:lnTo>
                  <a:close/>
                </a:path>
                <a:path w="4617720" h="3022600">
                  <a:moveTo>
                    <a:pt x="4183874" y="0"/>
                  </a:moveTo>
                  <a:lnTo>
                    <a:pt x="4123714" y="2341"/>
                  </a:lnTo>
                  <a:lnTo>
                    <a:pt x="4062449" y="9588"/>
                  </a:lnTo>
                  <a:lnTo>
                    <a:pt x="4017323" y="18064"/>
                  </a:lnTo>
                  <a:lnTo>
                    <a:pt x="3971751" y="29254"/>
                  </a:lnTo>
                  <a:lnTo>
                    <a:pt x="3925984" y="43103"/>
                  </a:lnTo>
                  <a:lnTo>
                    <a:pt x="3880272" y="59557"/>
                  </a:lnTo>
                  <a:lnTo>
                    <a:pt x="3834864" y="78561"/>
                  </a:lnTo>
                  <a:lnTo>
                    <a:pt x="3790011" y="100060"/>
                  </a:lnTo>
                  <a:lnTo>
                    <a:pt x="3745963" y="123999"/>
                  </a:lnTo>
                  <a:lnTo>
                    <a:pt x="3702969" y="150326"/>
                  </a:lnTo>
                  <a:lnTo>
                    <a:pt x="3661280" y="178984"/>
                  </a:lnTo>
                  <a:lnTo>
                    <a:pt x="3621145" y="209919"/>
                  </a:lnTo>
                  <a:lnTo>
                    <a:pt x="3582814" y="243077"/>
                  </a:lnTo>
                  <a:lnTo>
                    <a:pt x="3546538" y="278404"/>
                  </a:lnTo>
                  <a:lnTo>
                    <a:pt x="3512567" y="315844"/>
                  </a:lnTo>
                  <a:lnTo>
                    <a:pt x="3481149" y="355343"/>
                  </a:lnTo>
                  <a:lnTo>
                    <a:pt x="3452536" y="396847"/>
                  </a:lnTo>
                  <a:lnTo>
                    <a:pt x="3426977" y="440301"/>
                  </a:lnTo>
                  <a:lnTo>
                    <a:pt x="3404722" y="485650"/>
                  </a:lnTo>
                  <a:lnTo>
                    <a:pt x="3386022" y="532841"/>
                  </a:lnTo>
                  <a:lnTo>
                    <a:pt x="3372306" y="577527"/>
                  </a:lnTo>
                  <a:lnTo>
                    <a:pt x="3362659" y="621055"/>
                  </a:lnTo>
                  <a:lnTo>
                    <a:pt x="3356762" y="663527"/>
                  </a:lnTo>
                  <a:lnTo>
                    <a:pt x="3354295" y="705045"/>
                  </a:lnTo>
                  <a:lnTo>
                    <a:pt x="3354941" y="745712"/>
                  </a:lnTo>
                  <a:lnTo>
                    <a:pt x="3358378" y="785631"/>
                  </a:lnTo>
                  <a:lnTo>
                    <a:pt x="3364289" y="824903"/>
                  </a:lnTo>
                  <a:lnTo>
                    <a:pt x="3372355" y="863631"/>
                  </a:lnTo>
                  <a:lnTo>
                    <a:pt x="3382255" y="901917"/>
                  </a:lnTo>
                  <a:lnTo>
                    <a:pt x="3393671" y="939864"/>
                  </a:lnTo>
                  <a:lnTo>
                    <a:pt x="3406285" y="977575"/>
                  </a:lnTo>
                  <a:lnTo>
                    <a:pt x="3419776" y="1015150"/>
                  </a:lnTo>
                  <a:lnTo>
                    <a:pt x="3433826" y="1052694"/>
                  </a:lnTo>
                  <a:lnTo>
                    <a:pt x="3448115" y="1090308"/>
                  </a:lnTo>
                  <a:lnTo>
                    <a:pt x="3462325" y="1128094"/>
                  </a:lnTo>
                  <a:lnTo>
                    <a:pt x="3476136" y="1166156"/>
                  </a:lnTo>
                  <a:lnTo>
                    <a:pt x="3489229" y="1204595"/>
                  </a:lnTo>
                  <a:lnTo>
                    <a:pt x="3501286" y="1243514"/>
                  </a:lnTo>
                  <a:lnTo>
                    <a:pt x="3511986" y="1283015"/>
                  </a:lnTo>
                  <a:lnTo>
                    <a:pt x="3521012" y="1323200"/>
                  </a:lnTo>
                  <a:lnTo>
                    <a:pt x="3528043" y="1364173"/>
                  </a:lnTo>
                  <a:lnTo>
                    <a:pt x="3532761" y="1406035"/>
                  </a:lnTo>
                  <a:lnTo>
                    <a:pt x="3534846" y="1448888"/>
                  </a:lnTo>
                  <a:lnTo>
                    <a:pt x="3533980" y="1492836"/>
                  </a:lnTo>
                  <a:lnTo>
                    <a:pt x="3529844" y="1537980"/>
                  </a:lnTo>
                  <a:lnTo>
                    <a:pt x="3522117" y="1584423"/>
                  </a:lnTo>
                  <a:lnTo>
                    <a:pt x="3510482" y="1632267"/>
                  </a:lnTo>
                  <a:lnTo>
                    <a:pt x="3490039" y="1693677"/>
                  </a:lnTo>
                  <a:lnTo>
                    <a:pt x="3464764" y="1751713"/>
                  </a:lnTo>
                  <a:lnTo>
                    <a:pt x="3435285" y="1806403"/>
                  </a:lnTo>
                  <a:lnTo>
                    <a:pt x="3402230" y="1857775"/>
                  </a:lnTo>
                  <a:lnTo>
                    <a:pt x="3366229" y="1905856"/>
                  </a:lnTo>
                  <a:lnTo>
                    <a:pt x="3327909" y="1950674"/>
                  </a:lnTo>
                  <a:lnTo>
                    <a:pt x="3287901" y="1992256"/>
                  </a:lnTo>
                  <a:lnTo>
                    <a:pt x="3246832" y="2030629"/>
                  </a:lnTo>
                  <a:lnTo>
                    <a:pt x="3205330" y="2065821"/>
                  </a:lnTo>
                  <a:lnTo>
                    <a:pt x="3164025" y="2097860"/>
                  </a:lnTo>
                  <a:lnTo>
                    <a:pt x="3123546" y="2126772"/>
                  </a:lnTo>
                  <a:lnTo>
                    <a:pt x="3084520" y="2152587"/>
                  </a:lnTo>
                  <a:lnTo>
                    <a:pt x="3047577" y="2175330"/>
                  </a:lnTo>
                  <a:lnTo>
                    <a:pt x="3013345" y="2195030"/>
                  </a:lnTo>
                  <a:lnTo>
                    <a:pt x="2955530" y="2225409"/>
                  </a:lnTo>
                  <a:lnTo>
                    <a:pt x="2916103" y="2243944"/>
                  </a:lnTo>
                  <a:lnTo>
                    <a:pt x="2853037" y="2269211"/>
                  </a:lnTo>
                  <a:lnTo>
                    <a:pt x="2802754" y="2285759"/>
                  </a:lnTo>
                  <a:lnTo>
                    <a:pt x="2753692" y="2298772"/>
                  </a:lnTo>
                  <a:lnTo>
                    <a:pt x="2705728" y="2308475"/>
                  </a:lnTo>
                  <a:lnTo>
                    <a:pt x="2658689" y="2315107"/>
                  </a:lnTo>
                  <a:lnTo>
                    <a:pt x="2612401" y="2318910"/>
                  </a:lnTo>
                  <a:lnTo>
                    <a:pt x="2566694" y="2320124"/>
                  </a:lnTo>
                  <a:lnTo>
                    <a:pt x="4617719" y="2320124"/>
                  </a:lnTo>
                  <a:lnTo>
                    <a:pt x="4617719" y="120878"/>
                  </a:lnTo>
                  <a:lnTo>
                    <a:pt x="4585278" y="103279"/>
                  </a:lnTo>
                  <a:lnTo>
                    <a:pt x="4539384" y="81050"/>
                  </a:lnTo>
                  <a:lnTo>
                    <a:pt x="4492181" y="60999"/>
                  </a:lnTo>
                  <a:lnTo>
                    <a:pt x="4443712" y="43369"/>
                  </a:lnTo>
                  <a:lnTo>
                    <a:pt x="4394019" y="28402"/>
                  </a:lnTo>
                  <a:lnTo>
                    <a:pt x="4343147" y="16339"/>
                  </a:lnTo>
                  <a:lnTo>
                    <a:pt x="4291136" y="7423"/>
                  </a:lnTo>
                  <a:lnTo>
                    <a:pt x="4238031" y="1896"/>
                  </a:lnTo>
                  <a:lnTo>
                    <a:pt x="4183874"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8466596" y="5596242"/>
              <a:ext cx="1825625" cy="1262380"/>
            </a:xfrm>
            <a:custGeom>
              <a:avLst/>
              <a:gdLst/>
              <a:ahLst/>
              <a:cxnLst/>
              <a:rect l="l" t="t" r="r" b="b"/>
              <a:pathLst>
                <a:path w="1825625" h="1262379">
                  <a:moveTo>
                    <a:pt x="807835" y="0"/>
                  </a:moveTo>
                  <a:lnTo>
                    <a:pt x="762907" y="1645"/>
                  </a:lnTo>
                  <a:lnTo>
                    <a:pt x="718992" y="6501"/>
                  </a:lnTo>
                  <a:lnTo>
                    <a:pt x="676114" y="14446"/>
                  </a:lnTo>
                  <a:lnTo>
                    <a:pt x="634301" y="25361"/>
                  </a:lnTo>
                  <a:lnTo>
                    <a:pt x="593577" y="39124"/>
                  </a:lnTo>
                  <a:lnTo>
                    <a:pt x="553969" y="55615"/>
                  </a:lnTo>
                  <a:lnTo>
                    <a:pt x="515502" y="74713"/>
                  </a:lnTo>
                  <a:lnTo>
                    <a:pt x="478202" y="96298"/>
                  </a:lnTo>
                  <a:lnTo>
                    <a:pt x="442095" y="120249"/>
                  </a:lnTo>
                  <a:lnTo>
                    <a:pt x="407205" y="146445"/>
                  </a:lnTo>
                  <a:lnTo>
                    <a:pt x="373560" y="174766"/>
                  </a:lnTo>
                  <a:lnTo>
                    <a:pt x="341185" y="205091"/>
                  </a:lnTo>
                  <a:lnTo>
                    <a:pt x="310106" y="237300"/>
                  </a:lnTo>
                  <a:lnTo>
                    <a:pt x="280348" y="271272"/>
                  </a:lnTo>
                  <a:lnTo>
                    <a:pt x="251937" y="306886"/>
                  </a:lnTo>
                  <a:lnTo>
                    <a:pt x="224898" y="344021"/>
                  </a:lnTo>
                  <a:lnTo>
                    <a:pt x="199259" y="382558"/>
                  </a:lnTo>
                  <a:lnTo>
                    <a:pt x="175044" y="422375"/>
                  </a:lnTo>
                  <a:lnTo>
                    <a:pt x="152278" y="463352"/>
                  </a:lnTo>
                  <a:lnTo>
                    <a:pt x="130989" y="505368"/>
                  </a:lnTo>
                  <a:lnTo>
                    <a:pt x="111201" y="548303"/>
                  </a:lnTo>
                  <a:lnTo>
                    <a:pt x="92940" y="592036"/>
                  </a:lnTo>
                  <a:lnTo>
                    <a:pt x="76233" y="636446"/>
                  </a:lnTo>
                  <a:lnTo>
                    <a:pt x="61104" y="681412"/>
                  </a:lnTo>
                  <a:lnTo>
                    <a:pt x="47580" y="726815"/>
                  </a:lnTo>
                  <a:lnTo>
                    <a:pt x="35686" y="772533"/>
                  </a:lnTo>
                  <a:lnTo>
                    <a:pt x="25448" y="818446"/>
                  </a:lnTo>
                  <a:lnTo>
                    <a:pt x="16892" y="864434"/>
                  </a:lnTo>
                  <a:lnTo>
                    <a:pt x="10043" y="910375"/>
                  </a:lnTo>
                  <a:lnTo>
                    <a:pt x="4928" y="956148"/>
                  </a:lnTo>
                  <a:lnTo>
                    <a:pt x="1571" y="1001635"/>
                  </a:lnTo>
                  <a:lnTo>
                    <a:pt x="0" y="1046713"/>
                  </a:lnTo>
                  <a:lnTo>
                    <a:pt x="238" y="1091262"/>
                  </a:lnTo>
                  <a:lnTo>
                    <a:pt x="2313" y="1135161"/>
                  </a:lnTo>
                  <a:lnTo>
                    <a:pt x="6250" y="1178291"/>
                  </a:lnTo>
                  <a:lnTo>
                    <a:pt x="12075" y="1220530"/>
                  </a:lnTo>
                  <a:lnTo>
                    <a:pt x="19812" y="1261757"/>
                  </a:lnTo>
                  <a:lnTo>
                    <a:pt x="1755610" y="1261757"/>
                  </a:lnTo>
                  <a:lnTo>
                    <a:pt x="1775483" y="1218446"/>
                  </a:lnTo>
                  <a:lnTo>
                    <a:pt x="1792404" y="1173505"/>
                  </a:lnTo>
                  <a:lnTo>
                    <a:pt x="1806120" y="1126958"/>
                  </a:lnTo>
                  <a:lnTo>
                    <a:pt x="1816377" y="1078828"/>
                  </a:lnTo>
                  <a:lnTo>
                    <a:pt x="1822920" y="1029136"/>
                  </a:lnTo>
                  <a:lnTo>
                    <a:pt x="1825497" y="977906"/>
                  </a:lnTo>
                  <a:lnTo>
                    <a:pt x="1823853" y="925161"/>
                  </a:lnTo>
                  <a:lnTo>
                    <a:pt x="1817734" y="870924"/>
                  </a:lnTo>
                  <a:lnTo>
                    <a:pt x="1806886" y="815217"/>
                  </a:lnTo>
                  <a:lnTo>
                    <a:pt x="1791056" y="758063"/>
                  </a:lnTo>
                  <a:lnTo>
                    <a:pt x="1774775" y="711505"/>
                  </a:lnTo>
                  <a:lnTo>
                    <a:pt x="1755730" y="665756"/>
                  </a:lnTo>
                  <a:lnTo>
                    <a:pt x="1734067" y="620888"/>
                  </a:lnTo>
                  <a:lnTo>
                    <a:pt x="1709936" y="576974"/>
                  </a:lnTo>
                  <a:lnTo>
                    <a:pt x="1683484" y="534090"/>
                  </a:lnTo>
                  <a:lnTo>
                    <a:pt x="1654859" y="492308"/>
                  </a:lnTo>
                  <a:lnTo>
                    <a:pt x="1624210" y="451702"/>
                  </a:lnTo>
                  <a:lnTo>
                    <a:pt x="1591685" y="412346"/>
                  </a:lnTo>
                  <a:lnTo>
                    <a:pt x="1557432" y="374313"/>
                  </a:lnTo>
                  <a:lnTo>
                    <a:pt x="1521599" y="337678"/>
                  </a:lnTo>
                  <a:lnTo>
                    <a:pt x="1484334" y="302514"/>
                  </a:lnTo>
                  <a:lnTo>
                    <a:pt x="1445786" y="268895"/>
                  </a:lnTo>
                  <a:lnTo>
                    <a:pt x="1406102" y="236894"/>
                  </a:lnTo>
                  <a:lnTo>
                    <a:pt x="1365430" y="206586"/>
                  </a:lnTo>
                  <a:lnTo>
                    <a:pt x="1323919" y="178043"/>
                  </a:lnTo>
                  <a:lnTo>
                    <a:pt x="1281718" y="151340"/>
                  </a:lnTo>
                  <a:lnTo>
                    <a:pt x="1238973" y="126551"/>
                  </a:lnTo>
                  <a:lnTo>
                    <a:pt x="1195833" y="103749"/>
                  </a:lnTo>
                  <a:lnTo>
                    <a:pt x="1152447" y="83007"/>
                  </a:lnTo>
                  <a:lnTo>
                    <a:pt x="1108962" y="64400"/>
                  </a:lnTo>
                  <a:lnTo>
                    <a:pt x="1065527" y="48002"/>
                  </a:lnTo>
                  <a:lnTo>
                    <a:pt x="1022289" y="33885"/>
                  </a:lnTo>
                  <a:lnTo>
                    <a:pt x="979397" y="22124"/>
                  </a:lnTo>
                  <a:lnTo>
                    <a:pt x="937000" y="12793"/>
                  </a:lnTo>
                  <a:lnTo>
                    <a:pt x="895244" y="5965"/>
                  </a:lnTo>
                  <a:lnTo>
                    <a:pt x="854279" y="1714"/>
                  </a:lnTo>
                  <a:lnTo>
                    <a:pt x="807835"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p:nvPr/>
        </p:nvSpPr>
        <p:spPr>
          <a:xfrm>
            <a:off x="11103367" y="3124217"/>
            <a:ext cx="325755" cy="329565"/>
          </a:xfrm>
          <a:custGeom>
            <a:avLst/>
            <a:gdLst/>
            <a:ahLst/>
            <a:cxnLst/>
            <a:rect l="l" t="t" r="r" b="b"/>
            <a:pathLst>
              <a:path w="325754" h="329564">
                <a:moveTo>
                  <a:pt x="172161" y="0"/>
                </a:moveTo>
                <a:lnTo>
                  <a:pt x="126534" y="7567"/>
                </a:lnTo>
                <a:lnTo>
                  <a:pt x="84298" y="28414"/>
                </a:lnTo>
                <a:lnTo>
                  <a:pt x="47990" y="59759"/>
                </a:lnTo>
                <a:lnTo>
                  <a:pt x="20145" y="98822"/>
                </a:lnTo>
                <a:lnTo>
                  <a:pt x="3303" y="142822"/>
                </a:lnTo>
                <a:lnTo>
                  <a:pt x="0" y="188976"/>
                </a:lnTo>
                <a:lnTo>
                  <a:pt x="10863" y="231546"/>
                </a:lnTo>
                <a:lnTo>
                  <a:pt x="33807" y="269692"/>
                </a:lnTo>
                <a:lnTo>
                  <a:pt x="66590" y="300534"/>
                </a:lnTo>
                <a:lnTo>
                  <a:pt x="106972" y="321195"/>
                </a:lnTo>
                <a:lnTo>
                  <a:pt x="156679" y="329145"/>
                </a:lnTo>
                <a:lnTo>
                  <a:pt x="207559" y="321344"/>
                </a:lnTo>
                <a:lnTo>
                  <a:pt x="254366" y="298757"/>
                </a:lnTo>
                <a:lnTo>
                  <a:pt x="292627" y="262612"/>
                </a:lnTo>
                <a:lnTo>
                  <a:pt x="317868" y="214134"/>
                </a:lnTo>
                <a:lnTo>
                  <a:pt x="325338" y="166928"/>
                </a:lnTo>
                <a:lnTo>
                  <a:pt x="319128" y="121517"/>
                </a:lnTo>
                <a:lnTo>
                  <a:pt x="301434" y="80173"/>
                </a:lnTo>
                <a:lnTo>
                  <a:pt x="274452" y="45170"/>
                </a:lnTo>
                <a:lnTo>
                  <a:pt x="240378" y="18780"/>
                </a:lnTo>
                <a:lnTo>
                  <a:pt x="201409" y="3276"/>
                </a:lnTo>
                <a:lnTo>
                  <a:pt x="172161" y="0"/>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3004641" y="2529316"/>
            <a:ext cx="6121400" cy="146770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0" normalizeH="0" baseline="0" noProof="0" dirty="0">
                <a:ln>
                  <a:noFill/>
                </a:ln>
                <a:solidFill>
                  <a:srgbClr val="423789"/>
                </a:solidFill>
                <a:effectLst/>
                <a:uLnTx/>
                <a:uFillTx/>
                <a:latin typeface="Tw Cen MT Condensed Extra Bold"/>
                <a:cs typeface="Tw Cen MT Condensed Extra Bold"/>
              </a:rPr>
              <a:t>PART</a:t>
            </a:r>
            <a:r>
              <a:rPr kumimoji="0" sz="3200" b="1" i="0" u="none" strike="noStrike" kern="0" cap="none" spc="-165" normalizeH="0" baseline="0" noProof="0" dirty="0">
                <a:ln>
                  <a:noFill/>
                </a:ln>
                <a:solidFill>
                  <a:srgbClr val="423789"/>
                </a:solidFill>
                <a:effectLst/>
                <a:uLnTx/>
                <a:uFillTx/>
                <a:latin typeface="Tw Cen MT Condensed Extra Bold"/>
                <a:cs typeface="Tw Cen MT Condensed Extra Bold"/>
              </a:rPr>
              <a:t> </a:t>
            </a:r>
            <a:r>
              <a:rPr kumimoji="0" lang="en-US" altLang="zh-TW" sz="3200" b="1" i="0" u="none" strike="noStrike" kern="0" cap="none" spc="-50" normalizeH="0" baseline="0" noProof="0" dirty="0">
                <a:ln>
                  <a:noFill/>
                </a:ln>
                <a:solidFill>
                  <a:srgbClr val="423789"/>
                </a:solidFill>
                <a:effectLst/>
                <a:uLnTx/>
                <a:uFillTx/>
                <a:latin typeface="Tw Cen MT Condensed Extra Bold"/>
                <a:cs typeface="Tw Cen MT Condensed Extra Bold"/>
              </a:rPr>
              <a:t>4</a:t>
            </a:r>
            <a:endParaRPr kumimoji="0" sz="3200" b="0" i="0" u="none" strike="noStrike" kern="0" cap="none" spc="0" normalizeH="0" baseline="0" noProof="0" dirty="0">
              <a:ln>
                <a:noFill/>
              </a:ln>
              <a:solidFill>
                <a:sysClr val="windowText" lastClr="000000"/>
              </a:solidFill>
              <a:effectLst/>
              <a:uLnTx/>
              <a:uFillTx/>
              <a:latin typeface="Tw Cen MT Condensed Extra Bold"/>
              <a:cs typeface="Tw Cen MT Condensed Extra Bold"/>
            </a:endParaRPr>
          </a:p>
          <a:p>
            <a:pPr marL="12700" marR="0" lvl="0" indent="0" defTabSz="914400" eaLnBrk="1" fontAlgn="auto" latinLnBrk="0" hangingPunct="1">
              <a:lnSpc>
                <a:spcPct val="100000"/>
              </a:lnSpc>
              <a:spcBef>
                <a:spcPts val="280"/>
              </a:spcBef>
              <a:spcAft>
                <a:spcPts val="0"/>
              </a:spcAft>
              <a:buClrTx/>
              <a:buSzTx/>
              <a:buFontTx/>
              <a:buNone/>
              <a:tabLst/>
              <a:defRPr/>
            </a:pPr>
            <a:r>
              <a:rPr kumimoji="0" lang="zh-TW" altLang="en-US" sz="6000" b="0" i="0" u="none" strike="noStrike" kern="0" cap="none" spc="0" normalizeH="0" baseline="0" noProof="0" dirty="0">
                <a:ln>
                  <a:noFill/>
                </a:ln>
                <a:solidFill>
                  <a:sysClr val="windowText" lastClr="000000"/>
                </a:solidFill>
                <a:effectLst/>
                <a:uLnTx/>
                <a:uFillTx/>
                <a:latin typeface="微軟正黑體"/>
                <a:cs typeface="微軟正黑體"/>
              </a:rPr>
              <a:t>性平教育展望</a:t>
            </a:r>
            <a:endParaRPr kumimoji="0" sz="60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13" name="object 13"/>
          <p:cNvSpPr txBox="1"/>
          <p:nvPr/>
        </p:nvSpPr>
        <p:spPr>
          <a:xfrm>
            <a:off x="11077447" y="6444636"/>
            <a:ext cx="196215" cy="196215"/>
          </a:xfrm>
          <a:prstGeom prst="rect">
            <a:avLst/>
          </a:prstGeom>
        </p:spPr>
        <p:txBody>
          <a:bodyPr vert="horz" wrap="square" lIns="0" tIns="0" rIns="0" bIns="0" rtlCol="0">
            <a:spAutoFit/>
          </a:bodyPr>
          <a:lstStyle/>
          <a:p>
            <a:pPr marL="12700" marR="0" lvl="0" indent="0" defTabSz="914400" eaLnBrk="1" fontAlgn="auto" latinLnBrk="0" hangingPunct="1">
              <a:lnSpc>
                <a:spcPts val="1425"/>
              </a:lnSpc>
              <a:spcBef>
                <a:spcPts val="0"/>
              </a:spcBef>
              <a:spcAft>
                <a:spcPts val="0"/>
              </a:spcAft>
              <a:buClrTx/>
              <a:buSzTx/>
              <a:buFontTx/>
              <a:buNone/>
              <a:tabLst/>
              <a:defRPr/>
            </a:pPr>
            <a:r>
              <a:rPr kumimoji="0" sz="1200" b="0" i="0" u="none" strike="noStrike" kern="0" cap="none" spc="-25" normalizeH="0" baseline="0" noProof="0" dirty="0">
                <a:ln>
                  <a:noFill/>
                </a:ln>
                <a:solidFill>
                  <a:srgbClr val="8A8A8A"/>
                </a:solidFill>
                <a:effectLst/>
                <a:uLnTx/>
                <a:uFillTx/>
                <a:latin typeface="Arial"/>
                <a:cs typeface="Arial"/>
              </a:rPr>
              <a:t>29</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1E93F2-5C72-4BB3-B8B9-6E4C3F738E49}"/>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A25BD4E3-AC49-9A97-7E5A-88B8B3192554}"/>
              </a:ext>
            </a:extLst>
          </p:cNvPr>
          <p:cNvPicPr>
            <a:picLocks noChangeAspect="1"/>
          </p:cNvPicPr>
          <p:nvPr/>
        </p:nvPicPr>
        <p:blipFill>
          <a:blip r:embed="rId2"/>
          <a:stretch>
            <a:fillRect/>
          </a:stretch>
        </p:blipFill>
        <p:spPr>
          <a:xfrm>
            <a:off x="609600" y="0"/>
            <a:ext cx="10972800" cy="6377940"/>
          </a:xfrm>
          <a:prstGeom prst="rect">
            <a:avLst/>
          </a:prstGeom>
        </p:spPr>
      </p:pic>
      <p:sp>
        <p:nvSpPr>
          <p:cNvPr id="3" name="文字版面配置區 2">
            <a:extLst>
              <a:ext uri="{FF2B5EF4-FFF2-40B4-BE49-F238E27FC236}">
                <a16:creationId xmlns:a16="http://schemas.microsoft.com/office/drawing/2014/main" id="{D1CE6174-EE5A-3D9F-6763-A14A0281DFFD}"/>
              </a:ext>
            </a:extLst>
          </p:cNvPr>
          <p:cNvSpPr>
            <a:spLocks noGrp="1"/>
          </p:cNvSpPr>
          <p:nvPr>
            <p:ph type="body" idx="1"/>
          </p:nvPr>
        </p:nvSpPr>
        <p:spPr/>
        <p:txBody>
          <a:bodyPr/>
          <a:lstStyle/>
          <a:p>
            <a:endParaRPr lang="zh-TW" altLang="en-US" dirty="0"/>
          </a:p>
        </p:txBody>
      </p:sp>
      <p:sp>
        <p:nvSpPr>
          <p:cNvPr id="4" name="日期版面配置區 3">
            <a:extLst>
              <a:ext uri="{FF2B5EF4-FFF2-40B4-BE49-F238E27FC236}">
                <a16:creationId xmlns:a16="http://schemas.microsoft.com/office/drawing/2014/main" id="{24E48AED-8ADE-D96E-373D-DFB72B6C188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6" name="投影片編號版面配置區 5">
            <a:extLst>
              <a:ext uri="{FF2B5EF4-FFF2-40B4-BE49-F238E27FC236}">
                <a16:creationId xmlns:a16="http://schemas.microsoft.com/office/drawing/2014/main" id="{48785BE9-D69E-EE1A-398A-3CC37149F52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38</a:t>
            </a:fld>
            <a:endParaRPr lang="en-US" altLang="zh-TW" spc="-25" dirty="0"/>
          </a:p>
        </p:txBody>
      </p:sp>
    </p:spTree>
    <p:extLst>
      <p:ext uri="{BB962C8B-B14F-4D97-AF65-F5344CB8AC3E}">
        <p14:creationId xmlns:p14="http://schemas.microsoft.com/office/powerpoint/2010/main" val="2716605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FDF2DF0-0CC5-97F7-C4DF-24CBBC0D1307}"/>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3" name="投影片編號版面配置區 2">
            <a:extLst>
              <a:ext uri="{FF2B5EF4-FFF2-40B4-BE49-F238E27FC236}">
                <a16:creationId xmlns:a16="http://schemas.microsoft.com/office/drawing/2014/main" id="{32F8DF41-BAA5-AB70-40CB-497CBF24FE30}"/>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3</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pic>
        <p:nvPicPr>
          <p:cNvPr id="5" name="圖片 4" descr="一張含有 文字, 監視器, 電子用品, 螢幕擷取畫面 的圖片&#10;&#10;自動產生的描述">
            <a:extLst>
              <a:ext uri="{FF2B5EF4-FFF2-40B4-BE49-F238E27FC236}">
                <a16:creationId xmlns:a16="http://schemas.microsoft.com/office/drawing/2014/main" id="{6C1926A9-72E4-EE2F-9DBE-481A1A496085}"/>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r="3750" b="10000"/>
          <a:stretch/>
        </p:blipFill>
        <p:spPr>
          <a:xfrm>
            <a:off x="228600" y="914400"/>
            <a:ext cx="11734800" cy="5257800"/>
          </a:xfrm>
          <a:prstGeom prst="rect">
            <a:avLst/>
          </a:prstGeom>
        </p:spPr>
      </p:pic>
      <p:sp>
        <p:nvSpPr>
          <p:cNvPr id="4" name="文字方塊 3">
            <a:extLst>
              <a:ext uri="{FF2B5EF4-FFF2-40B4-BE49-F238E27FC236}">
                <a16:creationId xmlns:a16="http://schemas.microsoft.com/office/drawing/2014/main" id="{AE377F01-74C8-EC99-6749-D2C04C1CC26D}"/>
              </a:ext>
            </a:extLst>
          </p:cNvPr>
          <p:cNvSpPr txBox="1"/>
          <p:nvPr/>
        </p:nvSpPr>
        <p:spPr>
          <a:xfrm>
            <a:off x="6934200" y="5582573"/>
            <a:ext cx="4648200" cy="461665"/>
          </a:xfrm>
          <a:prstGeom prst="rect">
            <a:avLst/>
          </a:prstGeom>
          <a:noFill/>
        </p:spPr>
        <p:txBody>
          <a:bodyPr wrap="square" rtlCol="0">
            <a:spAutoFit/>
          </a:bodyPr>
          <a:lstStyle/>
          <a:p>
            <a:r>
              <a:rPr kumimoji="1" lang="zh-TW" altLang="en-US" sz="2400" b="1" dirty="0">
                <a:solidFill>
                  <a:schemeClr val="bg1"/>
                </a:solidFill>
              </a:rPr>
              <a:t>權力結構 身體自主認知 面善惡狼</a:t>
            </a:r>
          </a:p>
        </p:txBody>
      </p:sp>
    </p:spTree>
    <p:extLst>
      <p:ext uri="{BB962C8B-B14F-4D97-AF65-F5344CB8AC3E}">
        <p14:creationId xmlns:p14="http://schemas.microsoft.com/office/powerpoint/2010/main" val="1819268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8600" y="490002"/>
            <a:ext cx="4430140" cy="504625"/>
          </a:xfrm>
          <a:prstGeom prst="rect">
            <a:avLst/>
          </a:prstGeom>
        </p:spPr>
        <p:txBody>
          <a:bodyPr vert="horz" wrap="square" lIns="0" tIns="12065" rIns="0" bIns="0" rtlCol="0">
            <a:spAutoFit/>
          </a:bodyPr>
          <a:lstStyle/>
          <a:p>
            <a:pPr marL="12700" algn="ctr">
              <a:lnSpc>
                <a:spcPct val="100000"/>
              </a:lnSpc>
              <a:spcBef>
                <a:spcPts val="95"/>
              </a:spcBef>
            </a:pPr>
            <a:r>
              <a:rPr lang="en-US" sz="3200" spc="-40" dirty="0">
                <a:latin typeface="微軟正黑體" panose="020B0604030504040204" pitchFamily="34" charset="-120"/>
                <a:ea typeface="微軟正黑體" panose="020B0604030504040204" pitchFamily="34" charset="-120"/>
              </a:rPr>
              <a:t>SDGs 5</a:t>
            </a:r>
            <a:endParaRPr sz="3200" spc="-50" dirty="0"/>
          </a:p>
        </p:txBody>
      </p:sp>
      <p:pic>
        <p:nvPicPr>
          <p:cNvPr id="3" name="object 3"/>
          <p:cNvPicPr/>
          <p:nvPr/>
        </p:nvPicPr>
        <p:blipFill>
          <a:blip r:embed="rId2" cstate="print"/>
          <a:stretch>
            <a:fillRect/>
          </a:stretch>
        </p:blipFill>
        <p:spPr>
          <a:xfrm>
            <a:off x="1578126" y="943699"/>
            <a:ext cx="1137134" cy="1081862"/>
          </a:xfrm>
          <a:prstGeom prst="rect">
            <a:avLst/>
          </a:prstGeom>
        </p:spPr>
      </p:pic>
      <p:sp>
        <p:nvSpPr>
          <p:cNvPr id="4" name="object 4"/>
          <p:cNvSpPr txBox="1"/>
          <p:nvPr/>
        </p:nvSpPr>
        <p:spPr>
          <a:xfrm>
            <a:off x="2362200" y="1880548"/>
            <a:ext cx="7391400" cy="826508"/>
          </a:xfrm>
          <a:prstGeom prst="rect">
            <a:avLst/>
          </a:prstGeom>
        </p:spPr>
        <p:txBody>
          <a:bodyPr vert="horz" wrap="square" lIns="0" tIns="13335" rIns="0" bIns="0" rtlCol="0">
            <a:spAutoFit/>
          </a:bodyPr>
          <a:lstStyle/>
          <a:p>
            <a:pPr marL="0" marR="0" lvl="0" indent="0" defTabSz="914400" eaLnBrk="1" fontAlgn="auto" latinLnBrk="0" hangingPunct="1">
              <a:lnSpc>
                <a:spcPct val="100000"/>
              </a:lnSpc>
              <a:spcBef>
                <a:spcPts val="4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8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7" name="object 7"/>
          <p:cNvSpPr/>
          <p:nvPr/>
        </p:nvSpPr>
        <p:spPr>
          <a:xfrm>
            <a:off x="11416365" y="0"/>
            <a:ext cx="771525" cy="1484630"/>
          </a:xfrm>
          <a:custGeom>
            <a:avLst/>
            <a:gdLst/>
            <a:ahLst/>
            <a:cxnLst/>
            <a:rect l="l" t="t" r="r" b="b"/>
            <a:pathLst>
              <a:path w="771525" h="1484630">
                <a:moveTo>
                  <a:pt x="730678" y="0"/>
                </a:moveTo>
                <a:lnTo>
                  <a:pt x="574802" y="0"/>
                </a:lnTo>
                <a:lnTo>
                  <a:pt x="573800" y="73"/>
                </a:lnTo>
                <a:lnTo>
                  <a:pt x="524917" y="6912"/>
                </a:lnTo>
                <a:lnTo>
                  <a:pt x="476772" y="16962"/>
                </a:lnTo>
                <a:lnTo>
                  <a:pt x="429650" y="30210"/>
                </a:lnTo>
                <a:lnTo>
                  <a:pt x="383838" y="46648"/>
                </a:lnTo>
                <a:lnTo>
                  <a:pt x="339623" y="66263"/>
                </a:lnTo>
                <a:lnTo>
                  <a:pt x="297290" y="89047"/>
                </a:lnTo>
                <a:lnTo>
                  <a:pt x="257126" y="114988"/>
                </a:lnTo>
                <a:lnTo>
                  <a:pt x="219417" y="144076"/>
                </a:lnTo>
                <a:lnTo>
                  <a:pt x="183142" y="177609"/>
                </a:lnTo>
                <a:lnTo>
                  <a:pt x="150340" y="213910"/>
                </a:lnTo>
                <a:lnTo>
                  <a:pt x="120952" y="252751"/>
                </a:lnTo>
                <a:lnTo>
                  <a:pt x="94916" y="293906"/>
                </a:lnTo>
                <a:lnTo>
                  <a:pt x="72172" y="337149"/>
                </a:lnTo>
                <a:lnTo>
                  <a:pt x="52658" y="382253"/>
                </a:lnTo>
                <a:lnTo>
                  <a:pt x="36314" y="428992"/>
                </a:lnTo>
                <a:lnTo>
                  <a:pt x="23078" y="477138"/>
                </a:lnTo>
                <a:lnTo>
                  <a:pt x="12890" y="526465"/>
                </a:lnTo>
                <a:lnTo>
                  <a:pt x="5688" y="576746"/>
                </a:lnTo>
                <a:lnTo>
                  <a:pt x="1411" y="627756"/>
                </a:lnTo>
                <a:lnTo>
                  <a:pt x="0" y="679267"/>
                </a:lnTo>
                <a:lnTo>
                  <a:pt x="1258" y="728480"/>
                </a:lnTo>
                <a:lnTo>
                  <a:pt x="4998" y="777743"/>
                </a:lnTo>
                <a:lnTo>
                  <a:pt x="11166" y="826861"/>
                </a:lnTo>
                <a:lnTo>
                  <a:pt x="19711" y="875638"/>
                </a:lnTo>
                <a:lnTo>
                  <a:pt x="30581" y="923880"/>
                </a:lnTo>
                <a:lnTo>
                  <a:pt x="43721" y="971391"/>
                </a:lnTo>
                <a:lnTo>
                  <a:pt x="59081" y="1017977"/>
                </a:lnTo>
                <a:lnTo>
                  <a:pt x="76607" y="1063440"/>
                </a:lnTo>
                <a:lnTo>
                  <a:pt x="96247" y="1107588"/>
                </a:lnTo>
                <a:lnTo>
                  <a:pt x="117948" y="1150224"/>
                </a:lnTo>
                <a:lnTo>
                  <a:pt x="141658" y="1191153"/>
                </a:lnTo>
                <a:lnTo>
                  <a:pt x="167325" y="1230179"/>
                </a:lnTo>
                <a:lnTo>
                  <a:pt x="194895" y="1267109"/>
                </a:lnTo>
                <a:lnTo>
                  <a:pt x="224317" y="1301746"/>
                </a:lnTo>
                <a:lnTo>
                  <a:pt x="255537" y="1333895"/>
                </a:lnTo>
                <a:lnTo>
                  <a:pt x="288504" y="1363361"/>
                </a:lnTo>
                <a:lnTo>
                  <a:pt x="323165" y="1389949"/>
                </a:lnTo>
                <a:lnTo>
                  <a:pt x="359466" y="1413464"/>
                </a:lnTo>
                <a:lnTo>
                  <a:pt x="397357" y="1433710"/>
                </a:lnTo>
                <a:lnTo>
                  <a:pt x="442135" y="1452482"/>
                </a:lnTo>
                <a:lnTo>
                  <a:pt x="488172" y="1466767"/>
                </a:lnTo>
                <a:lnTo>
                  <a:pt x="535114" y="1476729"/>
                </a:lnTo>
                <a:lnTo>
                  <a:pt x="582606" y="1482531"/>
                </a:lnTo>
                <a:lnTo>
                  <a:pt x="630293" y="1484334"/>
                </a:lnTo>
                <a:lnTo>
                  <a:pt x="677821" y="1482304"/>
                </a:lnTo>
                <a:lnTo>
                  <a:pt x="724834" y="1476601"/>
                </a:lnTo>
                <a:lnTo>
                  <a:pt x="770978" y="1467391"/>
                </a:lnTo>
                <a:lnTo>
                  <a:pt x="770978" y="5024"/>
                </a:lnTo>
                <a:lnTo>
                  <a:pt x="730678"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0" y="5056634"/>
            <a:ext cx="1174750" cy="1788795"/>
          </a:xfrm>
          <a:custGeom>
            <a:avLst/>
            <a:gdLst/>
            <a:ahLst/>
            <a:cxnLst/>
            <a:rect l="l" t="t" r="r" b="b"/>
            <a:pathLst>
              <a:path w="1174750" h="1788795">
                <a:moveTo>
                  <a:pt x="537672" y="1244599"/>
                </a:moveTo>
                <a:lnTo>
                  <a:pt x="521651" y="1244599"/>
                </a:lnTo>
                <a:lnTo>
                  <a:pt x="521651" y="1292719"/>
                </a:lnTo>
                <a:lnTo>
                  <a:pt x="516855" y="1339681"/>
                </a:lnTo>
                <a:lnTo>
                  <a:pt x="507151" y="1385267"/>
                </a:lnTo>
                <a:lnTo>
                  <a:pt x="492428" y="1429257"/>
                </a:lnTo>
                <a:lnTo>
                  <a:pt x="474368" y="1468714"/>
                </a:lnTo>
                <a:lnTo>
                  <a:pt x="452460" y="1506295"/>
                </a:lnTo>
                <a:lnTo>
                  <a:pt x="426914" y="1541906"/>
                </a:lnTo>
                <a:lnTo>
                  <a:pt x="397939" y="1575456"/>
                </a:lnTo>
                <a:lnTo>
                  <a:pt x="365743" y="1606852"/>
                </a:lnTo>
                <a:lnTo>
                  <a:pt x="330537" y="1636002"/>
                </a:lnTo>
                <a:lnTo>
                  <a:pt x="292529" y="1662814"/>
                </a:lnTo>
                <a:lnTo>
                  <a:pt x="251930" y="1687196"/>
                </a:lnTo>
                <a:lnTo>
                  <a:pt x="208947" y="1709055"/>
                </a:lnTo>
                <a:lnTo>
                  <a:pt x="163791" y="1728299"/>
                </a:lnTo>
                <a:lnTo>
                  <a:pt x="116670" y="1744835"/>
                </a:lnTo>
                <a:lnTo>
                  <a:pt x="67795" y="1758572"/>
                </a:lnTo>
                <a:lnTo>
                  <a:pt x="17373" y="1769417"/>
                </a:lnTo>
                <a:lnTo>
                  <a:pt x="0" y="1772055"/>
                </a:lnTo>
                <a:lnTo>
                  <a:pt x="0" y="1788308"/>
                </a:lnTo>
                <a:lnTo>
                  <a:pt x="72378" y="1773979"/>
                </a:lnTo>
                <a:lnTo>
                  <a:pt x="122407" y="1759848"/>
                </a:lnTo>
                <a:lnTo>
                  <a:pt x="170647" y="1742836"/>
                </a:lnTo>
                <a:lnTo>
                  <a:pt x="216883" y="1723039"/>
                </a:lnTo>
                <a:lnTo>
                  <a:pt x="260901" y="1700552"/>
                </a:lnTo>
                <a:lnTo>
                  <a:pt x="302486" y="1675469"/>
                </a:lnTo>
                <a:lnTo>
                  <a:pt x="341425" y="1647887"/>
                </a:lnTo>
                <a:lnTo>
                  <a:pt x="377502" y="1617899"/>
                </a:lnTo>
                <a:lnTo>
                  <a:pt x="410504" y="1585600"/>
                </a:lnTo>
                <a:lnTo>
                  <a:pt x="440215" y="1551086"/>
                </a:lnTo>
                <a:lnTo>
                  <a:pt x="466422" y="1514452"/>
                </a:lnTo>
                <a:lnTo>
                  <a:pt x="488910" y="1475792"/>
                </a:lnTo>
                <a:lnTo>
                  <a:pt x="507465" y="1435201"/>
                </a:lnTo>
                <a:lnTo>
                  <a:pt x="522789" y="1389208"/>
                </a:lnTo>
                <a:lnTo>
                  <a:pt x="532881" y="1341588"/>
                </a:lnTo>
                <a:lnTo>
                  <a:pt x="537800" y="1292719"/>
                </a:lnTo>
                <a:lnTo>
                  <a:pt x="537672" y="1244599"/>
                </a:lnTo>
                <a:close/>
              </a:path>
              <a:path w="1174750" h="1788795">
                <a:moveTo>
                  <a:pt x="0" y="1173345"/>
                </a:moveTo>
                <a:lnTo>
                  <a:pt x="0" y="1190175"/>
                </a:lnTo>
                <a:lnTo>
                  <a:pt x="28207" y="1200526"/>
                </a:lnTo>
                <a:lnTo>
                  <a:pt x="79538" y="1215959"/>
                </a:lnTo>
                <a:lnTo>
                  <a:pt x="133551" y="1228953"/>
                </a:lnTo>
                <a:lnTo>
                  <a:pt x="189934" y="1239369"/>
                </a:lnTo>
                <a:lnTo>
                  <a:pt x="248374" y="1247069"/>
                </a:lnTo>
                <a:lnTo>
                  <a:pt x="308557" y="1251915"/>
                </a:lnTo>
                <a:lnTo>
                  <a:pt x="359039" y="1253617"/>
                </a:lnTo>
                <a:lnTo>
                  <a:pt x="375664" y="1253731"/>
                </a:lnTo>
                <a:lnTo>
                  <a:pt x="412985" y="1253151"/>
                </a:lnTo>
                <a:lnTo>
                  <a:pt x="449767" y="1251423"/>
                </a:lnTo>
                <a:lnTo>
                  <a:pt x="485994" y="1248566"/>
                </a:lnTo>
                <a:lnTo>
                  <a:pt x="521651" y="1244599"/>
                </a:lnTo>
                <a:lnTo>
                  <a:pt x="537672" y="1244599"/>
                </a:lnTo>
                <a:lnTo>
                  <a:pt x="537665" y="1242402"/>
                </a:lnTo>
                <a:lnTo>
                  <a:pt x="565676" y="1237602"/>
                </a:lnTo>
                <a:lnTo>
                  <a:pt x="375740" y="1237602"/>
                </a:lnTo>
                <a:lnTo>
                  <a:pt x="326120" y="1236578"/>
                </a:lnTo>
                <a:lnTo>
                  <a:pt x="250475" y="1231087"/>
                </a:lnTo>
                <a:lnTo>
                  <a:pt x="193301" y="1223638"/>
                </a:lnTo>
                <a:lnTo>
                  <a:pt x="138167" y="1213572"/>
                </a:lnTo>
                <a:lnTo>
                  <a:pt x="85376" y="1201023"/>
                </a:lnTo>
                <a:lnTo>
                  <a:pt x="35234" y="1186124"/>
                </a:lnTo>
                <a:lnTo>
                  <a:pt x="0" y="1173345"/>
                </a:lnTo>
                <a:close/>
              </a:path>
              <a:path w="1174750" h="1788795">
                <a:moveTo>
                  <a:pt x="0" y="558316"/>
                </a:moveTo>
                <a:lnTo>
                  <a:pt x="0" y="575213"/>
                </a:lnTo>
                <a:lnTo>
                  <a:pt x="14795" y="578942"/>
                </a:lnTo>
                <a:lnTo>
                  <a:pt x="55057" y="594438"/>
                </a:lnTo>
                <a:lnTo>
                  <a:pt x="97093" y="615548"/>
                </a:lnTo>
                <a:lnTo>
                  <a:pt x="140290" y="641935"/>
                </a:lnTo>
                <a:lnTo>
                  <a:pt x="184034" y="673262"/>
                </a:lnTo>
                <a:lnTo>
                  <a:pt x="227712" y="709191"/>
                </a:lnTo>
                <a:lnTo>
                  <a:pt x="270712" y="749386"/>
                </a:lnTo>
                <a:lnTo>
                  <a:pt x="312418" y="793508"/>
                </a:lnTo>
                <a:lnTo>
                  <a:pt x="348304" y="836048"/>
                </a:lnTo>
                <a:lnTo>
                  <a:pt x="380946" y="879168"/>
                </a:lnTo>
                <a:lnTo>
                  <a:pt x="410304" y="922731"/>
                </a:lnTo>
                <a:lnTo>
                  <a:pt x="436340" y="966598"/>
                </a:lnTo>
                <a:lnTo>
                  <a:pt x="459013" y="1010632"/>
                </a:lnTo>
                <a:lnTo>
                  <a:pt x="478284" y="1054695"/>
                </a:lnTo>
                <a:lnTo>
                  <a:pt x="494114" y="1098648"/>
                </a:lnTo>
                <a:lnTo>
                  <a:pt x="506462" y="1142353"/>
                </a:lnTo>
                <a:lnTo>
                  <a:pt x="515291" y="1185674"/>
                </a:lnTo>
                <a:lnTo>
                  <a:pt x="520559" y="1228470"/>
                </a:lnTo>
                <a:lnTo>
                  <a:pt x="485202" y="1232437"/>
                </a:lnTo>
                <a:lnTo>
                  <a:pt x="449269" y="1235294"/>
                </a:lnTo>
                <a:lnTo>
                  <a:pt x="412775" y="1237022"/>
                </a:lnTo>
                <a:lnTo>
                  <a:pt x="375740" y="1237602"/>
                </a:lnTo>
                <a:lnTo>
                  <a:pt x="565676" y="1237602"/>
                </a:lnTo>
                <a:lnTo>
                  <a:pt x="590060" y="1233423"/>
                </a:lnTo>
                <a:lnTo>
                  <a:pt x="621675" y="1226273"/>
                </a:lnTo>
                <a:lnTo>
                  <a:pt x="536535" y="1226273"/>
                </a:lnTo>
                <a:lnTo>
                  <a:pt x="531083" y="1182501"/>
                </a:lnTo>
                <a:lnTo>
                  <a:pt x="522022" y="1138229"/>
                </a:lnTo>
                <a:lnTo>
                  <a:pt x="509393" y="1093595"/>
                </a:lnTo>
                <a:lnTo>
                  <a:pt x="493238" y="1048740"/>
                </a:lnTo>
                <a:lnTo>
                  <a:pt x="473597" y="1003803"/>
                </a:lnTo>
                <a:lnTo>
                  <a:pt x="450511" y="958922"/>
                </a:lnTo>
                <a:lnTo>
                  <a:pt x="424021" y="914237"/>
                </a:lnTo>
                <a:lnTo>
                  <a:pt x="394168" y="869888"/>
                </a:lnTo>
                <a:lnTo>
                  <a:pt x="360992" y="826013"/>
                </a:lnTo>
                <a:lnTo>
                  <a:pt x="324534" y="782751"/>
                </a:lnTo>
                <a:lnTo>
                  <a:pt x="281417" y="737107"/>
                </a:lnTo>
                <a:lnTo>
                  <a:pt x="237170" y="695703"/>
                </a:lnTo>
                <a:lnTo>
                  <a:pt x="192351" y="658841"/>
                </a:lnTo>
                <a:lnTo>
                  <a:pt x="147516" y="626821"/>
                </a:lnTo>
                <a:lnTo>
                  <a:pt x="103221" y="599947"/>
                </a:lnTo>
                <a:lnTo>
                  <a:pt x="60024" y="578519"/>
                </a:lnTo>
                <a:lnTo>
                  <a:pt x="18481" y="562840"/>
                </a:lnTo>
                <a:lnTo>
                  <a:pt x="0" y="558316"/>
                </a:lnTo>
                <a:close/>
              </a:path>
              <a:path w="1174750" h="1788795">
                <a:moveTo>
                  <a:pt x="1000809" y="0"/>
                </a:moveTo>
                <a:lnTo>
                  <a:pt x="987258" y="8559"/>
                </a:lnTo>
                <a:lnTo>
                  <a:pt x="1016221" y="56537"/>
                </a:lnTo>
                <a:lnTo>
                  <a:pt x="1042525" y="105072"/>
                </a:lnTo>
                <a:lnTo>
                  <a:pt x="1066161" y="154042"/>
                </a:lnTo>
                <a:lnTo>
                  <a:pt x="1087121" y="203323"/>
                </a:lnTo>
                <a:lnTo>
                  <a:pt x="1105396" y="252792"/>
                </a:lnTo>
                <a:lnTo>
                  <a:pt x="1120977" y="302325"/>
                </a:lnTo>
                <a:lnTo>
                  <a:pt x="1133856" y="351799"/>
                </a:lnTo>
                <a:lnTo>
                  <a:pt x="1144023" y="401091"/>
                </a:lnTo>
                <a:lnTo>
                  <a:pt x="1151470" y="450077"/>
                </a:lnTo>
                <a:lnTo>
                  <a:pt x="1156189" y="498635"/>
                </a:lnTo>
                <a:lnTo>
                  <a:pt x="1158170" y="546640"/>
                </a:lnTo>
                <a:lnTo>
                  <a:pt x="1157405" y="593969"/>
                </a:lnTo>
                <a:lnTo>
                  <a:pt x="1153885" y="640499"/>
                </a:lnTo>
                <a:lnTo>
                  <a:pt x="1147602" y="686107"/>
                </a:lnTo>
                <a:lnTo>
                  <a:pt x="1138547" y="730669"/>
                </a:lnTo>
                <a:lnTo>
                  <a:pt x="1126710" y="774062"/>
                </a:lnTo>
                <a:lnTo>
                  <a:pt x="1112084" y="816162"/>
                </a:lnTo>
                <a:lnTo>
                  <a:pt x="1094660" y="856847"/>
                </a:lnTo>
                <a:lnTo>
                  <a:pt x="1074428" y="895992"/>
                </a:lnTo>
                <a:lnTo>
                  <a:pt x="1051380" y="933475"/>
                </a:lnTo>
                <a:lnTo>
                  <a:pt x="1023510" y="971581"/>
                </a:lnTo>
                <a:lnTo>
                  <a:pt x="992453" y="1007384"/>
                </a:lnTo>
                <a:lnTo>
                  <a:pt x="958345" y="1040825"/>
                </a:lnTo>
                <a:lnTo>
                  <a:pt x="921323" y="1071850"/>
                </a:lnTo>
                <a:lnTo>
                  <a:pt x="881521" y="1100401"/>
                </a:lnTo>
                <a:lnTo>
                  <a:pt x="839078" y="1126423"/>
                </a:lnTo>
                <a:lnTo>
                  <a:pt x="794127" y="1149858"/>
                </a:lnTo>
                <a:lnTo>
                  <a:pt x="746806" y="1170652"/>
                </a:lnTo>
                <a:lnTo>
                  <a:pt x="697250" y="1188746"/>
                </a:lnTo>
                <a:lnTo>
                  <a:pt x="645596" y="1204085"/>
                </a:lnTo>
                <a:lnTo>
                  <a:pt x="591979" y="1216613"/>
                </a:lnTo>
                <a:lnTo>
                  <a:pt x="536535" y="1226273"/>
                </a:lnTo>
                <a:lnTo>
                  <a:pt x="621675" y="1226273"/>
                </a:lnTo>
                <a:lnTo>
                  <a:pt x="690025" y="1207968"/>
                </a:lnTo>
                <a:lnTo>
                  <a:pt x="737375" y="1191582"/>
                </a:lnTo>
                <a:lnTo>
                  <a:pt x="782824" y="1172818"/>
                </a:lnTo>
                <a:lnTo>
                  <a:pt x="826260" y="1151719"/>
                </a:lnTo>
                <a:lnTo>
                  <a:pt x="867575" y="1128331"/>
                </a:lnTo>
                <a:lnTo>
                  <a:pt x="906658" y="1102699"/>
                </a:lnTo>
                <a:lnTo>
                  <a:pt x="943399" y="1074867"/>
                </a:lnTo>
                <a:lnTo>
                  <a:pt x="977688" y="1044881"/>
                </a:lnTo>
                <a:lnTo>
                  <a:pt x="1009414" y="1012784"/>
                </a:lnTo>
                <a:lnTo>
                  <a:pt x="1038469" y="978623"/>
                </a:lnTo>
                <a:lnTo>
                  <a:pt x="1064741" y="942441"/>
                </a:lnTo>
                <a:lnTo>
                  <a:pt x="1087240" y="906006"/>
                </a:lnTo>
                <a:lnTo>
                  <a:pt x="1107138" y="868040"/>
                </a:lnTo>
                <a:lnTo>
                  <a:pt x="1124444" y="828653"/>
                </a:lnTo>
                <a:lnTo>
                  <a:pt x="1139163" y="787952"/>
                </a:lnTo>
                <a:lnTo>
                  <a:pt x="1151304" y="746045"/>
                </a:lnTo>
                <a:lnTo>
                  <a:pt x="1160873" y="703042"/>
                </a:lnTo>
                <a:lnTo>
                  <a:pt x="1167900" y="658841"/>
                </a:lnTo>
                <a:lnTo>
                  <a:pt x="1172328" y="614178"/>
                </a:lnTo>
                <a:lnTo>
                  <a:pt x="1174227" y="568534"/>
                </a:lnTo>
                <a:lnTo>
                  <a:pt x="1173584" y="522226"/>
                </a:lnTo>
                <a:lnTo>
                  <a:pt x="1170406" y="475363"/>
                </a:lnTo>
                <a:lnTo>
                  <a:pt x="1164701" y="428052"/>
                </a:lnTo>
                <a:lnTo>
                  <a:pt x="1156475" y="380402"/>
                </a:lnTo>
                <a:lnTo>
                  <a:pt x="1145736" y="332522"/>
                </a:lnTo>
                <a:lnTo>
                  <a:pt x="1132491" y="284520"/>
                </a:lnTo>
                <a:lnTo>
                  <a:pt x="1116748" y="236503"/>
                </a:lnTo>
                <a:lnTo>
                  <a:pt x="1098513" y="188581"/>
                </a:lnTo>
                <a:lnTo>
                  <a:pt x="1077795" y="140861"/>
                </a:lnTo>
                <a:lnTo>
                  <a:pt x="1054600" y="93452"/>
                </a:lnTo>
                <a:lnTo>
                  <a:pt x="1028936" y="46462"/>
                </a:lnTo>
                <a:lnTo>
                  <a:pt x="1000809"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11578819" y="6444636"/>
            <a:ext cx="259715" cy="196215"/>
          </a:xfrm>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39</a:t>
            </a:fld>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0" name="日期版面配置區 9">
            <a:extLst>
              <a:ext uri="{FF2B5EF4-FFF2-40B4-BE49-F238E27FC236}">
                <a16:creationId xmlns:a16="http://schemas.microsoft.com/office/drawing/2014/main" id="{9643E170-66B9-4A53-87C5-732DBD13A5B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11" name="投影片編號版面配置區 10">
            <a:extLst>
              <a:ext uri="{FF2B5EF4-FFF2-40B4-BE49-F238E27FC236}">
                <a16:creationId xmlns:a16="http://schemas.microsoft.com/office/drawing/2014/main" id="{3562323D-9D8C-6CFC-F240-A1ACC9B6FD45}"/>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39</a:t>
            </a:fld>
            <a:endParaRPr lang="en-US" altLang="zh-TW" spc="-25" dirty="0"/>
          </a:p>
        </p:txBody>
      </p:sp>
      <p:sp>
        <p:nvSpPr>
          <p:cNvPr id="17" name="文字方塊 16">
            <a:extLst>
              <a:ext uri="{FF2B5EF4-FFF2-40B4-BE49-F238E27FC236}">
                <a16:creationId xmlns:a16="http://schemas.microsoft.com/office/drawing/2014/main" id="{989F609A-7314-8579-3932-7141CEAA72DC}"/>
              </a:ext>
            </a:extLst>
          </p:cNvPr>
          <p:cNvSpPr txBox="1"/>
          <p:nvPr/>
        </p:nvSpPr>
        <p:spPr>
          <a:xfrm>
            <a:off x="2895600" y="1083467"/>
            <a:ext cx="3810000"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性別平等與賦權</a:t>
            </a:r>
          </a:p>
        </p:txBody>
      </p:sp>
      <p:sp>
        <p:nvSpPr>
          <p:cNvPr id="18" name="文字方塊 17">
            <a:extLst>
              <a:ext uri="{FF2B5EF4-FFF2-40B4-BE49-F238E27FC236}">
                <a16:creationId xmlns:a16="http://schemas.microsoft.com/office/drawing/2014/main" id="{012B3DC5-BB40-3E52-4127-D6C643AFFD7E}"/>
              </a:ext>
            </a:extLst>
          </p:cNvPr>
          <p:cNvSpPr txBox="1"/>
          <p:nvPr/>
        </p:nvSpPr>
        <p:spPr>
          <a:xfrm>
            <a:off x="2497519" y="1643322"/>
            <a:ext cx="8416162" cy="4524315"/>
          </a:xfrm>
          <a:prstGeom prst="rect">
            <a:avLst/>
          </a:prstGeom>
          <a:noFill/>
        </p:spPr>
        <p:txBody>
          <a:bodyPr wrap="square" rtlCol="0">
            <a:spAutoFit/>
          </a:bodyPr>
          <a:lstStyle/>
          <a:p>
            <a:r>
              <a:rPr lang="en-US" altLang="zh-TW" dirty="0"/>
              <a:t>5.1</a:t>
            </a:r>
            <a:r>
              <a:rPr lang="zh-TW" altLang="en-US" dirty="0"/>
              <a:t>　</a:t>
            </a:r>
            <a:r>
              <a:rPr lang="zh-TW" altLang="en-US" b="1" dirty="0">
                <a:solidFill>
                  <a:schemeClr val="accent6"/>
                </a:solidFill>
              </a:rPr>
              <a:t>終結</a:t>
            </a:r>
            <a:r>
              <a:rPr lang="zh-TW" altLang="en-US" dirty="0"/>
              <a:t>所有對婦女和女童的</a:t>
            </a:r>
            <a:r>
              <a:rPr lang="zh-TW" altLang="en-US" b="1" dirty="0">
                <a:solidFill>
                  <a:schemeClr val="accent6"/>
                </a:solidFill>
              </a:rPr>
              <a:t>各種形式歧視</a:t>
            </a:r>
            <a:r>
              <a:rPr lang="zh-TW" altLang="en-US" dirty="0"/>
              <a:t>。</a:t>
            </a:r>
          </a:p>
          <a:p>
            <a:endParaRPr lang="zh-TW" altLang="en-US" dirty="0"/>
          </a:p>
          <a:p>
            <a:r>
              <a:rPr lang="en-US" altLang="zh-TW" dirty="0"/>
              <a:t>5.2</a:t>
            </a:r>
            <a:r>
              <a:rPr lang="zh-TW" altLang="en-US" dirty="0"/>
              <a:t>　</a:t>
            </a:r>
            <a:r>
              <a:rPr lang="zh-TW" altLang="en-US" b="1" dirty="0">
                <a:solidFill>
                  <a:schemeClr val="accent6"/>
                </a:solidFill>
              </a:rPr>
              <a:t>消除在公共和私人領域對女性的各種形式的暴力</a:t>
            </a:r>
            <a:r>
              <a:rPr lang="zh-TW" altLang="en-US" dirty="0"/>
              <a:t>，包括人口走私、性剝削及其他形式的剝削。</a:t>
            </a:r>
          </a:p>
          <a:p>
            <a:endParaRPr lang="zh-TW" altLang="en-US" dirty="0"/>
          </a:p>
          <a:p>
            <a:r>
              <a:rPr lang="en-US" altLang="zh-TW" dirty="0"/>
              <a:t>5.3</a:t>
            </a:r>
            <a:r>
              <a:rPr lang="zh-TW" altLang="en-US" dirty="0"/>
              <a:t>　</a:t>
            </a:r>
            <a:r>
              <a:rPr lang="zh-TW" altLang="en-US" b="1" dirty="0">
                <a:solidFill>
                  <a:schemeClr val="accent6"/>
                </a:solidFill>
              </a:rPr>
              <a:t>消除各種有害的習俗</a:t>
            </a:r>
            <a:r>
              <a:rPr lang="zh-TW" altLang="en-US" dirty="0"/>
              <a:t>，例如童婚、未成年結婚、強迫結婚，以及女性割禮。</a:t>
            </a:r>
          </a:p>
          <a:p>
            <a:endParaRPr lang="zh-TW" altLang="en-US" dirty="0"/>
          </a:p>
          <a:p>
            <a:r>
              <a:rPr lang="en-US" altLang="zh-TW" dirty="0"/>
              <a:t>5.4</a:t>
            </a:r>
            <a:r>
              <a:rPr lang="zh-TW" altLang="en-US" dirty="0"/>
              <a:t>　透過提供公共服務、基礎建設與社會保護政策，</a:t>
            </a:r>
            <a:r>
              <a:rPr lang="zh-TW" altLang="en-US" b="1" dirty="0">
                <a:solidFill>
                  <a:schemeClr val="accent6"/>
                </a:solidFill>
              </a:rPr>
              <a:t>認可並重視無償的照護和家務工作</a:t>
            </a:r>
            <a:r>
              <a:rPr lang="zh-TW" altLang="en-US" dirty="0"/>
              <a:t>，並依各國國情，</a:t>
            </a:r>
            <a:r>
              <a:rPr lang="zh-TW" altLang="en-US" b="1" dirty="0">
                <a:solidFill>
                  <a:schemeClr val="accent6"/>
                </a:solidFill>
              </a:rPr>
              <a:t>推動家人應共同分擔家事責任</a:t>
            </a:r>
            <a:r>
              <a:rPr lang="zh-TW" altLang="en-US" dirty="0"/>
              <a:t>。</a:t>
            </a:r>
          </a:p>
          <a:p>
            <a:endParaRPr lang="zh-TW" altLang="en-US" dirty="0"/>
          </a:p>
          <a:p>
            <a:r>
              <a:rPr lang="en-US" altLang="zh-TW" dirty="0"/>
              <a:t>5.5</a:t>
            </a:r>
            <a:r>
              <a:rPr lang="zh-TW" altLang="en-US" dirty="0"/>
              <a:t>　</a:t>
            </a:r>
            <a:r>
              <a:rPr lang="zh-TW" altLang="en-US" b="1" dirty="0">
                <a:solidFill>
                  <a:schemeClr val="accent6"/>
                </a:solidFill>
              </a:rPr>
              <a:t>確保婦女</a:t>
            </a:r>
            <a:r>
              <a:rPr lang="zh-TW" altLang="en-US" dirty="0"/>
              <a:t>能充分、有效地參與政治、經濟、公共決策，並</a:t>
            </a:r>
            <a:r>
              <a:rPr lang="zh-TW" altLang="en-US" b="1" dirty="0">
                <a:solidFill>
                  <a:schemeClr val="accent6"/>
                </a:solidFill>
              </a:rPr>
              <a:t>在各層級都享有參與決策領導的平等機會</a:t>
            </a:r>
            <a:r>
              <a:rPr lang="zh-TW" altLang="en-US" dirty="0"/>
              <a:t>。</a:t>
            </a:r>
          </a:p>
          <a:p>
            <a:endParaRPr lang="zh-TW" altLang="en-US" dirty="0"/>
          </a:p>
          <a:p>
            <a:r>
              <a:rPr lang="en-US" altLang="zh-TW" dirty="0"/>
              <a:t>5.6</a:t>
            </a:r>
            <a:r>
              <a:rPr lang="zh-TW" altLang="en-US" dirty="0"/>
              <a:t>　根據國際人口與發展會議（</a:t>
            </a:r>
            <a:r>
              <a:rPr lang="en-US" altLang="zh-TW" dirty="0"/>
              <a:t>ICPD</a:t>
            </a:r>
            <a:r>
              <a:rPr lang="zh-TW" altLang="en-US" dirty="0"/>
              <a:t>）行動計畫、北京行動平台，及其檢討成果書，</a:t>
            </a:r>
            <a:r>
              <a:rPr lang="zh-TW" altLang="en-US" b="1" dirty="0">
                <a:solidFill>
                  <a:schemeClr val="accent6"/>
                </a:solidFill>
              </a:rPr>
              <a:t>確保人民普遍享有性、生育健康與生育權利</a:t>
            </a:r>
            <a:r>
              <a:rPr lang="zh-TW" altLang="en-US" dirty="0"/>
              <a:t>。</a:t>
            </a:r>
          </a:p>
          <a:p>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8600" y="490002"/>
            <a:ext cx="4430140" cy="504625"/>
          </a:xfrm>
          <a:prstGeom prst="rect">
            <a:avLst/>
          </a:prstGeom>
        </p:spPr>
        <p:txBody>
          <a:bodyPr vert="horz" wrap="square" lIns="0" tIns="12065" rIns="0" bIns="0" rtlCol="0">
            <a:spAutoFit/>
          </a:bodyPr>
          <a:lstStyle/>
          <a:p>
            <a:pPr marL="12700" algn="ctr">
              <a:lnSpc>
                <a:spcPct val="100000"/>
              </a:lnSpc>
              <a:spcBef>
                <a:spcPts val="95"/>
              </a:spcBef>
            </a:pPr>
            <a:r>
              <a:rPr lang="en-US" sz="3200" spc="-40" dirty="0">
                <a:latin typeface="微軟正黑體" panose="020B0604030504040204" pitchFamily="34" charset="-120"/>
                <a:ea typeface="微軟正黑體" panose="020B0604030504040204" pitchFamily="34" charset="-120"/>
              </a:rPr>
              <a:t>SDGs 5</a:t>
            </a:r>
            <a:endParaRPr sz="3200" spc="-50" dirty="0"/>
          </a:p>
        </p:txBody>
      </p:sp>
      <p:pic>
        <p:nvPicPr>
          <p:cNvPr id="3" name="object 3"/>
          <p:cNvPicPr/>
          <p:nvPr/>
        </p:nvPicPr>
        <p:blipFill>
          <a:blip r:embed="rId2" cstate="print"/>
          <a:stretch>
            <a:fillRect/>
          </a:stretch>
        </p:blipFill>
        <p:spPr>
          <a:xfrm>
            <a:off x="1578126" y="943699"/>
            <a:ext cx="1137134" cy="1081862"/>
          </a:xfrm>
          <a:prstGeom prst="rect">
            <a:avLst/>
          </a:prstGeom>
        </p:spPr>
      </p:pic>
      <p:sp>
        <p:nvSpPr>
          <p:cNvPr id="4" name="object 4"/>
          <p:cNvSpPr txBox="1"/>
          <p:nvPr/>
        </p:nvSpPr>
        <p:spPr>
          <a:xfrm>
            <a:off x="2362200" y="1880548"/>
            <a:ext cx="7391400" cy="826508"/>
          </a:xfrm>
          <a:prstGeom prst="rect">
            <a:avLst/>
          </a:prstGeom>
        </p:spPr>
        <p:txBody>
          <a:bodyPr vert="horz" wrap="square" lIns="0" tIns="13335" rIns="0" bIns="0" rtlCol="0">
            <a:spAutoFit/>
          </a:bodyPr>
          <a:lstStyle/>
          <a:p>
            <a:pPr marL="0" marR="0" lvl="0" indent="0" defTabSz="914400" eaLnBrk="1" fontAlgn="auto" latinLnBrk="0" hangingPunct="1">
              <a:lnSpc>
                <a:spcPct val="100000"/>
              </a:lnSpc>
              <a:spcBef>
                <a:spcPts val="4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微軟正黑體"/>
              <a:cs typeface="微軟正黑體"/>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8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7" name="object 7"/>
          <p:cNvSpPr/>
          <p:nvPr/>
        </p:nvSpPr>
        <p:spPr>
          <a:xfrm>
            <a:off x="11416365" y="0"/>
            <a:ext cx="771525" cy="1484630"/>
          </a:xfrm>
          <a:custGeom>
            <a:avLst/>
            <a:gdLst/>
            <a:ahLst/>
            <a:cxnLst/>
            <a:rect l="l" t="t" r="r" b="b"/>
            <a:pathLst>
              <a:path w="771525" h="1484630">
                <a:moveTo>
                  <a:pt x="730678" y="0"/>
                </a:moveTo>
                <a:lnTo>
                  <a:pt x="574802" y="0"/>
                </a:lnTo>
                <a:lnTo>
                  <a:pt x="573800" y="73"/>
                </a:lnTo>
                <a:lnTo>
                  <a:pt x="524917" y="6912"/>
                </a:lnTo>
                <a:lnTo>
                  <a:pt x="476772" y="16962"/>
                </a:lnTo>
                <a:lnTo>
                  <a:pt x="429650" y="30210"/>
                </a:lnTo>
                <a:lnTo>
                  <a:pt x="383838" y="46648"/>
                </a:lnTo>
                <a:lnTo>
                  <a:pt x="339623" y="66263"/>
                </a:lnTo>
                <a:lnTo>
                  <a:pt x="297290" y="89047"/>
                </a:lnTo>
                <a:lnTo>
                  <a:pt x="257126" y="114988"/>
                </a:lnTo>
                <a:lnTo>
                  <a:pt x="219417" y="144076"/>
                </a:lnTo>
                <a:lnTo>
                  <a:pt x="183142" y="177609"/>
                </a:lnTo>
                <a:lnTo>
                  <a:pt x="150340" y="213910"/>
                </a:lnTo>
                <a:lnTo>
                  <a:pt x="120952" y="252751"/>
                </a:lnTo>
                <a:lnTo>
                  <a:pt x="94916" y="293906"/>
                </a:lnTo>
                <a:lnTo>
                  <a:pt x="72172" y="337149"/>
                </a:lnTo>
                <a:lnTo>
                  <a:pt x="52658" y="382253"/>
                </a:lnTo>
                <a:lnTo>
                  <a:pt x="36314" y="428992"/>
                </a:lnTo>
                <a:lnTo>
                  <a:pt x="23078" y="477138"/>
                </a:lnTo>
                <a:lnTo>
                  <a:pt x="12890" y="526465"/>
                </a:lnTo>
                <a:lnTo>
                  <a:pt x="5688" y="576746"/>
                </a:lnTo>
                <a:lnTo>
                  <a:pt x="1411" y="627756"/>
                </a:lnTo>
                <a:lnTo>
                  <a:pt x="0" y="679267"/>
                </a:lnTo>
                <a:lnTo>
                  <a:pt x="1258" y="728480"/>
                </a:lnTo>
                <a:lnTo>
                  <a:pt x="4998" y="777743"/>
                </a:lnTo>
                <a:lnTo>
                  <a:pt x="11166" y="826861"/>
                </a:lnTo>
                <a:lnTo>
                  <a:pt x="19711" y="875638"/>
                </a:lnTo>
                <a:lnTo>
                  <a:pt x="30581" y="923880"/>
                </a:lnTo>
                <a:lnTo>
                  <a:pt x="43721" y="971391"/>
                </a:lnTo>
                <a:lnTo>
                  <a:pt x="59081" y="1017977"/>
                </a:lnTo>
                <a:lnTo>
                  <a:pt x="76607" y="1063440"/>
                </a:lnTo>
                <a:lnTo>
                  <a:pt x="96247" y="1107588"/>
                </a:lnTo>
                <a:lnTo>
                  <a:pt x="117948" y="1150224"/>
                </a:lnTo>
                <a:lnTo>
                  <a:pt x="141658" y="1191153"/>
                </a:lnTo>
                <a:lnTo>
                  <a:pt x="167325" y="1230179"/>
                </a:lnTo>
                <a:lnTo>
                  <a:pt x="194895" y="1267109"/>
                </a:lnTo>
                <a:lnTo>
                  <a:pt x="224317" y="1301746"/>
                </a:lnTo>
                <a:lnTo>
                  <a:pt x="255537" y="1333895"/>
                </a:lnTo>
                <a:lnTo>
                  <a:pt x="288504" y="1363361"/>
                </a:lnTo>
                <a:lnTo>
                  <a:pt x="323165" y="1389949"/>
                </a:lnTo>
                <a:lnTo>
                  <a:pt x="359466" y="1413464"/>
                </a:lnTo>
                <a:lnTo>
                  <a:pt x="397357" y="1433710"/>
                </a:lnTo>
                <a:lnTo>
                  <a:pt x="442135" y="1452482"/>
                </a:lnTo>
                <a:lnTo>
                  <a:pt x="488172" y="1466767"/>
                </a:lnTo>
                <a:lnTo>
                  <a:pt x="535114" y="1476729"/>
                </a:lnTo>
                <a:lnTo>
                  <a:pt x="582606" y="1482531"/>
                </a:lnTo>
                <a:lnTo>
                  <a:pt x="630293" y="1484334"/>
                </a:lnTo>
                <a:lnTo>
                  <a:pt x="677821" y="1482304"/>
                </a:lnTo>
                <a:lnTo>
                  <a:pt x="724834" y="1476601"/>
                </a:lnTo>
                <a:lnTo>
                  <a:pt x="770978" y="1467391"/>
                </a:lnTo>
                <a:lnTo>
                  <a:pt x="770978" y="5024"/>
                </a:lnTo>
                <a:lnTo>
                  <a:pt x="730678"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0" y="5056634"/>
            <a:ext cx="1174750" cy="1788795"/>
          </a:xfrm>
          <a:custGeom>
            <a:avLst/>
            <a:gdLst/>
            <a:ahLst/>
            <a:cxnLst/>
            <a:rect l="l" t="t" r="r" b="b"/>
            <a:pathLst>
              <a:path w="1174750" h="1788795">
                <a:moveTo>
                  <a:pt x="537672" y="1244599"/>
                </a:moveTo>
                <a:lnTo>
                  <a:pt x="521651" y="1244599"/>
                </a:lnTo>
                <a:lnTo>
                  <a:pt x="521651" y="1292719"/>
                </a:lnTo>
                <a:lnTo>
                  <a:pt x="516855" y="1339681"/>
                </a:lnTo>
                <a:lnTo>
                  <a:pt x="507151" y="1385267"/>
                </a:lnTo>
                <a:lnTo>
                  <a:pt x="492428" y="1429257"/>
                </a:lnTo>
                <a:lnTo>
                  <a:pt x="474368" y="1468714"/>
                </a:lnTo>
                <a:lnTo>
                  <a:pt x="452460" y="1506295"/>
                </a:lnTo>
                <a:lnTo>
                  <a:pt x="426914" y="1541906"/>
                </a:lnTo>
                <a:lnTo>
                  <a:pt x="397939" y="1575456"/>
                </a:lnTo>
                <a:lnTo>
                  <a:pt x="365743" y="1606852"/>
                </a:lnTo>
                <a:lnTo>
                  <a:pt x="330537" y="1636002"/>
                </a:lnTo>
                <a:lnTo>
                  <a:pt x="292529" y="1662814"/>
                </a:lnTo>
                <a:lnTo>
                  <a:pt x="251930" y="1687196"/>
                </a:lnTo>
                <a:lnTo>
                  <a:pt x="208947" y="1709055"/>
                </a:lnTo>
                <a:lnTo>
                  <a:pt x="163791" y="1728299"/>
                </a:lnTo>
                <a:lnTo>
                  <a:pt x="116670" y="1744835"/>
                </a:lnTo>
                <a:lnTo>
                  <a:pt x="67795" y="1758572"/>
                </a:lnTo>
                <a:lnTo>
                  <a:pt x="17373" y="1769417"/>
                </a:lnTo>
                <a:lnTo>
                  <a:pt x="0" y="1772055"/>
                </a:lnTo>
                <a:lnTo>
                  <a:pt x="0" y="1788308"/>
                </a:lnTo>
                <a:lnTo>
                  <a:pt x="72378" y="1773979"/>
                </a:lnTo>
                <a:lnTo>
                  <a:pt x="122407" y="1759848"/>
                </a:lnTo>
                <a:lnTo>
                  <a:pt x="170647" y="1742836"/>
                </a:lnTo>
                <a:lnTo>
                  <a:pt x="216883" y="1723039"/>
                </a:lnTo>
                <a:lnTo>
                  <a:pt x="260901" y="1700552"/>
                </a:lnTo>
                <a:lnTo>
                  <a:pt x="302486" y="1675469"/>
                </a:lnTo>
                <a:lnTo>
                  <a:pt x="341425" y="1647887"/>
                </a:lnTo>
                <a:lnTo>
                  <a:pt x="377502" y="1617899"/>
                </a:lnTo>
                <a:lnTo>
                  <a:pt x="410504" y="1585600"/>
                </a:lnTo>
                <a:lnTo>
                  <a:pt x="440215" y="1551086"/>
                </a:lnTo>
                <a:lnTo>
                  <a:pt x="466422" y="1514452"/>
                </a:lnTo>
                <a:lnTo>
                  <a:pt x="488910" y="1475792"/>
                </a:lnTo>
                <a:lnTo>
                  <a:pt x="507465" y="1435201"/>
                </a:lnTo>
                <a:lnTo>
                  <a:pt x="522789" y="1389208"/>
                </a:lnTo>
                <a:lnTo>
                  <a:pt x="532881" y="1341588"/>
                </a:lnTo>
                <a:lnTo>
                  <a:pt x="537800" y="1292719"/>
                </a:lnTo>
                <a:lnTo>
                  <a:pt x="537672" y="1244599"/>
                </a:lnTo>
                <a:close/>
              </a:path>
              <a:path w="1174750" h="1788795">
                <a:moveTo>
                  <a:pt x="0" y="1173345"/>
                </a:moveTo>
                <a:lnTo>
                  <a:pt x="0" y="1190175"/>
                </a:lnTo>
                <a:lnTo>
                  <a:pt x="28207" y="1200526"/>
                </a:lnTo>
                <a:lnTo>
                  <a:pt x="79538" y="1215959"/>
                </a:lnTo>
                <a:lnTo>
                  <a:pt x="133551" y="1228953"/>
                </a:lnTo>
                <a:lnTo>
                  <a:pt x="189934" y="1239369"/>
                </a:lnTo>
                <a:lnTo>
                  <a:pt x="248374" y="1247069"/>
                </a:lnTo>
                <a:lnTo>
                  <a:pt x="308557" y="1251915"/>
                </a:lnTo>
                <a:lnTo>
                  <a:pt x="359039" y="1253617"/>
                </a:lnTo>
                <a:lnTo>
                  <a:pt x="375664" y="1253731"/>
                </a:lnTo>
                <a:lnTo>
                  <a:pt x="412985" y="1253151"/>
                </a:lnTo>
                <a:lnTo>
                  <a:pt x="449767" y="1251423"/>
                </a:lnTo>
                <a:lnTo>
                  <a:pt x="485994" y="1248566"/>
                </a:lnTo>
                <a:lnTo>
                  <a:pt x="521651" y="1244599"/>
                </a:lnTo>
                <a:lnTo>
                  <a:pt x="537672" y="1244599"/>
                </a:lnTo>
                <a:lnTo>
                  <a:pt x="537665" y="1242402"/>
                </a:lnTo>
                <a:lnTo>
                  <a:pt x="565676" y="1237602"/>
                </a:lnTo>
                <a:lnTo>
                  <a:pt x="375740" y="1237602"/>
                </a:lnTo>
                <a:lnTo>
                  <a:pt x="326120" y="1236578"/>
                </a:lnTo>
                <a:lnTo>
                  <a:pt x="250475" y="1231087"/>
                </a:lnTo>
                <a:lnTo>
                  <a:pt x="193301" y="1223638"/>
                </a:lnTo>
                <a:lnTo>
                  <a:pt x="138167" y="1213572"/>
                </a:lnTo>
                <a:lnTo>
                  <a:pt x="85376" y="1201023"/>
                </a:lnTo>
                <a:lnTo>
                  <a:pt x="35234" y="1186124"/>
                </a:lnTo>
                <a:lnTo>
                  <a:pt x="0" y="1173345"/>
                </a:lnTo>
                <a:close/>
              </a:path>
              <a:path w="1174750" h="1788795">
                <a:moveTo>
                  <a:pt x="0" y="558316"/>
                </a:moveTo>
                <a:lnTo>
                  <a:pt x="0" y="575213"/>
                </a:lnTo>
                <a:lnTo>
                  <a:pt x="14795" y="578942"/>
                </a:lnTo>
                <a:lnTo>
                  <a:pt x="55057" y="594438"/>
                </a:lnTo>
                <a:lnTo>
                  <a:pt x="97093" y="615548"/>
                </a:lnTo>
                <a:lnTo>
                  <a:pt x="140290" y="641935"/>
                </a:lnTo>
                <a:lnTo>
                  <a:pt x="184034" y="673262"/>
                </a:lnTo>
                <a:lnTo>
                  <a:pt x="227712" y="709191"/>
                </a:lnTo>
                <a:lnTo>
                  <a:pt x="270712" y="749386"/>
                </a:lnTo>
                <a:lnTo>
                  <a:pt x="312418" y="793508"/>
                </a:lnTo>
                <a:lnTo>
                  <a:pt x="348304" y="836048"/>
                </a:lnTo>
                <a:lnTo>
                  <a:pt x="380946" y="879168"/>
                </a:lnTo>
                <a:lnTo>
                  <a:pt x="410304" y="922731"/>
                </a:lnTo>
                <a:lnTo>
                  <a:pt x="436340" y="966598"/>
                </a:lnTo>
                <a:lnTo>
                  <a:pt x="459013" y="1010632"/>
                </a:lnTo>
                <a:lnTo>
                  <a:pt x="478284" y="1054695"/>
                </a:lnTo>
                <a:lnTo>
                  <a:pt x="494114" y="1098648"/>
                </a:lnTo>
                <a:lnTo>
                  <a:pt x="506462" y="1142353"/>
                </a:lnTo>
                <a:lnTo>
                  <a:pt x="515291" y="1185674"/>
                </a:lnTo>
                <a:lnTo>
                  <a:pt x="520559" y="1228470"/>
                </a:lnTo>
                <a:lnTo>
                  <a:pt x="485202" y="1232437"/>
                </a:lnTo>
                <a:lnTo>
                  <a:pt x="449269" y="1235294"/>
                </a:lnTo>
                <a:lnTo>
                  <a:pt x="412775" y="1237022"/>
                </a:lnTo>
                <a:lnTo>
                  <a:pt x="375740" y="1237602"/>
                </a:lnTo>
                <a:lnTo>
                  <a:pt x="565676" y="1237602"/>
                </a:lnTo>
                <a:lnTo>
                  <a:pt x="590060" y="1233423"/>
                </a:lnTo>
                <a:lnTo>
                  <a:pt x="621675" y="1226273"/>
                </a:lnTo>
                <a:lnTo>
                  <a:pt x="536535" y="1226273"/>
                </a:lnTo>
                <a:lnTo>
                  <a:pt x="531083" y="1182501"/>
                </a:lnTo>
                <a:lnTo>
                  <a:pt x="522022" y="1138229"/>
                </a:lnTo>
                <a:lnTo>
                  <a:pt x="509393" y="1093595"/>
                </a:lnTo>
                <a:lnTo>
                  <a:pt x="493238" y="1048740"/>
                </a:lnTo>
                <a:lnTo>
                  <a:pt x="473597" y="1003803"/>
                </a:lnTo>
                <a:lnTo>
                  <a:pt x="450511" y="958922"/>
                </a:lnTo>
                <a:lnTo>
                  <a:pt x="424021" y="914237"/>
                </a:lnTo>
                <a:lnTo>
                  <a:pt x="394168" y="869888"/>
                </a:lnTo>
                <a:lnTo>
                  <a:pt x="360992" y="826013"/>
                </a:lnTo>
                <a:lnTo>
                  <a:pt x="324534" y="782751"/>
                </a:lnTo>
                <a:lnTo>
                  <a:pt x="281417" y="737107"/>
                </a:lnTo>
                <a:lnTo>
                  <a:pt x="237170" y="695703"/>
                </a:lnTo>
                <a:lnTo>
                  <a:pt x="192351" y="658841"/>
                </a:lnTo>
                <a:lnTo>
                  <a:pt x="147516" y="626821"/>
                </a:lnTo>
                <a:lnTo>
                  <a:pt x="103221" y="599947"/>
                </a:lnTo>
                <a:lnTo>
                  <a:pt x="60024" y="578519"/>
                </a:lnTo>
                <a:lnTo>
                  <a:pt x="18481" y="562840"/>
                </a:lnTo>
                <a:lnTo>
                  <a:pt x="0" y="558316"/>
                </a:lnTo>
                <a:close/>
              </a:path>
              <a:path w="1174750" h="1788795">
                <a:moveTo>
                  <a:pt x="1000809" y="0"/>
                </a:moveTo>
                <a:lnTo>
                  <a:pt x="987258" y="8559"/>
                </a:lnTo>
                <a:lnTo>
                  <a:pt x="1016221" y="56537"/>
                </a:lnTo>
                <a:lnTo>
                  <a:pt x="1042525" y="105072"/>
                </a:lnTo>
                <a:lnTo>
                  <a:pt x="1066161" y="154042"/>
                </a:lnTo>
                <a:lnTo>
                  <a:pt x="1087121" y="203323"/>
                </a:lnTo>
                <a:lnTo>
                  <a:pt x="1105396" y="252792"/>
                </a:lnTo>
                <a:lnTo>
                  <a:pt x="1120977" y="302325"/>
                </a:lnTo>
                <a:lnTo>
                  <a:pt x="1133856" y="351799"/>
                </a:lnTo>
                <a:lnTo>
                  <a:pt x="1144023" y="401091"/>
                </a:lnTo>
                <a:lnTo>
                  <a:pt x="1151470" y="450077"/>
                </a:lnTo>
                <a:lnTo>
                  <a:pt x="1156189" y="498635"/>
                </a:lnTo>
                <a:lnTo>
                  <a:pt x="1158170" y="546640"/>
                </a:lnTo>
                <a:lnTo>
                  <a:pt x="1157405" y="593969"/>
                </a:lnTo>
                <a:lnTo>
                  <a:pt x="1153885" y="640499"/>
                </a:lnTo>
                <a:lnTo>
                  <a:pt x="1147602" y="686107"/>
                </a:lnTo>
                <a:lnTo>
                  <a:pt x="1138547" y="730669"/>
                </a:lnTo>
                <a:lnTo>
                  <a:pt x="1126710" y="774062"/>
                </a:lnTo>
                <a:lnTo>
                  <a:pt x="1112084" y="816162"/>
                </a:lnTo>
                <a:lnTo>
                  <a:pt x="1094660" y="856847"/>
                </a:lnTo>
                <a:lnTo>
                  <a:pt x="1074428" y="895992"/>
                </a:lnTo>
                <a:lnTo>
                  <a:pt x="1051380" y="933475"/>
                </a:lnTo>
                <a:lnTo>
                  <a:pt x="1023510" y="971581"/>
                </a:lnTo>
                <a:lnTo>
                  <a:pt x="992453" y="1007384"/>
                </a:lnTo>
                <a:lnTo>
                  <a:pt x="958345" y="1040825"/>
                </a:lnTo>
                <a:lnTo>
                  <a:pt x="921323" y="1071850"/>
                </a:lnTo>
                <a:lnTo>
                  <a:pt x="881521" y="1100401"/>
                </a:lnTo>
                <a:lnTo>
                  <a:pt x="839078" y="1126423"/>
                </a:lnTo>
                <a:lnTo>
                  <a:pt x="794127" y="1149858"/>
                </a:lnTo>
                <a:lnTo>
                  <a:pt x="746806" y="1170652"/>
                </a:lnTo>
                <a:lnTo>
                  <a:pt x="697250" y="1188746"/>
                </a:lnTo>
                <a:lnTo>
                  <a:pt x="645596" y="1204085"/>
                </a:lnTo>
                <a:lnTo>
                  <a:pt x="591979" y="1216613"/>
                </a:lnTo>
                <a:lnTo>
                  <a:pt x="536535" y="1226273"/>
                </a:lnTo>
                <a:lnTo>
                  <a:pt x="621675" y="1226273"/>
                </a:lnTo>
                <a:lnTo>
                  <a:pt x="690025" y="1207968"/>
                </a:lnTo>
                <a:lnTo>
                  <a:pt x="737375" y="1191582"/>
                </a:lnTo>
                <a:lnTo>
                  <a:pt x="782824" y="1172818"/>
                </a:lnTo>
                <a:lnTo>
                  <a:pt x="826260" y="1151719"/>
                </a:lnTo>
                <a:lnTo>
                  <a:pt x="867575" y="1128331"/>
                </a:lnTo>
                <a:lnTo>
                  <a:pt x="906658" y="1102699"/>
                </a:lnTo>
                <a:lnTo>
                  <a:pt x="943399" y="1074867"/>
                </a:lnTo>
                <a:lnTo>
                  <a:pt x="977688" y="1044881"/>
                </a:lnTo>
                <a:lnTo>
                  <a:pt x="1009414" y="1012784"/>
                </a:lnTo>
                <a:lnTo>
                  <a:pt x="1038469" y="978623"/>
                </a:lnTo>
                <a:lnTo>
                  <a:pt x="1064741" y="942441"/>
                </a:lnTo>
                <a:lnTo>
                  <a:pt x="1087240" y="906006"/>
                </a:lnTo>
                <a:lnTo>
                  <a:pt x="1107138" y="868040"/>
                </a:lnTo>
                <a:lnTo>
                  <a:pt x="1124444" y="828653"/>
                </a:lnTo>
                <a:lnTo>
                  <a:pt x="1139163" y="787952"/>
                </a:lnTo>
                <a:lnTo>
                  <a:pt x="1151304" y="746045"/>
                </a:lnTo>
                <a:lnTo>
                  <a:pt x="1160873" y="703042"/>
                </a:lnTo>
                <a:lnTo>
                  <a:pt x="1167900" y="658841"/>
                </a:lnTo>
                <a:lnTo>
                  <a:pt x="1172328" y="614178"/>
                </a:lnTo>
                <a:lnTo>
                  <a:pt x="1174227" y="568534"/>
                </a:lnTo>
                <a:lnTo>
                  <a:pt x="1173584" y="522226"/>
                </a:lnTo>
                <a:lnTo>
                  <a:pt x="1170406" y="475363"/>
                </a:lnTo>
                <a:lnTo>
                  <a:pt x="1164701" y="428052"/>
                </a:lnTo>
                <a:lnTo>
                  <a:pt x="1156475" y="380402"/>
                </a:lnTo>
                <a:lnTo>
                  <a:pt x="1145736" y="332522"/>
                </a:lnTo>
                <a:lnTo>
                  <a:pt x="1132491" y="284520"/>
                </a:lnTo>
                <a:lnTo>
                  <a:pt x="1116748" y="236503"/>
                </a:lnTo>
                <a:lnTo>
                  <a:pt x="1098513" y="188581"/>
                </a:lnTo>
                <a:lnTo>
                  <a:pt x="1077795" y="140861"/>
                </a:lnTo>
                <a:lnTo>
                  <a:pt x="1054600" y="93452"/>
                </a:lnTo>
                <a:lnTo>
                  <a:pt x="1028936" y="46462"/>
                </a:lnTo>
                <a:lnTo>
                  <a:pt x="1000809" y="0"/>
                </a:lnTo>
                <a:close/>
              </a:path>
            </a:pathLst>
          </a:custGeom>
          <a:solidFill>
            <a:srgbClr val="F3DEC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11578819" y="6444636"/>
            <a:ext cx="259715" cy="196215"/>
          </a:xfrm>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40</a:t>
            </a:fld>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0" name="日期版面配置區 9">
            <a:extLst>
              <a:ext uri="{FF2B5EF4-FFF2-40B4-BE49-F238E27FC236}">
                <a16:creationId xmlns:a16="http://schemas.microsoft.com/office/drawing/2014/main" id="{9643E170-66B9-4A53-87C5-732DBD13A5B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11" name="投影片編號版面配置區 10">
            <a:extLst>
              <a:ext uri="{FF2B5EF4-FFF2-40B4-BE49-F238E27FC236}">
                <a16:creationId xmlns:a16="http://schemas.microsoft.com/office/drawing/2014/main" id="{3562323D-9D8C-6CFC-F240-A1ACC9B6FD45}"/>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40</a:t>
            </a:fld>
            <a:endParaRPr lang="en-US" altLang="zh-TW" spc="-25" dirty="0"/>
          </a:p>
        </p:txBody>
      </p:sp>
      <p:sp>
        <p:nvSpPr>
          <p:cNvPr id="17" name="文字方塊 16">
            <a:extLst>
              <a:ext uri="{FF2B5EF4-FFF2-40B4-BE49-F238E27FC236}">
                <a16:creationId xmlns:a16="http://schemas.microsoft.com/office/drawing/2014/main" id="{989F609A-7314-8579-3932-7141CEAA72DC}"/>
              </a:ext>
            </a:extLst>
          </p:cNvPr>
          <p:cNvSpPr txBox="1"/>
          <p:nvPr/>
        </p:nvSpPr>
        <p:spPr>
          <a:xfrm>
            <a:off x="2895600" y="1083467"/>
            <a:ext cx="3810000"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性別平等與賦權</a:t>
            </a:r>
          </a:p>
        </p:txBody>
      </p:sp>
      <p:sp>
        <p:nvSpPr>
          <p:cNvPr id="6" name="文字方塊 5">
            <a:extLst>
              <a:ext uri="{FF2B5EF4-FFF2-40B4-BE49-F238E27FC236}">
                <a16:creationId xmlns:a16="http://schemas.microsoft.com/office/drawing/2014/main" id="{D723986E-6C72-2067-2201-336B7B9738EE}"/>
              </a:ext>
            </a:extLst>
          </p:cNvPr>
          <p:cNvSpPr txBox="1"/>
          <p:nvPr/>
        </p:nvSpPr>
        <p:spPr>
          <a:xfrm>
            <a:off x="2900218" y="1887475"/>
            <a:ext cx="7010400" cy="2585323"/>
          </a:xfrm>
          <a:prstGeom prst="rect">
            <a:avLst/>
          </a:prstGeom>
          <a:noFill/>
        </p:spPr>
        <p:txBody>
          <a:bodyPr wrap="square">
            <a:spAutoFit/>
          </a:bodyPr>
          <a:lstStyle/>
          <a:p>
            <a:r>
              <a:rPr lang="en-US" altLang="zh-TW" dirty="0"/>
              <a:t>5.a</a:t>
            </a:r>
            <a:r>
              <a:rPr lang="zh-TW" altLang="en-US" dirty="0"/>
              <a:t>　根據國家法律進行改革，</a:t>
            </a:r>
            <a:r>
              <a:rPr lang="zh-TW" altLang="en-US" b="1" dirty="0">
                <a:solidFill>
                  <a:schemeClr val="accent6"/>
                </a:solidFill>
              </a:rPr>
              <a:t>賦予婦女平等的經濟資源權利</a:t>
            </a:r>
            <a:r>
              <a:rPr lang="zh-TW" altLang="en-US" dirty="0"/>
              <a:t>，以及獲得土地與其他形式的財產、金融服務、繼承與自然資源的所有權與掌控權。</a:t>
            </a:r>
            <a:endParaRPr lang="en-US" altLang="zh-TW" dirty="0"/>
          </a:p>
          <a:p>
            <a:endParaRPr lang="en-US" altLang="zh-TW" dirty="0"/>
          </a:p>
          <a:p>
            <a:r>
              <a:rPr lang="en-US" altLang="zh-TW" dirty="0"/>
              <a:t>5.b</a:t>
            </a:r>
            <a:r>
              <a:rPr lang="zh-TW" altLang="en-US" dirty="0"/>
              <a:t>　</a:t>
            </a:r>
            <a:r>
              <a:rPr lang="zh-TW" altLang="en-US" b="1" dirty="0">
                <a:solidFill>
                  <a:schemeClr val="accent6"/>
                </a:solidFill>
              </a:rPr>
              <a:t>加強科技使用能力</a:t>
            </a:r>
            <a:r>
              <a:rPr lang="zh-TW" altLang="en-US" dirty="0"/>
              <a:t>，特別是資訊與通訊技術（</a:t>
            </a:r>
            <a:r>
              <a:rPr lang="en-US" altLang="zh-TW" dirty="0"/>
              <a:t>ICT</a:t>
            </a:r>
            <a:r>
              <a:rPr lang="zh-TW" altLang="en-US" dirty="0"/>
              <a:t>），</a:t>
            </a:r>
            <a:r>
              <a:rPr lang="zh-TW" altLang="en-US" b="1" dirty="0">
                <a:solidFill>
                  <a:schemeClr val="accent6"/>
                </a:solidFill>
              </a:rPr>
              <a:t>以提升婦女權力。</a:t>
            </a:r>
          </a:p>
          <a:p>
            <a:endParaRPr lang="zh-TW" altLang="en-US" dirty="0"/>
          </a:p>
          <a:p>
            <a:r>
              <a:rPr lang="en-US" altLang="zh-TW" dirty="0"/>
              <a:t>5.c</a:t>
            </a:r>
            <a:r>
              <a:rPr lang="zh-TW" altLang="en-US" dirty="0"/>
              <a:t>　</a:t>
            </a:r>
            <a:r>
              <a:rPr lang="zh-TW" altLang="en-US" b="1" dirty="0">
                <a:solidFill>
                  <a:schemeClr val="accent6"/>
                </a:solidFill>
              </a:rPr>
              <a:t>採用及強化完善的政策與可執行的立法，以促進兩性平等，並提升各個階層女性的權力。</a:t>
            </a:r>
          </a:p>
        </p:txBody>
      </p:sp>
    </p:spTree>
    <p:extLst>
      <p:ext uri="{BB962C8B-B14F-4D97-AF65-F5344CB8AC3E}">
        <p14:creationId xmlns:p14="http://schemas.microsoft.com/office/powerpoint/2010/main" val="805486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0474684" y="0"/>
            <a:ext cx="1717675" cy="2167255"/>
          </a:xfrm>
          <a:custGeom>
            <a:avLst/>
            <a:gdLst/>
            <a:ahLst/>
            <a:cxnLst/>
            <a:rect l="l" t="t" r="r" b="b"/>
            <a:pathLst>
              <a:path w="1717675" h="2167255">
                <a:moveTo>
                  <a:pt x="1083999" y="571723"/>
                </a:moveTo>
                <a:lnTo>
                  <a:pt x="974955" y="571723"/>
                </a:lnTo>
                <a:lnTo>
                  <a:pt x="1030531" y="574625"/>
                </a:lnTo>
                <a:lnTo>
                  <a:pt x="1078859" y="583498"/>
                </a:lnTo>
                <a:lnTo>
                  <a:pt x="1127756" y="597778"/>
                </a:lnTo>
                <a:lnTo>
                  <a:pt x="1176116" y="616930"/>
                </a:lnTo>
                <a:lnTo>
                  <a:pt x="1222834" y="640423"/>
                </a:lnTo>
                <a:lnTo>
                  <a:pt x="1266801" y="667722"/>
                </a:lnTo>
                <a:lnTo>
                  <a:pt x="1306912" y="698294"/>
                </a:lnTo>
                <a:lnTo>
                  <a:pt x="1342061" y="731606"/>
                </a:lnTo>
                <a:lnTo>
                  <a:pt x="1371140" y="767124"/>
                </a:lnTo>
                <a:lnTo>
                  <a:pt x="1393044" y="804315"/>
                </a:lnTo>
                <a:lnTo>
                  <a:pt x="1406664" y="842646"/>
                </a:lnTo>
                <a:lnTo>
                  <a:pt x="1410896" y="881584"/>
                </a:lnTo>
                <a:lnTo>
                  <a:pt x="1409027" y="915612"/>
                </a:lnTo>
                <a:lnTo>
                  <a:pt x="1398957" y="975753"/>
                </a:lnTo>
                <a:lnTo>
                  <a:pt x="1367509" y="1052872"/>
                </a:lnTo>
                <a:lnTo>
                  <a:pt x="1336764" y="1094806"/>
                </a:lnTo>
                <a:lnTo>
                  <a:pt x="1300087" y="1129824"/>
                </a:lnTo>
                <a:lnTo>
                  <a:pt x="1258796" y="1159742"/>
                </a:lnTo>
                <a:lnTo>
                  <a:pt x="1214204" y="1186373"/>
                </a:lnTo>
                <a:lnTo>
                  <a:pt x="1125520" y="1234193"/>
                </a:lnTo>
                <a:lnTo>
                  <a:pt x="1084074" y="1258361"/>
                </a:lnTo>
                <a:lnTo>
                  <a:pt x="1044322" y="1285326"/>
                </a:lnTo>
                <a:lnTo>
                  <a:pt x="1007296" y="1316382"/>
                </a:lnTo>
                <a:lnTo>
                  <a:pt x="974029" y="1352824"/>
                </a:lnTo>
                <a:lnTo>
                  <a:pt x="945553" y="1395945"/>
                </a:lnTo>
                <a:lnTo>
                  <a:pt x="922899" y="1447039"/>
                </a:lnTo>
                <a:lnTo>
                  <a:pt x="912142" y="1483640"/>
                </a:lnTo>
                <a:lnTo>
                  <a:pt x="903131" y="1532493"/>
                </a:lnTo>
                <a:lnTo>
                  <a:pt x="899382" y="1581443"/>
                </a:lnTo>
                <a:lnTo>
                  <a:pt x="900541" y="1630178"/>
                </a:lnTo>
                <a:lnTo>
                  <a:pt x="906249" y="1678385"/>
                </a:lnTo>
                <a:lnTo>
                  <a:pt x="916149" y="1725752"/>
                </a:lnTo>
                <a:lnTo>
                  <a:pt x="929885" y="1771967"/>
                </a:lnTo>
                <a:lnTo>
                  <a:pt x="947100" y="1816717"/>
                </a:lnTo>
                <a:lnTo>
                  <a:pt x="967438" y="1859689"/>
                </a:lnTo>
                <a:lnTo>
                  <a:pt x="990540" y="1900571"/>
                </a:lnTo>
                <a:lnTo>
                  <a:pt x="1016051" y="1939051"/>
                </a:lnTo>
                <a:lnTo>
                  <a:pt x="1043613" y="1974816"/>
                </a:lnTo>
                <a:lnTo>
                  <a:pt x="1072870" y="2007553"/>
                </a:lnTo>
                <a:lnTo>
                  <a:pt x="1103464" y="2036951"/>
                </a:lnTo>
                <a:lnTo>
                  <a:pt x="1135040" y="2062697"/>
                </a:lnTo>
                <a:lnTo>
                  <a:pt x="1196711" y="2101584"/>
                </a:lnTo>
                <a:lnTo>
                  <a:pt x="1265038" y="2131611"/>
                </a:lnTo>
                <a:lnTo>
                  <a:pt x="1301406" y="2143249"/>
                </a:lnTo>
                <a:lnTo>
                  <a:pt x="1339089" y="2152608"/>
                </a:lnTo>
                <a:lnTo>
                  <a:pt x="1377970" y="2159667"/>
                </a:lnTo>
                <a:lnTo>
                  <a:pt x="1417932" y="2164405"/>
                </a:lnTo>
                <a:lnTo>
                  <a:pt x="1458859" y="2166801"/>
                </a:lnTo>
                <a:lnTo>
                  <a:pt x="1500634" y="2166832"/>
                </a:lnTo>
                <a:lnTo>
                  <a:pt x="1543141" y="2164478"/>
                </a:lnTo>
                <a:lnTo>
                  <a:pt x="1586263" y="2159717"/>
                </a:lnTo>
                <a:lnTo>
                  <a:pt x="1619503" y="2154239"/>
                </a:lnTo>
                <a:lnTo>
                  <a:pt x="1460965" y="2154239"/>
                </a:lnTo>
                <a:lnTo>
                  <a:pt x="1420715" y="2151967"/>
                </a:lnTo>
                <a:lnTo>
                  <a:pt x="1381418" y="2147385"/>
                </a:lnTo>
                <a:lnTo>
                  <a:pt x="1343190" y="2140515"/>
                </a:lnTo>
                <a:lnTo>
                  <a:pt x="1306144" y="2131377"/>
                </a:lnTo>
                <a:lnTo>
                  <a:pt x="1236061" y="2106381"/>
                </a:lnTo>
                <a:lnTo>
                  <a:pt x="1172085" y="2072563"/>
                </a:lnTo>
                <a:lnTo>
                  <a:pt x="1109450" y="2025151"/>
                </a:lnTo>
                <a:lnTo>
                  <a:pt x="1077370" y="1993791"/>
                </a:lnTo>
                <a:lnTo>
                  <a:pt x="1046868" y="1958699"/>
                </a:lnTo>
                <a:lnTo>
                  <a:pt x="1018382" y="1920257"/>
                </a:lnTo>
                <a:lnTo>
                  <a:pt x="992346" y="1878847"/>
                </a:lnTo>
                <a:lnTo>
                  <a:pt x="969197" y="1834851"/>
                </a:lnTo>
                <a:lnTo>
                  <a:pt x="949372" y="1788653"/>
                </a:lnTo>
                <a:lnTo>
                  <a:pt x="933306" y="1740633"/>
                </a:lnTo>
                <a:lnTo>
                  <a:pt x="921436" y="1691175"/>
                </a:lnTo>
                <a:lnTo>
                  <a:pt x="914198" y="1640660"/>
                </a:lnTo>
                <a:lnTo>
                  <a:pt x="912028" y="1589471"/>
                </a:lnTo>
                <a:lnTo>
                  <a:pt x="915363" y="1537990"/>
                </a:lnTo>
                <a:lnTo>
                  <a:pt x="924639" y="1486599"/>
                </a:lnTo>
                <a:lnTo>
                  <a:pt x="956899" y="1402092"/>
                </a:lnTo>
                <a:lnTo>
                  <a:pt x="984608" y="1360330"/>
                </a:lnTo>
                <a:lnTo>
                  <a:pt x="1017044" y="1324971"/>
                </a:lnTo>
                <a:lnTo>
                  <a:pt x="1053184" y="1294776"/>
                </a:lnTo>
                <a:lnTo>
                  <a:pt x="1092006" y="1268504"/>
                </a:lnTo>
                <a:lnTo>
                  <a:pt x="1132489" y="1244915"/>
                </a:lnTo>
                <a:lnTo>
                  <a:pt x="1213483" y="1201301"/>
                </a:lnTo>
                <a:lnTo>
                  <a:pt x="1252655" y="1178544"/>
                </a:lnTo>
                <a:lnTo>
                  <a:pt x="1290131" y="1153358"/>
                </a:lnTo>
                <a:lnTo>
                  <a:pt x="1324911" y="1124601"/>
                </a:lnTo>
                <a:lnTo>
                  <a:pt x="1356000" y="1091131"/>
                </a:lnTo>
                <a:lnTo>
                  <a:pt x="1382399" y="1051806"/>
                </a:lnTo>
                <a:lnTo>
                  <a:pt x="1403111" y="1005485"/>
                </a:lnTo>
                <a:lnTo>
                  <a:pt x="1417548" y="948715"/>
                </a:lnTo>
                <a:lnTo>
                  <a:pt x="1423660" y="881876"/>
                </a:lnTo>
                <a:lnTo>
                  <a:pt x="1420148" y="844074"/>
                </a:lnTo>
                <a:lnTo>
                  <a:pt x="1408547" y="806972"/>
                </a:lnTo>
                <a:lnTo>
                  <a:pt x="1389695" y="770970"/>
                </a:lnTo>
                <a:lnTo>
                  <a:pt x="1364431" y="736464"/>
                </a:lnTo>
                <a:lnTo>
                  <a:pt x="1333595" y="703852"/>
                </a:lnTo>
                <a:lnTo>
                  <a:pt x="1298025" y="673531"/>
                </a:lnTo>
                <a:lnTo>
                  <a:pt x="1258561" y="645899"/>
                </a:lnTo>
                <a:lnTo>
                  <a:pt x="1216040" y="621354"/>
                </a:lnTo>
                <a:lnTo>
                  <a:pt x="1171303" y="600293"/>
                </a:lnTo>
                <a:lnTo>
                  <a:pt x="1125189" y="583113"/>
                </a:lnTo>
                <a:lnTo>
                  <a:pt x="1083999" y="571723"/>
                </a:lnTo>
                <a:close/>
              </a:path>
              <a:path w="1717675" h="2167255">
                <a:moveTo>
                  <a:pt x="1717314" y="2117813"/>
                </a:moveTo>
                <a:lnTo>
                  <a:pt x="1672520" y="2130237"/>
                </a:lnTo>
                <a:lnTo>
                  <a:pt x="1629217" y="2139822"/>
                </a:lnTo>
                <a:lnTo>
                  <a:pt x="1586296" y="2146994"/>
                </a:lnTo>
                <a:lnTo>
                  <a:pt x="1543870" y="2151773"/>
                </a:lnTo>
                <a:lnTo>
                  <a:pt x="1502055" y="2154182"/>
                </a:lnTo>
                <a:lnTo>
                  <a:pt x="1460965" y="2154239"/>
                </a:lnTo>
                <a:lnTo>
                  <a:pt x="1619503" y="2154239"/>
                </a:lnTo>
                <a:lnTo>
                  <a:pt x="1629884" y="2152528"/>
                </a:lnTo>
                <a:lnTo>
                  <a:pt x="1673886" y="2142891"/>
                </a:lnTo>
                <a:lnTo>
                  <a:pt x="1717314" y="2131013"/>
                </a:lnTo>
                <a:lnTo>
                  <a:pt x="1717314" y="2117813"/>
                </a:lnTo>
                <a:close/>
              </a:path>
              <a:path w="1717675" h="2167255">
                <a:moveTo>
                  <a:pt x="118427" y="0"/>
                </a:moveTo>
                <a:lnTo>
                  <a:pt x="103428" y="0"/>
                </a:lnTo>
                <a:lnTo>
                  <a:pt x="78487" y="41890"/>
                </a:lnTo>
                <a:lnTo>
                  <a:pt x="52410" y="93670"/>
                </a:lnTo>
                <a:lnTo>
                  <a:pt x="29886" y="149607"/>
                </a:lnTo>
                <a:lnTo>
                  <a:pt x="15234" y="198057"/>
                </a:lnTo>
                <a:lnTo>
                  <a:pt x="4969" y="248507"/>
                </a:lnTo>
                <a:lnTo>
                  <a:pt x="0" y="300600"/>
                </a:lnTo>
                <a:lnTo>
                  <a:pt x="1234" y="353983"/>
                </a:lnTo>
                <a:lnTo>
                  <a:pt x="9580" y="408299"/>
                </a:lnTo>
                <a:lnTo>
                  <a:pt x="25949" y="463195"/>
                </a:lnTo>
                <a:lnTo>
                  <a:pt x="45475" y="507620"/>
                </a:lnTo>
                <a:lnTo>
                  <a:pt x="69629" y="549773"/>
                </a:lnTo>
                <a:lnTo>
                  <a:pt x="97976" y="589288"/>
                </a:lnTo>
                <a:lnTo>
                  <a:pt x="130086" y="625799"/>
                </a:lnTo>
                <a:lnTo>
                  <a:pt x="165523" y="658939"/>
                </a:lnTo>
                <a:lnTo>
                  <a:pt x="203857" y="688341"/>
                </a:lnTo>
                <a:lnTo>
                  <a:pt x="244654" y="713641"/>
                </a:lnTo>
                <a:lnTo>
                  <a:pt x="287482" y="734470"/>
                </a:lnTo>
                <a:lnTo>
                  <a:pt x="331907" y="750462"/>
                </a:lnTo>
                <a:lnTo>
                  <a:pt x="377497" y="761251"/>
                </a:lnTo>
                <a:lnTo>
                  <a:pt x="433503" y="766665"/>
                </a:lnTo>
                <a:lnTo>
                  <a:pt x="485479" y="763506"/>
                </a:lnTo>
                <a:lnTo>
                  <a:pt x="530288" y="754031"/>
                </a:lnTo>
                <a:lnTo>
                  <a:pt x="433578" y="754031"/>
                </a:lnTo>
                <a:lnTo>
                  <a:pt x="379644" y="748729"/>
                </a:lnTo>
                <a:lnTo>
                  <a:pt x="335357" y="738223"/>
                </a:lnTo>
                <a:lnTo>
                  <a:pt x="292193" y="722654"/>
                </a:lnTo>
                <a:lnTo>
                  <a:pt x="250572" y="702381"/>
                </a:lnTo>
                <a:lnTo>
                  <a:pt x="210918" y="677760"/>
                </a:lnTo>
                <a:lnTo>
                  <a:pt x="173653" y="649149"/>
                </a:lnTo>
                <a:lnTo>
                  <a:pt x="139199" y="616904"/>
                </a:lnTo>
                <a:lnTo>
                  <a:pt x="107978" y="581383"/>
                </a:lnTo>
                <a:lnTo>
                  <a:pt x="80412" y="542944"/>
                </a:lnTo>
                <a:lnTo>
                  <a:pt x="56925" y="501943"/>
                </a:lnTo>
                <a:lnTo>
                  <a:pt x="37938" y="458737"/>
                </a:lnTo>
                <a:lnTo>
                  <a:pt x="22071" y="405461"/>
                </a:lnTo>
                <a:lnTo>
                  <a:pt x="13991" y="352698"/>
                </a:lnTo>
                <a:lnTo>
                  <a:pt x="12819" y="300797"/>
                </a:lnTo>
                <a:lnTo>
                  <a:pt x="17676" y="250109"/>
                </a:lnTo>
                <a:lnTo>
                  <a:pt x="27684" y="200984"/>
                </a:lnTo>
                <a:lnTo>
                  <a:pt x="41963" y="153772"/>
                </a:lnTo>
                <a:lnTo>
                  <a:pt x="64121" y="98771"/>
                </a:lnTo>
                <a:lnTo>
                  <a:pt x="89788" y="47839"/>
                </a:lnTo>
                <a:lnTo>
                  <a:pt x="117322" y="1625"/>
                </a:lnTo>
                <a:lnTo>
                  <a:pt x="118427" y="0"/>
                </a:lnTo>
                <a:close/>
              </a:path>
              <a:path w="1717675" h="2167255">
                <a:moveTo>
                  <a:pt x="974854" y="558929"/>
                </a:moveTo>
                <a:lnTo>
                  <a:pt x="921895" y="563792"/>
                </a:lnTo>
                <a:lnTo>
                  <a:pt x="872645" y="575222"/>
                </a:lnTo>
                <a:lnTo>
                  <a:pt x="826438" y="591861"/>
                </a:lnTo>
                <a:lnTo>
                  <a:pt x="782614" y="612354"/>
                </a:lnTo>
                <a:lnTo>
                  <a:pt x="740507" y="635344"/>
                </a:lnTo>
                <a:lnTo>
                  <a:pt x="658089" y="683764"/>
                </a:lnTo>
                <a:lnTo>
                  <a:pt x="616591" y="706379"/>
                </a:lnTo>
                <a:lnTo>
                  <a:pt x="574176" y="726016"/>
                </a:lnTo>
                <a:lnTo>
                  <a:pt x="530059" y="741371"/>
                </a:lnTo>
                <a:lnTo>
                  <a:pt x="483455" y="751144"/>
                </a:lnTo>
                <a:lnTo>
                  <a:pt x="433578" y="754031"/>
                </a:lnTo>
                <a:lnTo>
                  <a:pt x="530288" y="754031"/>
                </a:lnTo>
                <a:lnTo>
                  <a:pt x="579756" y="737334"/>
                </a:lnTo>
                <a:lnTo>
                  <a:pt x="623265" y="717256"/>
                </a:lnTo>
                <a:lnTo>
                  <a:pt x="665161" y="694471"/>
                </a:lnTo>
                <a:lnTo>
                  <a:pt x="746274" y="646812"/>
                </a:lnTo>
                <a:lnTo>
                  <a:pt x="787513" y="624278"/>
                </a:lnTo>
                <a:lnTo>
                  <a:pt x="830382" y="604173"/>
                </a:lnTo>
                <a:lnTo>
                  <a:pt x="875499" y="587826"/>
                </a:lnTo>
                <a:lnTo>
                  <a:pt x="923483" y="576567"/>
                </a:lnTo>
                <a:lnTo>
                  <a:pt x="974955" y="571723"/>
                </a:lnTo>
                <a:lnTo>
                  <a:pt x="1083999" y="571723"/>
                </a:lnTo>
                <a:lnTo>
                  <a:pt x="1078535" y="570212"/>
                </a:lnTo>
                <a:lnTo>
                  <a:pt x="1032182" y="561988"/>
                </a:lnTo>
                <a:lnTo>
                  <a:pt x="974854" y="558929"/>
                </a:lnTo>
                <a:close/>
              </a:path>
            </a:pathLst>
          </a:custGeom>
          <a:solidFill>
            <a:srgbClr val="FF86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object 9"/>
          <p:cNvGrpSpPr/>
          <p:nvPr/>
        </p:nvGrpSpPr>
        <p:grpSpPr>
          <a:xfrm>
            <a:off x="166011" y="47268"/>
            <a:ext cx="2697480" cy="3068320"/>
            <a:chOff x="0" y="0"/>
            <a:chExt cx="2697480" cy="3068320"/>
          </a:xfrm>
        </p:grpSpPr>
        <p:sp>
          <p:nvSpPr>
            <p:cNvPr id="10" name="object 10"/>
            <p:cNvSpPr/>
            <p:nvPr/>
          </p:nvSpPr>
          <p:spPr>
            <a:xfrm>
              <a:off x="1638763" y="1998021"/>
              <a:ext cx="1058545" cy="1069975"/>
            </a:xfrm>
            <a:custGeom>
              <a:avLst/>
              <a:gdLst/>
              <a:ahLst/>
              <a:cxnLst/>
              <a:rect l="l" t="t" r="r" b="b"/>
              <a:pathLst>
                <a:path w="1058545" h="1069975">
                  <a:moveTo>
                    <a:pt x="497384" y="0"/>
                  </a:moveTo>
                  <a:lnTo>
                    <a:pt x="449904" y="2624"/>
                  </a:lnTo>
                  <a:lnTo>
                    <a:pt x="402376" y="10668"/>
                  </a:lnTo>
                  <a:lnTo>
                    <a:pt x="361123" y="22304"/>
                  </a:lnTo>
                  <a:lnTo>
                    <a:pt x="320969" y="37974"/>
                  </a:lnTo>
                  <a:lnTo>
                    <a:pt x="282139" y="57444"/>
                  </a:lnTo>
                  <a:lnTo>
                    <a:pt x="244857" y="80481"/>
                  </a:lnTo>
                  <a:lnTo>
                    <a:pt x="209349" y="106853"/>
                  </a:lnTo>
                  <a:lnTo>
                    <a:pt x="175837" y="136327"/>
                  </a:lnTo>
                  <a:lnTo>
                    <a:pt x="144548" y="168670"/>
                  </a:lnTo>
                  <a:lnTo>
                    <a:pt x="115706" y="203651"/>
                  </a:lnTo>
                  <a:lnTo>
                    <a:pt x="89535" y="241036"/>
                  </a:lnTo>
                  <a:lnTo>
                    <a:pt x="66259" y="280593"/>
                  </a:lnTo>
                  <a:lnTo>
                    <a:pt x="46105" y="322088"/>
                  </a:lnTo>
                  <a:lnTo>
                    <a:pt x="29295" y="365291"/>
                  </a:lnTo>
                  <a:lnTo>
                    <a:pt x="16055" y="409967"/>
                  </a:lnTo>
                  <a:lnTo>
                    <a:pt x="6609" y="455884"/>
                  </a:lnTo>
                  <a:lnTo>
                    <a:pt x="1183" y="502810"/>
                  </a:lnTo>
                  <a:lnTo>
                    <a:pt x="0" y="550512"/>
                  </a:lnTo>
                  <a:lnTo>
                    <a:pt x="3284" y="598757"/>
                  </a:lnTo>
                  <a:lnTo>
                    <a:pt x="11262" y="647313"/>
                  </a:lnTo>
                  <a:lnTo>
                    <a:pt x="24157" y="695947"/>
                  </a:lnTo>
                  <a:lnTo>
                    <a:pt x="42416" y="744821"/>
                  </a:lnTo>
                  <a:lnTo>
                    <a:pt x="64974" y="790655"/>
                  </a:lnTo>
                  <a:lnTo>
                    <a:pt x="91492" y="833356"/>
                  </a:lnTo>
                  <a:lnTo>
                    <a:pt x="121631" y="872831"/>
                  </a:lnTo>
                  <a:lnTo>
                    <a:pt x="155054" y="908988"/>
                  </a:lnTo>
                  <a:lnTo>
                    <a:pt x="191420" y="941734"/>
                  </a:lnTo>
                  <a:lnTo>
                    <a:pt x="230391" y="970975"/>
                  </a:lnTo>
                  <a:lnTo>
                    <a:pt x="271628" y="996619"/>
                  </a:lnTo>
                  <a:lnTo>
                    <a:pt x="314793" y="1018572"/>
                  </a:lnTo>
                  <a:lnTo>
                    <a:pt x="359547" y="1036742"/>
                  </a:lnTo>
                  <a:lnTo>
                    <a:pt x="405551" y="1051036"/>
                  </a:lnTo>
                  <a:lnTo>
                    <a:pt x="452467" y="1061362"/>
                  </a:lnTo>
                  <a:lnTo>
                    <a:pt x="499955" y="1067625"/>
                  </a:lnTo>
                  <a:lnTo>
                    <a:pt x="547676" y="1069733"/>
                  </a:lnTo>
                  <a:lnTo>
                    <a:pt x="588679" y="1068147"/>
                  </a:lnTo>
                  <a:lnTo>
                    <a:pt x="629406" y="1063350"/>
                  </a:lnTo>
                  <a:lnTo>
                    <a:pt x="669626" y="1055283"/>
                  </a:lnTo>
                  <a:lnTo>
                    <a:pt x="709106" y="1043889"/>
                  </a:lnTo>
                  <a:lnTo>
                    <a:pt x="755119" y="1025761"/>
                  </a:lnTo>
                  <a:lnTo>
                    <a:pt x="798929" y="1003262"/>
                  </a:lnTo>
                  <a:lnTo>
                    <a:pt x="840267" y="976740"/>
                  </a:lnTo>
                  <a:lnTo>
                    <a:pt x="878861" y="946541"/>
                  </a:lnTo>
                  <a:lnTo>
                    <a:pt x="914444" y="913012"/>
                  </a:lnTo>
                  <a:lnTo>
                    <a:pt x="946745" y="876500"/>
                  </a:lnTo>
                  <a:lnTo>
                    <a:pt x="975495" y="837350"/>
                  </a:lnTo>
                  <a:lnTo>
                    <a:pt x="1000424" y="795910"/>
                  </a:lnTo>
                  <a:lnTo>
                    <a:pt x="1021263" y="752527"/>
                  </a:lnTo>
                  <a:lnTo>
                    <a:pt x="1037742" y="707547"/>
                  </a:lnTo>
                  <a:lnTo>
                    <a:pt x="1049590" y="661318"/>
                  </a:lnTo>
                  <a:lnTo>
                    <a:pt x="1056540" y="614184"/>
                  </a:lnTo>
                  <a:lnTo>
                    <a:pt x="1058431" y="568983"/>
                  </a:lnTo>
                  <a:lnTo>
                    <a:pt x="1055845" y="523843"/>
                  </a:lnTo>
                  <a:lnTo>
                    <a:pt x="1049005" y="479009"/>
                  </a:lnTo>
                  <a:lnTo>
                    <a:pt x="1038131" y="434724"/>
                  </a:lnTo>
                  <a:lnTo>
                    <a:pt x="1023448" y="391232"/>
                  </a:lnTo>
                  <a:lnTo>
                    <a:pt x="1005178" y="348778"/>
                  </a:lnTo>
                  <a:lnTo>
                    <a:pt x="983544" y="307605"/>
                  </a:lnTo>
                  <a:lnTo>
                    <a:pt x="958767" y="267958"/>
                  </a:lnTo>
                  <a:lnTo>
                    <a:pt x="931071" y="230080"/>
                  </a:lnTo>
                  <a:lnTo>
                    <a:pt x="900678" y="194216"/>
                  </a:lnTo>
                  <a:lnTo>
                    <a:pt x="867810" y="160609"/>
                  </a:lnTo>
                  <a:lnTo>
                    <a:pt x="832691" y="129504"/>
                  </a:lnTo>
                  <a:lnTo>
                    <a:pt x="795543" y="101144"/>
                  </a:lnTo>
                  <a:lnTo>
                    <a:pt x="756588" y="75774"/>
                  </a:lnTo>
                  <a:lnTo>
                    <a:pt x="716049" y="53637"/>
                  </a:lnTo>
                  <a:lnTo>
                    <a:pt x="674149" y="34978"/>
                  </a:lnTo>
                  <a:lnTo>
                    <a:pt x="631110" y="20041"/>
                  </a:lnTo>
                  <a:lnTo>
                    <a:pt x="587154" y="9070"/>
                  </a:lnTo>
                  <a:lnTo>
                    <a:pt x="542505" y="2308"/>
                  </a:lnTo>
                  <a:lnTo>
                    <a:pt x="497384" y="0"/>
                  </a:lnTo>
                  <a:close/>
                </a:path>
              </a:pathLst>
            </a:custGeom>
            <a:solidFill>
              <a:srgbClr val="74A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2" cstate="print"/>
            <a:stretch>
              <a:fillRect/>
            </a:stretch>
          </p:blipFill>
          <p:spPr>
            <a:xfrm>
              <a:off x="1833372" y="2258568"/>
              <a:ext cx="694943" cy="696467"/>
            </a:xfrm>
            <a:prstGeom prst="rect">
              <a:avLst/>
            </a:prstGeom>
          </p:spPr>
        </p:pic>
        <p:sp>
          <p:nvSpPr>
            <p:cNvPr id="12" name="object 12"/>
            <p:cNvSpPr/>
            <p:nvPr/>
          </p:nvSpPr>
          <p:spPr>
            <a:xfrm>
              <a:off x="0" y="0"/>
              <a:ext cx="1628139" cy="2580005"/>
            </a:xfrm>
            <a:custGeom>
              <a:avLst/>
              <a:gdLst/>
              <a:ahLst/>
              <a:cxnLst/>
              <a:rect l="l" t="t" r="r" b="b"/>
              <a:pathLst>
                <a:path w="1628139" h="2580005">
                  <a:moveTo>
                    <a:pt x="0" y="2546910"/>
                  </a:moveTo>
                  <a:lnTo>
                    <a:pt x="0" y="2560809"/>
                  </a:lnTo>
                  <a:lnTo>
                    <a:pt x="36559" y="2567634"/>
                  </a:lnTo>
                  <a:lnTo>
                    <a:pt x="82349" y="2573959"/>
                  </a:lnTo>
                  <a:lnTo>
                    <a:pt x="127596" y="2578012"/>
                  </a:lnTo>
                  <a:lnTo>
                    <a:pt x="172199" y="2579824"/>
                  </a:lnTo>
                  <a:lnTo>
                    <a:pt x="216060" y="2579426"/>
                  </a:lnTo>
                  <a:lnTo>
                    <a:pt x="259079" y="2576849"/>
                  </a:lnTo>
                  <a:lnTo>
                    <a:pt x="301157" y="2572127"/>
                  </a:lnTo>
                  <a:lnTo>
                    <a:pt x="336770" y="2566193"/>
                  </a:lnTo>
                  <a:lnTo>
                    <a:pt x="170516" y="2566193"/>
                  </a:lnTo>
                  <a:lnTo>
                    <a:pt x="126615" y="2564312"/>
                  </a:lnTo>
                  <a:lnTo>
                    <a:pt x="82075" y="2560223"/>
                  </a:lnTo>
                  <a:lnTo>
                    <a:pt x="36994" y="2553896"/>
                  </a:lnTo>
                  <a:lnTo>
                    <a:pt x="0" y="2546910"/>
                  </a:lnTo>
                  <a:close/>
                </a:path>
                <a:path w="1628139" h="2580005">
                  <a:moveTo>
                    <a:pt x="656021" y="778847"/>
                  </a:moveTo>
                  <a:lnTo>
                    <a:pt x="605259" y="782050"/>
                  </a:lnTo>
                  <a:lnTo>
                    <a:pt x="551700" y="792359"/>
                  </a:lnTo>
                  <a:lnTo>
                    <a:pt x="506921" y="806203"/>
                  </a:lnTo>
                  <a:lnTo>
                    <a:pt x="462361" y="824385"/>
                  </a:lnTo>
                  <a:lnTo>
                    <a:pt x="418685" y="846479"/>
                  </a:lnTo>
                  <a:lnTo>
                    <a:pt x="376556" y="872060"/>
                  </a:lnTo>
                  <a:lnTo>
                    <a:pt x="336637" y="900702"/>
                  </a:lnTo>
                  <a:lnTo>
                    <a:pt x="299594" y="931979"/>
                  </a:lnTo>
                  <a:lnTo>
                    <a:pt x="266088" y="965465"/>
                  </a:lnTo>
                  <a:lnTo>
                    <a:pt x="236785" y="1000734"/>
                  </a:lnTo>
                  <a:lnTo>
                    <a:pt x="212347" y="1037361"/>
                  </a:lnTo>
                  <a:lnTo>
                    <a:pt x="193439" y="1074920"/>
                  </a:lnTo>
                  <a:lnTo>
                    <a:pt x="180724" y="1112985"/>
                  </a:lnTo>
                  <a:lnTo>
                    <a:pt x="174866" y="1151130"/>
                  </a:lnTo>
                  <a:lnTo>
                    <a:pt x="176530" y="1188929"/>
                  </a:lnTo>
                  <a:lnTo>
                    <a:pt x="192278" y="1259668"/>
                  </a:lnTo>
                  <a:lnTo>
                    <a:pt x="215569" y="1318482"/>
                  </a:lnTo>
                  <a:lnTo>
                    <a:pt x="244136" y="1365233"/>
                  </a:lnTo>
                  <a:lnTo>
                    <a:pt x="277829" y="1403709"/>
                  </a:lnTo>
                  <a:lnTo>
                    <a:pt x="315736" y="1435270"/>
                  </a:lnTo>
                  <a:lnTo>
                    <a:pt x="356948" y="1461276"/>
                  </a:lnTo>
                  <a:lnTo>
                    <a:pt x="400555" y="1483086"/>
                  </a:lnTo>
                  <a:lnTo>
                    <a:pt x="445646" y="1502061"/>
                  </a:lnTo>
                  <a:lnTo>
                    <a:pt x="532529" y="1535291"/>
                  </a:lnTo>
                  <a:lnTo>
                    <a:pt x="573462" y="1552134"/>
                  </a:lnTo>
                  <a:lnTo>
                    <a:pt x="613492" y="1571072"/>
                  </a:lnTo>
                  <a:lnTo>
                    <a:pt x="652002" y="1593089"/>
                  </a:lnTo>
                  <a:lnTo>
                    <a:pt x="688372" y="1619170"/>
                  </a:lnTo>
                  <a:lnTo>
                    <a:pt x="721983" y="1650297"/>
                  </a:lnTo>
                  <a:lnTo>
                    <a:pt x="752219" y="1687454"/>
                  </a:lnTo>
                  <a:lnTo>
                    <a:pt x="778459" y="1731626"/>
                  </a:lnTo>
                  <a:lnTo>
                    <a:pt x="794334" y="1767808"/>
                  </a:lnTo>
                  <a:lnTo>
                    <a:pt x="810351" y="1817690"/>
                  </a:lnTo>
                  <a:lnTo>
                    <a:pt x="820868" y="1868391"/>
                  </a:lnTo>
                  <a:lnTo>
                    <a:pt x="826215" y="1919535"/>
                  </a:lnTo>
                  <a:lnTo>
                    <a:pt x="826726" y="1970746"/>
                  </a:lnTo>
                  <a:lnTo>
                    <a:pt x="822731" y="2021648"/>
                  </a:lnTo>
                  <a:lnTo>
                    <a:pt x="814563" y="2071865"/>
                  </a:lnTo>
                  <a:lnTo>
                    <a:pt x="802554" y="2121020"/>
                  </a:lnTo>
                  <a:lnTo>
                    <a:pt x="787035" y="2168739"/>
                  </a:lnTo>
                  <a:lnTo>
                    <a:pt x="768339" y="2214645"/>
                  </a:lnTo>
                  <a:lnTo>
                    <a:pt x="746796" y="2258362"/>
                  </a:lnTo>
                  <a:lnTo>
                    <a:pt x="722741" y="2299515"/>
                  </a:lnTo>
                  <a:lnTo>
                    <a:pt x="696503" y="2337726"/>
                  </a:lnTo>
                  <a:lnTo>
                    <a:pt x="668415" y="2372621"/>
                  </a:lnTo>
                  <a:lnTo>
                    <a:pt x="638810" y="2403824"/>
                  </a:lnTo>
                  <a:lnTo>
                    <a:pt x="583431" y="2450027"/>
                  </a:lnTo>
                  <a:lnTo>
                    <a:pt x="520824" y="2488884"/>
                  </a:lnTo>
                  <a:lnTo>
                    <a:pt x="451766" y="2520146"/>
                  </a:lnTo>
                  <a:lnTo>
                    <a:pt x="415061" y="2532852"/>
                  </a:lnTo>
                  <a:lnTo>
                    <a:pt x="377037" y="2543567"/>
                  </a:lnTo>
                  <a:lnTo>
                    <a:pt x="337789" y="2552260"/>
                  </a:lnTo>
                  <a:lnTo>
                    <a:pt x="297416" y="2558900"/>
                  </a:lnTo>
                  <a:lnTo>
                    <a:pt x="256014" y="2563456"/>
                  </a:lnTo>
                  <a:lnTo>
                    <a:pt x="213682" y="2565897"/>
                  </a:lnTo>
                  <a:lnTo>
                    <a:pt x="170516" y="2566193"/>
                  </a:lnTo>
                  <a:lnTo>
                    <a:pt x="336770" y="2566193"/>
                  </a:lnTo>
                  <a:lnTo>
                    <a:pt x="382095" y="2556368"/>
                  </a:lnTo>
                  <a:lnTo>
                    <a:pt x="420756" y="2545395"/>
                  </a:lnTo>
                  <a:lnTo>
                    <a:pt x="458081" y="2532402"/>
                  </a:lnTo>
                  <a:lnTo>
                    <a:pt x="493969" y="2517421"/>
                  </a:lnTo>
                  <a:lnTo>
                    <a:pt x="528322" y="2500483"/>
                  </a:lnTo>
                  <a:lnTo>
                    <a:pt x="592025" y="2460862"/>
                  </a:lnTo>
                  <a:lnTo>
                    <a:pt x="648398" y="2413793"/>
                  </a:lnTo>
                  <a:lnTo>
                    <a:pt x="676693" y="2384119"/>
                  </a:lnTo>
                  <a:lnTo>
                    <a:pt x="703654" y="2351132"/>
                  </a:lnTo>
                  <a:lnTo>
                    <a:pt x="729005" y="2315146"/>
                  </a:lnTo>
                  <a:lnTo>
                    <a:pt x="752471" y="2276471"/>
                  </a:lnTo>
                  <a:lnTo>
                    <a:pt x="773777" y="2235421"/>
                  </a:lnTo>
                  <a:lnTo>
                    <a:pt x="792645" y="2192307"/>
                  </a:lnTo>
                  <a:lnTo>
                    <a:pt x="808801" y="2147441"/>
                  </a:lnTo>
                  <a:lnTo>
                    <a:pt x="821969" y="2101136"/>
                  </a:lnTo>
                  <a:lnTo>
                    <a:pt x="831873" y="2053704"/>
                  </a:lnTo>
                  <a:lnTo>
                    <a:pt x="838238" y="2005455"/>
                  </a:lnTo>
                  <a:lnTo>
                    <a:pt x="840787" y="1956704"/>
                  </a:lnTo>
                  <a:lnTo>
                    <a:pt x="839244" y="1907761"/>
                  </a:lnTo>
                  <a:lnTo>
                    <a:pt x="833335" y="1858939"/>
                  </a:lnTo>
                  <a:lnTo>
                    <a:pt x="822783" y="1810550"/>
                  </a:lnTo>
                  <a:lnTo>
                    <a:pt x="807313" y="1762906"/>
                  </a:lnTo>
                  <a:lnTo>
                    <a:pt x="790740" y="1725187"/>
                  </a:lnTo>
                  <a:lnTo>
                    <a:pt x="763651" y="1679495"/>
                  </a:lnTo>
                  <a:lnTo>
                    <a:pt x="732539" y="1641102"/>
                  </a:lnTo>
                  <a:lnTo>
                    <a:pt x="698026" y="1608984"/>
                  </a:lnTo>
                  <a:lnTo>
                    <a:pt x="660731" y="1582118"/>
                  </a:lnTo>
                  <a:lnTo>
                    <a:pt x="621278" y="1559480"/>
                  </a:lnTo>
                  <a:lnTo>
                    <a:pt x="580287" y="1540046"/>
                  </a:lnTo>
                  <a:lnTo>
                    <a:pt x="538379" y="1522792"/>
                  </a:lnTo>
                  <a:lnTo>
                    <a:pt x="450353" y="1489167"/>
                  </a:lnTo>
                  <a:lnTo>
                    <a:pt x="405822" y="1470501"/>
                  </a:lnTo>
                  <a:lnTo>
                    <a:pt x="363313" y="1449362"/>
                  </a:lnTo>
                  <a:lnTo>
                    <a:pt x="323554" y="1424410"/>
                  </a:lnTo>
                  <a:lnTo>
                    <a:pt x="287276" y="1394310"/>
                  </a:lnTo>
                  <a:lnTo>
                    <a:pt x="255208" y="1357723"/>
                  </a:lnTo>
                  <a:lnTo>
                    <a:pt x="228079" y="1313313"/>
                  </a:lnTo>
                  <a:lnTo>
                    <a:pt x="205479" y="1256047"/>
                  </a:lnTo>
                  <a:lnTo>
                    <a:pt x="190157" y="1186846"/>
                  </a:lnTo>
                  <a:lnTo>
                    <a:pt x="188988" y="1148121"/>
                  </a:lnTo>
                  <a:lnTo>
                    <a:pt x="196416" y="1108804"/>
                  </a:lnTo>
                  <a:lnTo>
                    <a:pt x="211586" y="1069452"/>
                  </a:lnTo>
                  <a:lnTo>
                    <a:pt x="233641" y="1030621"/>
                  </a:lnTo>
                  <a:lnTo>
                    <a:pt x="261725" y="992871"/>
                  </a:lnTo>
                  <a:lnTo>
                    <a:pt x="294982" y="956757"/>
                  </a:lnTo>
                  <a:lnTo>
                    <a:pt x="332557" y="922838"/>
                  </a:lnTo>
                  <a:lnTo>
                    <a:pt x="373592" y="891671"/>
                  </a:lnTo>
                  <a:lnTo>
                    <a:pt x="417231" y="863813"/>
                  </a:lnTo>
                  <a:lnTo>
                    <a:pt x="462620" y="839822"/>
                  </a:lnTo>
                  <a:lnTo>
                    <a:pt x="508901" y="820254"/>
                  </a:lnTo>
                  <a:lnTo>
                    <a:pt x="555218" y="805669"/>
                  </a:lnTo>
                  <a:lnTo>
                    <a:pt x="607139" y="795730"/>
                  </a:lnTo>
                  <a:lnTo>
                    <a:pt x="656466" y="792722"/>
                  </a:lnTo>
                  <a:lnTo>
                    <a:pt x="762147" y="792722"/>
                  </a:lnTo>
                  <a:lnTo>
                    <a:pt x="750557" y="789619"/>
                  </a:lnTo>
                  <a:lnTo>
                    <a:pt x="704337" y="781715"/>
                  </a:lnTo>
                  <a:lnTo>
                    <a:pt x="656021" y="778847"/>
                  </a:lnTo>
                  <a:close/>
                </a:path>
                <a:path w="1628139" h="2580005">
                  <a:moveTo>
                    <a:pt x="762147" y="792722"/>
                  </a:moveTo>
                  <a:lnTo>
                    <a:pt x="656466" y="792722"/>
                  </a:lnTo>
                  <a:lnTo>
                    <a:pt x="703521" y="795631"/>
                  </a:lnTo>
                  <a:lnTo>
                    <a:pt x="748623" y="803448"/>
                  </a:lnTo>
                  <a:lnTo>
                    <a:pt x="792096" y="815161"/>
                  </a:lnTo>
                  <a:lnTo>
                    <a:pt x="834260" y="829759"/>
                  </a:lnTo>
                  <a:lnTo>
                    <a:pt x="875437" y="846232"/>
                  </a:lnTo>
                  <a:lnTo>
                    <a:pt x="957116" y="881196"/>
                  </a:lnTo>
                  <a:lnTo>
                    <a:pt x="998940" y="897859"/>
                  </a:lnTo>
                  <a:lnTo>
                    <a:pt x="1041717" y="912450"/>
                  </a:lnTo>
                  <a:lnTo>
                    <a:pt x="1085746" y="923861"/>
                  </a:lnTo>
                  <a:lnTo>
                    <a:pt x="1131325" y="930983"/>
                  </a:lnTo>
                  <a:lnTo>
                    <a:pt x="1178751" y="932709"/>
                  </a:lnTo>
                  <a:lnTo>
                    <a:pt x="1228323" y="927929"/>
                  </a:lnTo>
                  <a:lnTo>
                    <a:pt x="1264487" y="919313"/>
                  </a:lnTo>
                  <a:lnTo>
                    <a:pt x="1165453" y="919313"/>
                  </a:lnTo>
                  <a:lnTo>
                    <a:pt x="1114193" y="915271"/>
                  </a:lnTo>
                  <a:lnTo>
                    <a:pt x="1064828" y="904906"/>
                  </a:lnTo>
                  <a:lnTo>
                    <a:pt x="1016695" y="889722"/>
                  </a:lnTo>
                  <a:lnTo>
                    <a:pt x="969135" y="871221"/>
                  </a:lnTo>
                  <a:lnTo>
                    <a:pt x="880146" y="833203"/>
                  </a:lnTo>
                  <a:lnTo>
                    <a:pt x="838111" y="816398"/>
                  </a:lnTo>
                  <a:lnTo>
                    <a:pt x="795031" y="801525"/>
                  </a:lnTo>
                  <a:lnTo>
                    <a:pt x="762147" y="792722"/>
                  </a:lnTo>
                  <a:close/>
                </a:path>
                <a:path w="1628139" h="2580005">
                  <a:moveTo>
                    <a:pt x="1412743" y="0"/>
                  </a:moveTo>
                  <a:lnTo>
                    <a:pt x="1393231" y="0"/>
                  </a:lnTo>
                  <a:lnTo>
                    <a:pt x="1418908" y="26186"/>
                  </a:lnTo>
                  <a:lnTo>
                    <a:pt x="1454269" y="66105"/>
                  </a:lnTo>
                  <a:lnTo>
                    <a:pt x="1490127" y="111803"/>
                  </a:lnTo>
                  <a:lnTo>
                    <a:pt x="1524638" y="162811"/>
                  </a:lnTo>
                  <a:lnTo>
                    <a:pt x="1555953" y="218662"/>
                  </a:lnTo>
                  <a:lnTo>
                    <a:pt x="1574881" y="260153"/>
                  </a:lnTo>
                  <a:lnTo>
                    <a:pt x="1590745" y="303608"/>
                  </a:lnTo>
                  <a:lnTo>
                    <a:pt x="1602922" y="348866"/>
                  </a:lnTo>
                  <a:lnTo>
                    <a:pt x="1610790" y="395767"/>
                  </a:lnTo>
                  <a:lnTo>
                    <a:pt x="1613720" y="444243"/>
                  </a:lnTo>
                  <a:lnTo>
                    <a:pt x="1611105" y="493861"/>
                  </a:lnTo>
                  <a:lnTo>
                    <a:pt x="1602308" y="544734"/>
                  </a:lnTo>
                  <a:lnTo>
                    <a:pt x="1587926" y="593625"/>
                  </a:lnTo>
                  <a:lnTo>
                    <a:pt x="1568422" y="640774"/>
                  </a:lnTo>
                  <a:lnTo>
                    <a:pt x="1544198" y="685743"/>
                  </a:lnTo>
                  <a:lnTo>
                    <a:pt x="1515656" y="728089"/>
                  </a:lnTo>
                  <a:lnTo>
                    <a:pt x="1483199" y="767372"/>
                  </a:lnTo>
                  <a:lnTo>
                    <a:pt x="1447231" y="803151"/>
                  </a:lnTo>
                  <a:lnTo>
                    <a:pt x="1408154" y="834986"/>
                  </a:lnTo>
                  <a:lnTo>
                    <a:pt x="1366371" y="862436"/>
                  </a:lnTo>
                  <a:lnTo>
                    <a:pt x="1322285" y="885060"/>
                  </a:lnTo>
                  <a:lnTo>
                    <a:pt x="1276299" y="902417"/>
                  </a:lnTo>
                  <a:lnTo>
                    <a:pt x="1219268" y="915529"/>
                  </a:lnTo>
                  <a:lnTo>
                    <a:pt x="1165453" y="919313"/>
                  </a:lnTo>
                  <a:lnTo>
                    <a:pt x="1264487" y="919313"/>
                  </a:lnTo>
                  <a:lnTo>
                    <a:pt x="1323446" y="899547"/>
                  </a:lnTo>
                  <a:lnTo>
                    <a:pt x="1364963" y="879052"/>
                  </a:lnTo>
                  <a:lnTo>
                    <a:pt x="1404577" y="854391"/>
                  </a:lnTo>
                  <a:lnTo>
                    <a:pt x="1441978" y="825902"/>
                  </a:lnTo>
                  <a:lnTo>
                    <a:pt x="1476857" y="793926"/>
                  </a:lnTo>
                  <a:lnTo>
                    <a:pt x="1508902" y="758802"/>
                  </a:lnTo>
                  <a:lnTo>
                    <a:pt x="1537802" y="720871"/>
                  </a:lnTo>
                  <a:lnTo>
                    <a:pt x="1563249" y="680471"/>
                  </a:lnTo>
                  <a:lnTo>
                    <a:pt x="1584930" y="637943"/>
                  </a:lnTo>
                  <a:lnTo>
                    <a:pt x="1602537" y="593625"/>
                  </a:lnTo>
                  <a:lnTo>
                    <a:pt x="1615757" y="547859"/>
                  </a:lnTo>
                  <a:lnTo>
                    <a:pt x="1624843" y="495429"/>
                  </a:lnTo>
                  <a:lnTo>
                    <a:pt x="1627563" y="444152"/>
                  </a:lnTo>
                  <a:lnTo>
                    <a:pt x="1624577" y="394459"/>
                  </a:lnTo>
                  <a:lnTo>
                    <a:pt x="1616513" y="346238"/>
                  </a:lnTo>
                  <a:lnTo>
                    <a:pt x="1604020" y="299739"/>
                  </a:lnTo>
                  <a:lnTo>
                    <a:pt x="1587742" y="255125"/>
                  </a:lnTo>
                  <a:lnTo>
                    <a:pt x="1568323" y="212553"/>
                  </a:lnTo>
                  <a:lnTo>
                    <a:pt x="1541271" y="163572"/>
                  </a:lnTo>
                  <a:lnTo>
                    <a:pt x="1511650" y="118172"/>
                  </a:lnTo>
                  <a:lnTo>
                    <a:pt x="1480641" y="76650"/>
                  </a:lnTo>
                  <a:lnTo>
                    <a:pt x="1449422" y="39304"/>
                  </a:lnTo>
                  <a:lnTo>
                    <a:pt x="1419174" y="6431"/>
                  </a:lnTo>
                  <a:lnTo>
                    <a:pt x="1412743" y="0"/>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p:nvPr/>
        </p:nvSpPr>
        <p:spPr>
          <a:xfrm>
            <a:off x="4498855" y="6375215"/>
            <a:ext cx="1968500" cy="483234"/>
          </a:xfrm>
          <a:custGeom>
            <a:avLst/>
            <a:gdLst/>
            <a:ahLst/>
            <a:cxnLst/>
            <a:rect l="l" t="t" r="r" b="b"/>
            <a:pathLst>
              <a:path w="1968500" h="483234">
                <a:moveTo>
                  <a:pt x="437126" y="0"/>
                </a:moveTo>
                <a:lnTo>
                  <a:pt x="396060" y="4100"/>
                </a:lnTo>
                <a:lnTo>
                  <a:pt x="325182" y="23577"/>
                </a:lnTo>
                <a:lnTo>
                  <a:pt x="257161" y="58142"/>
                </a:lnTo>
                <a:lnTo>
                  <a:pt x="224696" y="80744"/>
                </a:lnTo>
                <a:lnTo>
                  <a:pt x="193515" y="106712"/>
                </a:lnTo>
                <a:lnTo>
                  <a:pt x="163808" y="135911"/>
                </a:lnTo>
                <a:lnTo>
                  <a:pt x="135765" y="168203"/>
                </a:lnTo>
                <a:lnTo>
                  <a:pt x="109575" y="203456"/>
                </a:lnTo>
                <a:lnTo>
                  <a:pt x="85429" y="241531"/>
                </a:lnTo>
                <a:lnTo>
                  <a:pt x="63517" y="282296"/>
                </a:lnTo>
                <a:lnTo>
                  <a:pt x="44029" y="325612"/>
                </a:lnTo>
                <a:lnTo>
                  <a:pt x="27154" y="371346"/>
                </a:lnTo>
                <a:lnTo>
                  <a:pt x="13083" y="419362"/>
                </a:lnTo>
                <a:lnTo>
                  <a:pt x="2006" y="469524"/>
                </a:lnTo>
                <a:lnTo>
                  <a:pt x="0" y="482783"/>
                </a:lnTo>
                <a:lnTo>
                  <a:pt x="9222" y="482783"/>
                </a:lnTo>
                <a:lnTo>
                  <a:pt x="10843" y="471983"/>
                </a:lnTo>
                <a:lnTo>
                  <a:pt x="21691" y="422510"/>
                </a:lnTo>
                <a:lnTo>
                  <a:pt x="35481" y="375157"/>
                </a:lnTo>
                <a:lnTo>
                  <a:pt x="52025" y="330057"/>
                </a:lnTo>
                <a:lnTo>
                  <a:pt x="71137" y="287344"/>
                </a:lnTo>
                <a:lnTo>
                  <a:pt x="92630" y="247151"/>
                </a:lnTo>
                <a:lnTo>
                  <a:pt x="116319" y="209612"/>
                </a:lnTo>
                <a:lnTo>
                  <a:pt x="142017" y="174860"/>
                </a:lnTo>
                <a:lnTo>
                  <a:pt x="169537" y="143028"/>
                </a:lnTo>
                <a:lnTo>
                  <a:pt x="198693" y="114250"/>
                </a:lnTo>
                <a:lnTo>
                  <a:pt x="229299" y="88659"/>
                </a:lnTo>
                <a:lnTo>
                  <a:pt x="261168" y="66389"/>
                </a:lnTo>
                <a:lnTo>
                  <a:pt x="327949" y="32343"/>
                </a:lnTo>
                <a:lnTo>
                  <a:pt x="397546" y="13181"/>
                </a:lnTo>
                <a:lnTo>
                  <a:pt x="437694" y="9152"/>
                </a:lnTo>
                <a:lnTo>
                  <a:pt x="541892" y="9152"/>
                </a:lnTo>
                <a:lnTo>
                  <a:pt x="525707" y="5643"/>
                </a:lnTo>
                <a:lnTo>
                  <a:pt x="480652" y="489"/>
                </a:lnTo>
                <a:lnTo>
                  <a:pt x="437126" y="0"/>
                </a:lnTo>
                <a:close/>
              </a:path>
              <a:path w="1968500" h="483234">
                <a:moveTo>
                  <a:pt x="541892" y="9152"/>
                </a:moveTo>
                <a:lnTo>
                  <a:pt x="437694" y="9152"/>
                </a:lnTo>
                <a:lnTo>
                  <a:pt x="480248" y="9611"/>
                </a:lnTo>
                <a:lnTo>
                  <a:pt x="524297" y="14631"/>
                </a:lnTo>
                <a:lnTo>
                  <a:pt x="568930" y="24286"/>
                </a:lnTo>
                <a:lnTo>
                  <a:pt x="613233" y="38651"/>
                </a:lnTo>
                <a:lnTo>
                  <a:pt x="656298" y="57797"/>
                </a:lnTo>
                <a:lnTo>
                  <a:pt x="697210" y="81799"/>
                </a:lnTo>
                <a:lnTo>
                  <a:pt x="735061" y="110731"/>
                </a:lnTo>
                <a:lnTo>
                  <a:pt x="768936" y="144666"/>
                </a:lnTo>
                <a:lnTo>
                  <a:pt x="797926" y="183678"/>
                </a:lnTo>
                <a:lnTo>
                  <a:pt x="829138" y="256688"/>
                </a:lnTo>
                <a:lnTo>
                  <a:pt x="834976" y="305238"/>
                </a:lnTo>
                <a:lnTo>
                  <a:pt x="831522" y="352432"/>
                </a:lnTo>
                <a:lnTo>
                  <a:pt x="821931" y="398525"/>
                </a:lnTo>
                <a:lnTo>
                  <a:pt x="798503" y="482783"/>
                </a:lnTo>
                <a:lnTo>
                  <a:pt x="807963" y="482783"/>
                </a:lnTo>
                <a:lnTo>
                  <a:pt x="831016" y="399985"/>
                </a:lnTo>
                <a:lnTo>
                  <a:pt x="840806" y="352761"/>
                </a:lnTo>
                <a:lnTo>
                  <a:pt x="844258" y="304327"/>
                </a:lnTo>
                <a:lnTo>
                  <a:pt x="838129" y="254366"/>
                </a:lnTo>
                <a:lnTo>
                  <a:pt x="819173" y="202563"/>
                </a:lnTo>
                <a:lnTo>
                  <a:pt x="776011" y="138791"/>
                </a:lnTo>
                <a:lnTo>
                  <a:pt x="741334" y="104052"/>
                </a:lnTo>
                <a:lnTo>
                  <a:pt x="702599" y="74433"/>
                </a:lnTo>
                <a:lnTo>
                  <a:pt x="660738" y="49859"/>
                </a:lnTo>
                <a:lnTo>
                  <a:pt x="616682" y="30253"/>
                </a:lnTo>
                <a:lnTo>
                  <a:pt x="571361" y="15539"/>
                </a:lnTo>
                <a:lnTo>
                  <a:pt x="541892" y="9152"/>
                </a:lnTo>
                <a:close/>
              </a:path>
              <a:path w="1968500" h="483234">
                <a:moveTo>
                  <a:pt x="1628425" y="204851"/>
                </a:moveTo>
                <a:lnTo>
                  <a:pt x="1579034" y="209666"/>
                </a:lnTo>
                <a:lnTo>
                  <a:pt x="1531207" y="221279"/>
                </a:lnTo>
                <a:lnTo>
                  <a:pt x="1486124" y="239575"/>
                </a:lnTo>
                <a:lnTo>
                  <a:pt x="1444966" y="264437"/>
                </a:lnTo>
                <a:lnTo>
                  <a:pt x="1403731" y="301676"/>
                </a:lnTo>
                <a:lnTo>
                  <a:pt x="1374270" y="342911"/>
                </a:lnTo>
                <a:lnTo>
                  <a:pt x="1353681" y="386986"/>
                </a:lnTo>
                <a:lnTo>
                  <a:pt x="1339064" y="432745"/>
                </a:lnTo>
                <a:lnTo>
                  <a:pt x="1326581" y="482783"/>
                </a:lnTo>
                <a:lnTo>
                  <a:pt x="1336057" y="482783"/>
                </a:lnTo>
                <a:lnTo>
                  <a:pt x="1348096" y="434506"/>
                </a:lnTo>
                <a:lnTo>
                  <a:pt x="1362381" y="389587"/>
                </a:lnTo>
                <a:lnTo>
                  <a:pt x="1382240" y="347046"/>
                </a:lnTo>
                <a:lnTo>
                  <a:pt x="1410591" y="307560"/>
                </a:lnTo>
                <a:lnTo>
                  <a:pt x="1450351" y="271803"/>
                </a:lnTo>
                <a:lnTo>
                  <a:pt x="1490348" y="247669"/>
                </a:lnTo>
                <a:lnTo>
                  <a:pt x="1534178" y="229912"/>
                </a:lnTo>
                <a:lnTo>
                  <a:pt x="1580687" y="218646"/>
                </a:lnTo>
                <a:lnTo>
                  <a:pt x="1628726" y="213983"/>
                </a:lnTo>
                <a:lnTo>
                  <a:pt x="1715925" y="213983"/>
                </a:lnTo>
                <a:lnTo>
                  <a:pt x="1678199" y="206951"/>
                </a:lnTo>
                <a:lnTo>
                  <a:pt x="1628425" y="204851"/>
                </a:lnTo>
                <a:close/>
              </a:path>
              <a:path w="1968500" h="483234">
                <a:moveTo>
                  <a:pt x="1715925" y="213983"/>
                </a:moveTo>
                <a:lnTo>
                  <a:pt x="1628726" y="213983"/>
                </a:lnTo>
                <a:lnTo>
                  <a:pt x="1677141" y="216038"/>
                </a:lnTo>
                <a:lnTo>
                  <a:pt x="1724780" y="224923"/>
                </a:lnTo>
                <a:lnTo>
                  <a:pt x="1770492" y="240752"/>
                </a:lnTo>
                <a:lnTo>
                  <a:pt x="1821966" y="269884"/>
                </a:lnTo>
                <a:lnTo>
                  <a:pt x="1864383" y="306757"/>
                </a:lnTo>
                <a:lnTo>
                  <a:pt x="1898619" y="349255"/>
                </a:lnTo>
                <a:lnTo>
                  <a:pt x="1925547" y="395260"/>
                </a:lnTo>
                <a:lnTo>
                  <a:pt x="1949947" y="453603"/>
                </a:lnTo>
                <a:lnTo>
                  <a:pt x="1958357" y="482783"/>
                </a:lnTo>
                <a:lnTo>
                  <a:pt x="1967882" y="482783"/>
                </a:lnTo>
                <a:lnTo>
                  <a:pt x="1933725" y="391120"/>
                </a:lnTo>
                <a:lnTo>
                  <a:pt x="1912191" y="353137"/>
                </a:lnTo>
                <a:lnTo>
                  <a:pt x="1885938" y="317154"/>
                </a:lnTo>
                <a:lnTo>
                  <a:pt x="1854497" y="284286"/>
                </a:lnTo>
                <a:lnTo>
                  <a:pt x="1817400" y="255649"/>
                </a:lnTo>
                <a:lnTo>
                  <a:pt x="1774175" y="232357"/>
                </a:lnTo>
                <a:lnTo>
                  <a:pt x="1727176" y="216081"/>
                </a:lnTo>
                <a:lnTo>
                  <a:pt x="1715925" y="213983"/>
                </a:lnTo>
                <a:close/>
              </a:path>
            </a:pathLst>
          </a:custGeom>
          <a:solidFill>
            <a:srgbClr val="FFC87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11578819" y="6444636"/>
            <a:ext cx="259715" cy="196215"/>
          </a:xfrm>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41</a:t>
            </a:fld>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5" name="日期版面配置區 14">
            <a:extLst>
              <a:ext uri="{FF2B5EF4-FFF2-40B4-BE49-F238E27FC236}">
                <a16:creationId xmlns:a16="http://schemas.microsoft.com/office/drawing/2014/main" id="{DCA3FF02-AD9E-472D-8FF3-5A56969E3F1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16" name="文字方塊 15">
            <a:extLst>
              <a:ext uri="{FF2B5EF4-FFF2-40B4-BE49-F238E27FC236}">
                <a16:creationId xmlns:a16="http://schemas.microsoft.com/office/drawing/2014/main" id="{1BD7F36F-9979-198C-A9C6-A077D97F935B}"/>
              </a:ext>
            </a:extLst>
          </p:cNvPr>
          <p:cNvSpPr txBox="1"/>
          <p:nvPr/>
        </p:nvSpPr>
        <p:spPr>
          <a:xfrm>
            <a:off x="4194594" y="4383729"/>
            <a:ext cx="701040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200" b="0" i="0" u="none" strike="noStrike" kern="0" cap="none" spc="0" normalizeH="0" baseline="0" noProof="0" dirty="0">
                <a:ln>
                  <a:noFill/>
                </a:ln>
                <a:solidFill>
                  <a:sysClr val="windowText" lastClr="000000"/>
                </a:solidFill>
                <a:effectLst/>
                <a:uLnTx/>
                <a:uFillTx/>
              </a:rPr>
              <a:t>註</a:t>
            </a:r>
            <a:r>
              <a:rPr kumimoji="0" lang="en-US" altLang="zh-TW" sz="1200" b="0" i="0" u="none" strike="noStrike" kern="0" cap="none" spc="0" normalizeH="0" baseline="0" noProof="0" dirty="0">
                <a:ln>
                  <a:noFill/>
                </a:ln>
                <a:solidFill>
                  <a:sysClr val="windowText" lastClr="000000"/>
                </a:solidFill>
                <a:effectLst/>
                <a:uLnTx/>
                <a:uFillTx/>
              </a:rPr>
              <a:t> </a:t>
            </a:r>
            <a:r>
              <a:rPr lang="zh-TW" altLang="en-US" sz="1200" dirty="0"/>
              <a:t>蕭昭君</a:t>
            </a:r>
            <a:r>
              <a:rPr lang="en-US" altLang="zh-TW" sz="1200" dirty="0"/>
              <a:t>(2022)</a:t>
            </a:r>
            <a:r>
              <a:rPr lang="zh-TW" altLang="en-US" sz="1200" dirty="0"/>
              <a:t>。每個性別都該有自在、安全活著的權力。教育部性別平等教育季刊，</a:t>
            </a:r>
            <a:r>
              <a:rPr lang="en-US" altLang="zh-TW" sz="1200" dirty="0"/>
              <a:t>96</a:t>
            </a:r>
            <a:r>
              <a:rPr lang="zh-TW" altLang="en-US" sz="1200" dirty="0"/>
              <a:t>，</a:t>
            </a:r>
            <a:r>
              <a:rPr lang="en-US" altLang="zh-TW" sz="1200" dirty="0"/>
              <a:t>12-18</a:t>
            </a:r>
            <a:r>
              <a:rPr lang="zh-TW" altLang="en-US" sz="1200" dirty="0"/>
              <a:t>。</a:t>
            </a:r>
            <a:endParaRPr kumimoji="0" lang="zh-TW" altLang="en-US" sz="1200" b="0" i="0" u="none" strike="noStrike" kern="0" cap="none" spc="0" normalizeH="0" baseline="0" noProof="0" dirty="0">
              <a:ln>
                <a:noFill/>
              </a:ln>
              <a:solidFill>
                <a:sysClr val="windowText" lastClr="000000"/>
              </a:solidFill>
              <a:effectLst/>
              <a:uLnTx/>
              <a:uFillTx/>
            </a:endParaRPr>
          </a:p>
        </p:txBody>
      </p:sp>
      <p:sp>
        <p:nvSpPr>
          <p:cNvPr id="4" name="投影片編號版面配置區 3">
            <a:extLst>
              <a:ext uri="{FF2B5EF4-FFF2-40B4-BE49-F238E27FC236}">
                <a16:creationId xmlns:a16="http://schemas.microsoft.com/office/drawing/2014/main" id="{6E347703-9F45-1031-778A-1F6A10C1336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41</a:t>
            </a:fld>
            <a:endParaRPr lang="en-US" altLang="zh-TW" spc="-25" dirty="0"/>
          </a:p>
        </p:txBody>
      </p:sp>
      <p:sp>
        <p:nvSpPr>
          <p:cNvPr id="6" name="文字方塊 5">
            <a:extLst>
              <a:ext uri="{FF2B5EF4-FFF2-40B4-BE49-F238E27FC236}">
                <a16:creationId xmlns:a16="http://schemas.microsoft.com/office/drawing/2014/main" id="{27301507-6960-2299-4B3E-A1ECE98B4F3F}"/>
              </a:ext>
            </a:extLst>
          </p:cNvPr>
          <p:cNvSpPr txBox="1"/>
          <p:nvPr/>
        </p:nvSpPr>
        <p:spPr>
          <a:xfrm>
            <a:off x="3234628" y="1945336"/>
            <a:ext cx="6366572" cy="2062103"/>
          </a:xfrm>
          <a:prstGeom prst="rect">
            <a:avLst/>
          </a:prstGeom>
          <a:noFill/>
        </p:spPr>
        <p:txBody>
          <a:bodyPr wrap="square">
            <a:spAutoFit/>
          </a:bodyPr>
          <a:lstStyle/>
          <a:p>
            <a:pPr marL="12700">
              <a:lnSpc>
                <a:spcPct val="100000"/>
              </a:lnSpc>
              <a:spcBef>
                <a:spcPts val="95"/>
              </a:spcBef>
            </a:pPr>
            <a:r>
              <a:rPr lang="zh-TW" altLang="en-US" sz="3200" spc="-50" dirty="0">
                <a:latin typeface="微軟正黑體" panose="020B0604030504040204" pitchFamily="34" charset="-120"/>
                <a:ea typeface="微軟正黑體" panose="020B0604030504040204" pitchFamily="34" charset="-120"/>
              </a:rPr>
              <a:t>性別平等教育走到今日，不只是看見和尊重多元，還要思考</a:t>
            </a:r>
            <a:r>
              <a:rPr lang="zh-TW" altLang="en-US" sz="3200" b="1" spc="-50" dirty="0">
                <a:solidFill>
                  <a:schemeClr val="accent6">
                    <a:lumMod val="75000"/>
                  </a:schemeClr>
                </a:solidFill>
                <a:latin typeface="微軟正黑體" panose="020B0604030504040204" pitchFamily="34" charset="-120"/>
                <a:ea typeface="微軟正黑體" panose="020B0604030504040204" pitchFamily="34" charset="-120"/>
              </a:rPr>
              <a:t>如何在社會各個面向實踐社會正義，讓每個性別都能安身立命。</a:t>
            </a:r>
            <a:r>
              <a:rPr lang="zh-TW" altLang="en-US" sz="1200" b="1" spc="-50" dirty="0">
                <a:solidFill>
                  <a:schemeClr val="tx1"/>
                </a:solidFill>
                <a:latin typeface="微軟正黑體" panose="020B0604030504040204" pitchFamily="34" charset="-120"/>
                <a:ea typeface="微軟正黑體" panose="020B0604030504040204" pitchFamily="34" charset="-120"/>
              </a:rPr>
              <a:t>註</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C5A8229D-1543-10CD-7DB8-900245F32A06}"/>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62306E2E-E5A3-C3A6-A77B-581D5278FDA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42</a:t>
            </a:fld>
            <a:endParaRPr lang="en-US" altLang="zh-TW" spc="-25" dirty="0"/>
          </a:p>
        </p:txBody>
      </p:sp>
      <p:sp>
        <p:nvSpPr>
          <p:cNvPr id="5" name="文字方塊 4">
            <a:extLst>
              <a:ext uri="{FF2B5EF4-FFF2-40B4-BE49-F238E27FC236}">
                <a16:creationId xmlns:a16="http://schemas.microsoft.com/office/drawing/2014/main" id="{B0683DE3-AF55-D6F3-C682-AFA55DFE0D76}"/>
              </a:ext>
            </a:extLst>
          </p:cNvPr>
          <p:cNvSpPr txBox="1"/>
          <p:nvPr/>
        </p:nvSpPr>
        <p:spPr>
          <a:xfrm>
            <a:off x="3048000" y="2415647"/>
            <a:ext cx="7239000" cy="1938992"/>
          </a:xfrm>
          <a:prstGeom prst="rect">
            <a:avLst/>
          </a:prstGeom>
          <a:noFill/>
        </p:spPr>
        <p:txBody>
          <a:bodyPr wrap="square">
            <a:spAutoFit/>
          </a:bodyPr>
          <a:lstStyle/>
          <a:p>
            <a:r>
              <a:rPr lang="zh-TW" altLang="en-US" sz="2400" b="1" dirty="0">
                <a:solidFill>
                  <a:schemeClr val="accent6"/>
                </a:solidFill>
              </a:rPr>
              <a:t>實現所有面向、階段、層級教育中的性別平等，</a:t>
            </a:r>
            <a:r>
              <a:rPr lang="zh-TW" altLang="en-US" sz="2400" b="1" dirty="0">
                <a:solidFill>
                  <a:srgbClr val="002060"/>
                </a:solidFill>
              </a:rPr>
              <a:t>人人在平等、尊嚴、公義的教育場域中學習、工作、生活</a:t>
            </a:r>
            <a:r>
              <a:rPr lang="zh-TW" altLang="en-US" sz="2400" b="1" dirty="0">
                <a:solidFill>
                  <a:schemeClr val="accent6"/>
                </a:solidFill>
              </a:rPr>
              <a:t>，不受既有性別階序文化的限制，得以經由教育自在開拓潛能、自主永續發展，</a:t>
            </a:r>
            <a:r>
              <a:rPr lang="zh-TW" altLang="en-US" sz="2400" b="1" dirty="0">
                <a:solidFill>
                  <a:srgbClr val="002060"/>
                </a:solidFill>
              </a:rPr>
              <a:t>成為支持、推進性別平等的行動者，民主社會的負責公民</a:t>
            </a:r>
            <a:r>
              <a:rPr lang="zh-TW" altLang="en-US" sz="2400" b="1" dirty="0">
                <a:solidFill>
                  <a:schemeClr val="accent6"/>
                </a:solidFill>
              </a:rPr>
              <a:t>。</a:t>
            </a:r>
          </a:p>
        </p:txBody>
      </p:sp>
      <p:sp>
        <p:nvSpPr>
          <p:cNvPr id="6" name="文字方塊 5">
            <a:extLst>
              <a:ext uri="{FF2B5EF4-FFF2-40B4-BE49-F238E27FC236}">
                <a16:creationId xmlns:a16="http://schemas.microsoft.com/office/drawing/2014/main" id="{A8E480A8-3516-CAD0-2498-19378C556ADC}"/>
              </a:ext>
            </a:extLst>
          </p:cNvPr>
          <p:cNvSpPr txBox="1"/>
          <p:nvPr/>
        </p:nvSpPr>
        <p:spPr>
          <a:xfrm>
            <a:off x="3011055" y="1209703"/>
            <a:ext cx="6553200" cy="523220"/>
          </a:xfrm>
          <a:prstGeom prst="rect">
            <a:avLst/>
          </a:prstGeom>
          <a:noFill/>
        </p:spPr>
        <p:txBody>
          <a:bodyPr wrap="square" rtlCol="0">
            <a:spAutoFit/>
          </a:bodyPr>
          <a:lstStyle/>
          <a:p>
            <a:r>
              <a:rPr lang="zh-TW" altLang="en-US" sz="2800" dirty="0"/>
              <a:t>性別平等教育白皮書</a:t>
            </a:r>
            <a:r>
              <a:rPr lang="en-US" altLang="zh-TW" sz="2800" dirty="0"/>
              <a:t>2.0</a:t>
            </a:r>
            <a:r>
              <a:rPr lang="en-US" altLang="zh-TW" sz="1200" dirty="0"/>
              <a:t> (2022)</a:t>
            </a:r>
            <a:endParaRPr lang="zh-TW" altLang="en-US" sz="1200" dirty="0"/>
          </a:p>
        </p:txBody>
      </p:sp>
      <p:pic>
        <p:nvPicPr>
          <p:cNvPr id="7" name="圖片 6">
            <a:extLst>
              <a:ext uri="{FF2B5EF4-FFF2-40B4-BE49-F238E27FC236}">
                <a16:creationId xmlns:a16="http://schemas.microsoft.com/office/drawing/2014/main" id="{CE132E26-7496-846A-FA10-5E6155F536C9}"/>
              </a:ext>
            </a:extLst>
          </p:cNvPr>
          <p:cNvPicPr>
            <a:picLocks noChangeAspect="1"/>
          </p:cNvPicPr>
          <p:nvPr/>
        </p:nvPicPr>
        <p:blipFill>
          <a:blip r:embed="rId2"/>
          <a:stretch>
            <a:fillRect/>
          </a:stretch>
        </p:blipFill>
        <p:spPr>
          <a:xfrm>
            <a:off x="152400" y="102524"/>
            <a:ext cx="2700762" cy="3066554"/>
          </a:xfrm>
          <a:prstGeom prst="rect">
            <a:avLst/>
          </a:prstGeom>
        </p:spPr>
      </p:pic>
      <p:sp>
        <p:nvSpPr>
          <p:cNvPr id="8" name="文字方塊 7">
            <a:extLst>
              <a:ext uri="{FF2B5EF4-FFF2-40B4-BE49-F238E27FC236}">
                <a16:creationId xmlns:a16="http://schemas.microsoft.com/office/drawing/2014/main" id="{055A0E4C-370B-4481-310F-EBFAC552D0ED}"/>
              </a:ext>
            </a:extLst>
          </p:cNvPr>
          <p:cNvSpPr txBox="1"/>
          <p:nvPr/>
        </p:nvSpPr>
        <p:spPr>
          <a:xfrm>
            <a:off x="3064164" y="1828800"/>
            <a:ext cx="1066800" cy="523220"/>
          </a:xfrm>
          <a:prstGeom prst="rect">
            <a:avLst/>
          </a:prstGeom>
          <a:noFill/>
        </p:spPr>
        <p:txBody>
          <a:bodyPr wrap="square" rtlCol="0">
            <a:spAutoFit/>
          </a:bodyPr>
          <a:lstStyle/>
          <a:p>
            <a:r>
              <a:rPr lang="zh-TW" altLang="en-US" sz="2800" b="1" dirty="0">
                <a:solidFill>
                  <a:srgbClr val="C00000"/>
                </a:solidFill>
                <a:latin typeface="微軟正黑體" panose="020B0604030504040204" pitchFamily="34" charset="-120"/>
                <a:ea typeface="微軟正黑體" panose="020B0604030504040204" pitchFamily="34" charset="-120"/>
              </a:rPr>
              <a:t>願景</a:t>
            </a:r>
          </a:p>
        </p:txBody>
      </p:sp>
    </p:spTree>
    <p:extLst>
      <p:ext uri="{BB962C8B-B14F-4D97-AF65-F5344CB8AC3E}">
        <p14:creationId xmlns:p14="http://schemas.microsoft.com/office/powerpoint/2010/main" val="1351444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4641" y="2529316"/>
            <a:ext cx="6121400" cy="146431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23789"/>
                </a:solidFill>
                <a:latin typeface="Tw Cen MT Condensed Extra Bold"/>
                <a:cs typeface="Tw Cen MT Condensed Extra Bold"/>
              </a:rPr>
              <a:t>PART</a:t>
            </a:r>
            <a:r>
              <a:rPr sz="3200" spc="-165" dirty="0">
                <a:solidFill>
                  <a:srgbClr val="423789"/>
                </a:solidFill>
                <a:latin typeface="Tw Cen MT Condensed Extra Bold"/>
                <a:cs typeface="Tw Cen MT Condensed Extra Bold"/>
              </a:rPr>
              <a:t> </a:t>
            </a:r>
            <a:r>
              <a:rPr lang="en-US" sz="3200" spc="-50" dirty="0">
                <a:solidFill>
                  <a:srgbClr val="423789"/>
                </a:solidFill>
                <a:latin typeface="Tw Cen MT Condensed Extra Bold"/>
                <a:cs typeface="Tw Cen MT Condensed Extra Bold"/>
              </a:rPr>
              <a:t>5 </a:t>
            </a:r>
            <a:r>
              <a:rPr lang="zh-TW" altLang="en-US" sz="1600" spc="-50" dirty="0">
                <a:solidFill>
                  <a:srgbClr val="423789"/>
                </a:solidFill>
                <a:latin typeface="Microsoft JhengHei Light" panose="020B0304030504040204" pitchFamily="34" charset="-120"/>
                <a:ea typeface="Microsoft JhengHei Light" panose="020B0304030504040204" pitchFamily="34" charset="-120"/>
                <a:cs typeface="Tw Cen MT Condensed Extra Bold"/>
              </a:rPr>
              <a:t>參考資訊</a:t>
            </a:r>
            <a:endParaRPr sz="1600" dirty="0">
              <a:latin typeface="Microsoft JhengHei Light" panose="020B0304030504040204" pitchFamily="34" charset="-120"/>
              <a:ea typeface="Microsoft JhengHei Light" panose="020B0304030504040204" pitchFamily="34" charset="-120"/>
              <a:cs typeface="Tw Cen MT Condensed Extra Bold"/>
            </a:endParaRPr>
          </a:p>
          <a:p>
            <a:pPr marL="12700">
              <a:lnSpc>
                <a:spcPct val="100000"/>
              </a:lnSpc>
              <a:spcBef>
                <a:spcPts val="280"/>
              </a:spcBef>
            </a:pPr>
            <a:r>
              <a:rPr sz="6000" b="0" spc="-10" dirty="0">
                <a:latin typeface="微軟正黑體"/>
                <a:cs typeface="微軟正黑體"/>
              </a:rPr>
              <a:t>性別平等相關法規</a:t>
            </a:r>
            <a:endParaRPr sz="6000" dirty="0">
              <a:latin typeface="微軟正黑體"/>
              <a:cs typeface="微軟正黑體"/>
            </a:endParaRPr>
          </a:p>
        </p:txBody>
      </p:sp>
      <p:sp>
        <p:nvSpPr>
          <p:cNvPr id="4" name="日期版面配置區 3">
            <a:extLst>
              <a:ext uri="{FF2B5EF4-FFF2-40B4-BE49-F238E27FC236}">
                <a16:creationId xmlns:a16="http://schemas.microsoft.com/office/drawing/2014/main" id="{5CFC65F4-62B3-4935-AA32-F59B28E9540A}"/>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B8953938-5BE1-6269-8C7F-FF16FB65C7D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43</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2036" y="618880"/>
            <a:ext cx="6368925" cy="6082582"/>
          </a:xfrm>
          <a:prstGeom prst="rect">
            <a:avLst/>
          </a:prstGeom>
        </p:spPr>
      </p:pic>
      <p:sp>
        <p:nvSpPr>
          <p:cNvPr id="3" name="object 3"/>
          <p:cNvSpPr txBox="1"/>
          <p:nvPr/>
        </p:nvSpPr>
        <p:spPr>
          <a:xfrm>
            <a:off x="1005826" y="2174429"/>
            <a:ext cx="1653539" cy="998350"/>
          </a:xfrm>
          <a:prstGeom prst="rect">
            <a:avLst/>
          </a:prstGeom>
        </p:spPr>
        <p:txBody>
          <a:bodyPr vert="horz" wrap="square" lIns="0" tIns="13335" rIns="0" bIns="0" rtlCol="0">
            <a:spAutoFit/>
          </a:bodyPr>
          <a:lstStyle/>
          <a:p>
            <a:pPr marL="215265" marR="5080" lvl="0" indent="-20320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15" normalizeH="0" baseline="0" noProof="0" dirty="0">
                <a:ln>
                  <a:noFill/>
                </a:ln>
                <a:solidFill>
                  <a:srgbClr val="FFFFFF"/>
                </a:solidFill>
                <a:effectLst/>
                <a:uLnTx/>
                <a:uFillTx/>
                <a:latin typeface="微軟正黑體"/>
                <a:cs typeface="微軟正黑體"/>
              </a:rPr>
              <a:t>性別平等</a:t>
            </a:r>
            <a:r>
              <a:rPr kumimoji="0" sz="3200" b="1" i="0" u="none" strike="noStrike" kern="0" cap="none" spc="-20" normalizeH="0" baseline="0" noProof="0" dirty="0">
                <a:ln>
                  <a:noFill/>
                </a:ln>
                <a:solidFill>
                  <a:srgbClr val="FFFFFF"/>
                </a:solidFill>
                <a:effectLst/>
                <a:uLnTx/>
                <a:uFillTx/>
                <a:latin typeface="微軟正黑體"/>
                <a:cs typeface="微軟正黑體"/>
              </a:rPr>
              <a:t>教育法</a:t>
            </a:r>
            <a:r>
              <a:rPr kumimoji="0" lang="en-US" altLang="zh-TW" sz="1400" b="1" i="0" u="none" strike="noStrike" kern="0" cap="none" spc="-20" normalizeH="0" baseline="0" noProof="0" dirty="0">
                <a:ln>
                  <a:noFill/>
                </a:ln>
                <a:solidFill>
                  <a:srgbClr val="FFFFFF"/>
                </a:solidFill>
                <a:effectLst/>
                <a:uLnTx/>
                <a:uFillTx/>
                <a:latin typeface="微軟正黑體"/>
                <a:cs typeface="微軟正黑體"/>
              </a:rPr>
              <a:t>93</a:t>
            </a:r>
            <a:endParaRPr kumimoji="0" sz="14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4" name="object 4"/>
          <p:cNvSpPr txBox="1">
            <a:spLocks noGrp="1"/>
          </p:cNvSpPr>
          <p:nvPr>
            <p:ph type="title"/>
          </p:nvPr>
        </p:nvSpPr>
        <p:spPr>
          <a:xfrm>
            <a:off x="5044387" y="1857855"/>
            <a:ext cx="1653539" cy="998350"/>
          </a:xfrm>
          <a:prstGeom prst="rect">
            <a:avLst/>
          </a:prstGeom>
        </p:spPr>
        <p:txBody>
          <a:bodyPr vert="horz" wrap="square" lIns="0" tIns="13335" rIns="0" bIns="0" rtlCol="0">
            <a:spAutoFit/>
          </a:bodyPr>
          <a:lstStyle/>
          <a:p>
            <a:pPr marL="215265" marR="5080" indent="-203200">
              <a:lnSpc>
                <a:spcPct val="100000"/>
              </a:lnSpc>
              <a:spcBef>
                <a:spcPts val="105"/>
              </a:spcBef>
            </a:pPr>
            <a:r>
              <a:rPr sz="3200" spc="-15" dirty="0">
                <a:solidFill>
                  <a:srgbClr val="FFFFFF"/>
                </a:solidFill>
              </a:rPr>
              <a:t>性別工作</a:t>
            </a:r>
            <a:r>
              <a:rPr sz="3200" spc="-20" dirty="0">
                <a:solidFill>
                  <a:srgbClr val="FFFFFF"/>
                </a:solidFill>
              </a:rPr>
              <a:t>平等法</a:t>
            </a:r>
            <a:r>
              <a:rPr lang="en-US" altLang="zh-TW" sz="1400" spc="-20" dirty="0">
                <a:solidFill>
                  <a:srgbClr val="FFFFFF"/>
                </a:solidFill>
              </a:rPr>
              <a:t>91</a:t>
            </a:r>
            <a:endParaRPr sz="1400" dirty="0"/>
          </a:p>
        </p:txBody>
      </p:sp>
      <p:sp>
        <p:nvSpPr>
          <p:cNvPr id="5" name="object 5"/>
          <p:cNvSpPr txBox="1"/>
          <p:nvPr/>
        </p:nvSpPr>
        <p:spPr>
          <a:xfrm>
            <a:off x="4125690" y="4956641"/>
            <a:ext cx="1541983" cy="997709"/>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3200" b="1" i="0" u="none" strike="noStrike" kern="0" cap="none" spc="-20" normalizeH="0" baseline="0" noProof="0" dirty="0">
                <a:ln>
                  <a:noFill/>
                </a:ln>
                <a:solidFill>
                  <a:srgbClr val="FFFFFF"/>
                </a:solidFill>
                <a:effectLst/>
                <a:uLnTx/>
                <a:uFillTx/>
                <a:latin typeface="微軟正黑體"/>
                <a:cs typeface="微軟正黑體"/>
              </a:rPr>
              <a:t>性騷擾防治法</a:t>
            </a:r>
            <a:r>
              <a:rPr kumimoji="0" lang="en-US" altLang="zh-TW" sz="1400" b="1" i="0" u="none" strike="noStrike" kern="0" cap="none" spc="-20" normalizeH="0" baseline="0" noProof="0" dirty="0">
                <a:ln>
                  <a:noFill/>
                </a:ln>
                <a:solidFill>
                  <a:srgbClr val="FFFFFF"/>
                </a:solidFill>
                <a:effectLst/>
                <a:uLnTx/>
                <a:uFillTx/>
                <a:latin typeface="微軟正黑體"/>
                <a:cs typeface="微軟正黑體"/>
              </a:rPr>
              <a:t>94</a:t>
            </a:r>
            <a:endParaRPr kumimoji="0" sz="14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6" name="object 6"/>
          <p:cNvSpPr/>
          <p:nvPr/>
        </p:nvSpPr>
        <p:spPr>
          <a:xfrm>
            <a:off x="8276724" y="3076290"/>
            <a:ext cx="2577375" cy="2451047"/>
          </a:xfrm>
          <a:custGeom>
            <a:avLst/>
            <a:gdLst/>
            <a:ahLst/>
            <a:cxnLst/>
            <a:rect l="l" t="t" r="r" b="b"/>
            <a:pathLst>
              <a:path w="2492375" h="2399029">
                <a:moveTo>
                  <a:pt x="1255307" y="0"/>
                </a:moveTo>
                <a:lnTo>
                  <a:pt x="1208899" y="99"/>
                </a:lnTo>
                <a:lnTo>
                  <a:pt x="1162555" y="1612"/>
                </a:lnTo>
                <a:lnTo>
                  <a:pt x="1116335" y="4543"/>
                </a:lnTo>
                <a:lnTo>
                  <a:pt x="1070298" y="8894"/>
                </a:lnTo>
                <a:lnTo>
                  <a:pt x="1024503" y="14670"/>
                </a:lnTo>
                <a:lnTo>
                  <a:pt x="979008" y="21873"/>
                </a:lnTo>
                <a:lnTo>
                  <a:pt x="933872" y="30508"/>
                </a:lnTo>
                <a:lnTo>
                  <a:pt x="889155" y="40578"/>
                </a:lnTo>
                <a:lnTo>
                  <a:pt x="844916" y="52085"/>
                </a:lnTo>
                <a:lnTo>
                  <a:pt x="801213" y="65035"/>
                </a:lnTo>
                <a:lnTo>
                  <a:pt x="758105" y="79430"/>
                </a:lnTo>
                <a:lnTo>
                  <a:pt x="715651" y="95273"/>
                </a:lnTo>
                <a:lnTo>
                  <a:pt x="673911" y="112569"/>
                </a:lnTo>
                <a:lnTo>
                  <a:pt x="632943" y="131321"/>
                </a:lnTo>
                <a:lnTo>
                  <a:pt x="592806" y="151532"/>
                </a:lnTo>
                <a:lnTo>
                  <a:pt x="553559" y="173206"/>
                </a:lnTo>
                <a:lnTo>
                  <a:pt x="515262" y="196346"/>
                </a:lnTo>
                <a:lnTo>
                  <a:pt x="477972" y="220956"/>
                </a:lnTo>
                <a:lnTo>
                  <a:pt x="441749" y="247039"/>
                </a:lnTo>
                <a:lnTo>
                  <a:pt x="406652" y="274599"/>
                </a:lnTo>
                <a:lnTo>
                  <a:pt x="372740" y="303639"/>
                </a:lnTo>
                <a:lnTo>
                  <a:pt x="340072" y="334163"/>
                </a:lnTo>
                <a:lnTo>
                  <a:pt x="306941" y="368037"/>
                </a:lnTo>
                <a:lnTo>
                  <a:pt x="275399" y="403396"/>
                </a:lnTo>
                <a:lnTo>
                  <a:pt x="245465" y="440162"/>
                </a:lnTo>
                <a:lnTo>
                  <a:pt x="217156" y="478258"/>
                </a:lnTo>
                <a:lnTo>
                  <a:pt x="190492" y="517605"/>
                </a:lnTo>
                <a:lnTo>
                  <a:pt x="165490" y="558124"/>
                </a:lnTo>
                <a:lnTo>
                  <a:pt x="142168" y="599739"/>
                </a:lnTo>
                <a:lnTo>
                  <a:pt x="120545" y="642370"/>
                </a:lnTo>
                <a:lnTo>
                  <a:pt x="100639" y="685941"/>
                </a:lnTo>
                <a:lnTo>
                  <a:pt x="82467" y="730371"/>
                </a:lnTo>
                <a:lnTo>
                  <a:pt x="66049" y="775584"/>
                </a:lnTo>
                <a:lnTo>
                  <a:pt x="51402" y="821502"/>
                </a:lnTo>
                <a:lnTo>
                  <a:pt x="38544" y="868046"/>
                </a:lnTo>
                <a:lnTo>
                  <a:pt x="27495" y="915138"/>
                </a:lnTo>
                <a:lnTo>
                  <a:pt x="18271" y="962700"/>
                </a:lnTo>
                <a:lnTo>
                  <a:pt x="10892" y="1010653"/>
                </a:lnTo>
                <a:lnTo>
                  <a:pt x="5374" y="1058921"/>
                </a:lnTo>
                <a:lnTo>
                  <a:pt x="1738" y="1107424"/>
                </a:lnTo>
                <a:lnTo>
                  <a:pt x="0" y="1156085"/>
                </a:lnTo>
                <a:lnTo>
                  <a:pt x="178" y="1204826"/>
                </a:lnTo>
                <a:lnTo>
                  <a:pt x="2292" y="1253568"/>
                </a:lnTo>
                <a:lnTo>
                  <a:pt x="6360" y="1302233"/>
                </a:lnTo>
                <a:lnTo>
                  <a:pt x="12398" y="1350743"/>
                </a:lnTo>
                <a:lnTo>
                  <a:pt x="20427" y="1399020"/>
                </a:lnTo>
                <a:lnTo>
                  <a:pt x="30463" y="1446986"/>
                </a:lnTo>
                <a:lnTo>
                  <a:pt x="42525" y="1494563"/>
                </a:lnTo>
                <a:lnTo>
                  <a:pt x="56632" y="1541673"/>
                </a:lnTo>
                <a:lnTo>
                  <a:pt x="72801" y="1588238"/>
                </a:lnTo>
                <a:lnTo>
                  <a:pt x="90448" y="1632590"/>
                </a:lnTo>
                <a:lnTo>
                  <a:pt x="109922" y="1676105"/>
                </a:lnTo>
                <a:lnTo>
                  <a:pt x="131165" y="1718739"/>
                </a:lnTo>
                <a:lnTo>
                  <a:pt x="154123" y="1760451"/>
                </a:lnTo>
                <a:lnTo>
                  <a:pt x="178741" y="1801200"/>
                </a:lnTo>
                <a:lnTo>
                  <a:pt x="204962" y="1840942"/>
                </a:lnTo>
                <a:lnTo>
                  <a:pt x="232731" y="1879638"/>
                </a:lnTo>
                <a:lnTo>
                  <a:pt x="261992" y="1917244"/>
                </a:lnTo>
                <a:lnTo>
                  <a:pt x="291351" y="1952188"/>
                </a:lnTo>
                <a:lnTo>
                  <a:pt x="321988" y="1986079"/>
                </a:lnTo>
                <a:lnTo>
                  <a:pt x="353857" y="2018886"/>
                </a:lnTo>
                <a:lnTo>
                  <a:pt x="386911" y="2050574"/>
                </a:lnTo>
                <a:lnTo>
                  <a:pt x="421106" y="2081110"/>
                </a:lnTo>
                <a:lnTo>
                  <a:pt x="456394" y="2110462"/>
                </a:lnTo>
                <a:lnTo>
                  <a:pt x="492729" y="2138595"/>
                </a:lnTo>
                <a:lnTo>
                  <a:pt x="530064" y="2165477"/>
                </a:lnTo>
                <a:lnTo>
                  <a:pt x="568355" y="2191075"/>
                </a:lnTo>
                <a:lnTo>
                  <a:pt x="607554" y="2215355"/>
                </a:lnTo>
                <a:lnTo>
                  <a:pt x="647615" y="2238283"/>
                </a:lnTo>
                <a:lnTo>
                  <a:pt x="688492" y="2259828"/>
                </a:lnTo>
                <a:lnTo>
                  <a:pt x="730138" y="2279955"/>
                </a:lnTo>
                <a:lnTo>
                  <a:pt x="772508" y="2298631"/>
                </a:lnTo>
                <a:lnTo>
                  <a:pt x="815555" y="2315824"/>
                </a:lnTo>
                <a:lnTo>
                  <a:pt x="859234" y="2331499"/>
                </a:lnTo>
                <a:lnTo>
                  <a:pt x="903496" y="2345624"/>
                </a:lnTo>
                <a:lnTo>
                  <a:pt x="948298" y="2358166"/>
                </a:lnTo>
                <a:lnTo>
                  <a:pt x="993591" y="2369091"/>
                </a:lnTo>
                <a:lnTo>
                  <a:pt x="1039331" y="2378366"/>
                </a:lnTo>
                <a:lnTo>
                  <a:pt x="1085470" y="2385957"/>
                </a:lnTo>
                <a:lnTo>
                  <a:pt x="1131962" y="2391833"/>
                </a:lnTo>
                <a:lnTo>
                  <a:pt x="1178762" y="2395959"/>
                </a:lnTo>
                <a:lnTo>
                  <a:pt x="1225823" y="2398301"/>
                </a:lnTo>
                <a:lnTo>
                  <a:pt x="1273098" y="2398828"/>
                </a:lnTo>
                <a:lnTo>
                  <a:pt x="1320542" y="2397506"/>
                </a:lnTo>
                <a:lnTo>
                  <a:pt x="1368108" y="2394301"/>
                </a:lnTo>
                <a:lnTo>
                  <a:pt x="1415751" y="2389180"/>
                </a:lnTo>
                <a:lnTo>
                  <a:pt x="1463423" y="2382111"/>
                </a:lnTo>
                <a:lnTo>
                  <a:pt x="1511078" y="2373059"/>
                </a:lnTo>
                <a:lnTo>
                  <a:pt x="1558671" y="2361992"/>
                </a:lnTo>
                <a:lnTo>
                  <a:pt x="1606155" y="2348877"/>
                </a:lnTo>
                <a:lnTo>
                  <a:pt x="1653483" y="2333679"/>
                </a:lnTo>
                <a:lnTo>
                  <a:pt x="1700610" y="2316367"/>
                </a:lnTo>
                <a:lnTo>
                  <a:pt x="1746472" y="2297338"/>
                </a:lnTo>
                <a:lnTo>
                  <a:pt x="1791038" y="2276671"/>
                </a:lnTo>
                <a:lnTo>
                  <a:pt x="1834300" y="2254423"/>
                </a:lnTo>
                <a:lnTo>
                  <a:pt x="1876253" y="2230647"/>
                </a:lnTo>
                <a:lnTo>
                  <a:pt x="1916889" y="2205402"/>
                </a:lnTo>
                <a:lnTo>
                  <a:pt x="1956202" y="2178743"/>
                </a:lnTo>
                <a:lnTo>
                  <a:pt x="1994184" y="2150726"/>
                </a:lnTo>
                <a:lnTo>
                  <a:pt x="2030829" y="2121407"/>
                </a:lnTo>
                <a:lnTo>
                  <a:pt x="2066129" y="2090842"/>
                </a:lnTo>
                <a:lnTo>
                  <a:pt x="2100079" y="2059087"/>
                </a:lnTo>
                <a:lnTo>
                  <a:pt x="2132670" y="2026199"/>
                </a:lnTo>
                <a:lnTo>
                  <a:pt x="2163897" y="1992233"/>
                </a:lnTo>
                <a:lnTo>
                  <a:pt x="2193752" y="1957245"/>
                </a:lnTo>
                <a:lnTo>
                  <a:pt x="2222228" y="1921292"/>
                </a:lnTo>
                <a:lnTo>
                  <a:pt x="2249319" y="1884429"/>
                </a:lnTo>
                <a:lnTo>
                  <a:pt x="2275018" y="1846713"/>
                </a:lnTo>
                <a:lnTo>
                  <a:pt x="2299317" y="1808200"/>
                </a:lnTo>
                <a:lnTo>
                  <a:pt x="2322210" y="1768946"/>
                </a:lnTo>
                <a:lnTo>
                  <a:pt x="2343690" y="1729006"/>
                </a:lnTo>
                <a:lnTo>
                  <a:pt x="2363751" y="1688437"/>
                </a:lnTo>
                <a:lnTo>
                  <a:pt x="2382384" y="1647295"/>
                </a:lnTo>
                <a:lnTo>
                  <a:pt x="2399584" y="1605637"/>
                </a:lnTo>
                <a:lnTo>
                  <a:pt x="2415344" y="1563517"/>
                </a:lnTo>
                <a:lnTo>
                  <a:pt x="2429656" y="1520992"/>
                </a:lnTo>
                <a:lnTo>
                  <a:pt x="2442514" y="1478119"/>
                </a:lnTo>
                <a:lnTo>
                  <a:pt x="2453911" y="1434953"/>
                </a:lnTo>
                <a:lnTo>
                  <a:pt x="2463840" y="1391550"/>
                </a:lnTo>
                <a:lnTo>
                  <a:pt x="2472294" y="1347966"/>
                </a:lnTo>
                <a:lnTo>
                  <a:pt x="2479266" y="1304259"/>
                </a:lnTo>
                <a:lnTo>
                  <a:pt x="2484750" y="1260482"/>
                </a:lnTo>
                <a:lnTo>
                  <a:pt x="2488738" y="1216693"/>
                </a:lnTo>
                <a:lnTo>
                  <a:pt x="2491224" y="1172948"/>
                </a:lnTo>
                <a:lnTo>
                  <a:pt x="2492200" y="1129303"/>
                </a:lnTo>
                <a:lnTo>
                  <a:pt x="2491660" y="1085813"/>
                </a:lnTo>
                <a:lnTo>
                  <a:pt x="2489598" y="1042535"/>
                </a:lnTo>
                <a:lnTo>
                  <a:pt x="2486005" y="999525"/>
                </a:lnTo>
                <a:lnTo>
                  <a:pt x="2480876" y="956840"/>
                </a:lnTo>
                <a:lnTo>
                  <a:pt x="2474203" y="914534"/>
                </a:lnTo>
                <a:lnTo>
                  <a:pt x="2465979" y="872664"/>
                </a:lnTo>
                <a:lnTo>
                  <a:pt x="2456198" y="831286"/>
                </a:lnTo>
                <a:lnTo>
                  <a:pt x="2444853" y="790457"/>
                </a:lnTo>
                <a:lnTo>
                  <a:pt x="2431937" y="750232"/>
                </a:lnTo>
                <a:lnTo>
                  <a:pt x="2417443" y="710668"/>
                </a:lnTo>
                <a:lnTo>
                  <a:pt x="2401364" y="671819"/>
                </a:lnTo>
                <a:lnTo>
                  <a:pt x="2383693" y="633744"/>
                </a:lnTo>
                <a:lnTo>
                  <a:pt x="2357498" y="584012"/>
                </a:lnTo>
                <a:lnTo>
                  <a:pt x="2328768" y="536255"/>
                </a:lnTo>
                <a:lnTo>
                  <a:pt x="2297614" y="490494"/>
                </a:lnTo>
                <a:lnTo>
                  <a:pt x="2264147" y="446749"/>
                </a:lnTo>
                <a:lnTo>
                  <a:pt x="2235278" y="412642"/>
                </a:lnTo>
                <a:lnTo>
                  <a:pt x="2204999" y="379861"/>
                </a:lnTo>
                <a:lnTo>
                  <a:pt x="2173371" y="348410"/>
                </a:lnTo>
                <a:lnTo>
                  <a:pt x="2140451" y="318292"/>
                </a:lnTo>
                <a:lnTo>
                  <a:pt x="2106300" y="289511"/>
                </a:lnTo>
                <a:lnTo>
                  <a:pt x="2070975" y="262070"/>
                </a:lnTo>
                <a:lnTo>
                  <a:pt x="2034536" y="235973"/>
                </a:lnTo>
                <a:lnTo>
                  <a:pt x="1997042" y="211223"/>
                </a:lnTo>
                <a:lnTo>
                  <a:pt x="1958551" y="187824"/>
                </a:lnTo>
                <a:lnTo>
                  <a:pt x="1919123" y="165779"/>
                </a:lnTo>
                <a:lnTo>
                  <a:pt x="1878817" y="145092"/>
                </a:lnTo>
                <a:lnTo>
                  <a:pt x="1837691" y="125766"/>
                </a:lnTo>
                <a:lnTo>
                  <a:pt x="1795805" y="107805"/>
                </a:lnTo>
                <a:lnTo>
                  <a:pt x="1753217" y="91213"/>
                </a:lnTo>
                <a:lnTo>
                  <a:pt x="1709986" y="75992"/>
                </a:lnTo>
                <a:lnTo>
                  <a:pt x="1666172" y="62146"/>
                </a:lnTo>
                <a:lnTo>
                  <a:pt x="1621834" y="49679"/>
                </a:lnTo>
                <a:lnTo>
                  <a:pt x="1577029" y="38594"/>
                </a:lnTo>
                <a:lnTo>
                  <a:pt x="1531818" y="28896"/>
                </a:lnTo>
                <a:lnTo>
                  <a:pt x="1486258" y="20586"/>
                </a:lnTo>
                <a:lnTo>
                  <a:pt x="1440410" y="13669"/>
                </a:lnTo>
                <a:lnTo>
                  <a:pt x="1394332" y="8149"/>
                </a:lnTo>
                <a:lnTo>
                  <a:pt x="1348083" y="4028"/>
                </a:lnTo>
                <a:lnTo>
                  <a:pt x="1301722" y="1310"/>
                </a:lnTo>
                <a:lnTo>
                  <a:pt x="1255307" y="0"/>
                </a:lnTo>
                <a:close/>
              </a:path>
            </a:pathLst>
          </a:custGeom>
          <a:solidFill>
            <a:srgbClr val="44546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8487182" y="3864836"/>
            <a:ext cx="2156460" cy="873957"/>
          </a:xfrm>
          <a:prstGeom prst="rect">
            <a:avLst/>
          </a:prstGeom>
        </p:spPr>
        <p:txBody>
          <a:bodyPr vert="horz" wrap="square" lIns="0" tIns="12065" rIns="0" bIns="0" rtlCol="0">
            <a:spAutoFit/>
          </a:bodyPr>
          <a:lstStyle/>
          <a:p>
            <a:pPr marL="12065" marR="5080" lvl="0" indent="0" algn="ctr" defTabSz="914400" eaLnBrk="1" fontAlgn="auto" latinLnBrk="0" hangingPunct="1">
              <a:lnSpc>
                <a:spcPct val="100000"/>
              </a:lnSpc>
              <a:spcBef>
                <a:spcPts val="95"/>
              </a:spcBef>
              <a:spcAft>
                <a:spcPts val="0"/>
              </a:spcAft>
              <a:buClrTx/>
              <a:buSzTx/>
              <a:buFontTx/>
              <a:buNone/>
              <a:tabLst/>
              <a:defRPr/>
            </a:pPr>
            <a:r>
              <a:rPr lang="zh-TW" altLang="en-US" sz="2800" b="1" spc="-35" dirty="0">
                <a:solidFill>
                  <a:srgbClr val="FFFFFF"/>
                </a:solidFill>
                <a:latin typeface="微軟正黑體"/>
                <a:cs typeface="微軟正黑體"/>
              </a:rPr>
              <a:t>教保服務人員條例</a:t>
            </a:r>
            <a:r>
              <a:rPr kumimoji="0" lang="en-US" altLang="zh-TW" sz="1400" b="1" i="0" u="none" strike="noStrike" kern="0" cap="none" spc="-50" normalizeH="0" baseline="0" noProof="0" dirty="0">
                <a:ln>
                  <a:noFill/>
                </a:ln>
                <a:solidFill>
                  <a:srgbClr val="FFFFFF"/>
                </a:solidFill>
                <a:effectLst/>
                <a:uLnTx/>
                <a:uFillTx/>
                <a:latin typeface="微軟正黑體"/>
                <a:cs typeface="微軟正黑體"/>
              </a:rPr>
              <a:t>111</a:t>
            </a:r>
            <a:endParaRPr kumimoji="0" sz="1400" b="0" i="0" u="none" strike="noStrike" kern="0" cap="none" spc="0" normalizeH="0" baseline="0" noProof="0" dirty="0">
              <a:ln>
                <a:noFill/>
              </a:ln>
              <a:solidFill>
                <a:sysClr val="windowText" lastClr="000000"/>
              </a:solidFill>
              <a:effectLst/>
              <a:uLnTx/>
              <a:uFillTx/>
              <a:latin typeface="微軟正黑體"/>
              <a:cs typeface="微軟正黑體"/>
            </a:endParaRPr>
          </a:p>
        </p:txBody>
      </p:sp>
      <p:sp>
        <p:nvSpPr>
          <p:cNvPr id="8" name="object 8"/>
          <p:cNvSpPr txBox="1"/>
          <p:nvPr/>
        </p:nvSpPr>
        <p:spPr>
          <a:xfrm>
            <a:off x="2909959" y="3577431"/>
            <a:ext cx="2768600"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10" normalizeH="0" baseline="0" noProof="0" dirty="0">
                <a:ln>
                  <a:noFill/>
                </a:ln>
                <a:solidFill>
                  <a:sysClr val="windowText" lastClr="000000"/>
                </a:solidFill>
                <a:effectLst/>
                <a:uLnTx/>
                <a:uFillTx/>
                <a:latin typeface="微軟正黑體"/>
                <a:cs typeface="微軟正黑體"/>
              </a:rPr>
              <a:t>性別平等三法</a:t>
            </a:r>
            <a:endParaRPr kumimoji="0" sz="3600" b="0" i="0" u="none" strike="noStrike" kern="0" cap="none" spc="0" normalizeH="0" baseline="0" noProof="0">
              <a:ln>
                <a:noFill/>
              </a:ln>
              <a:solidFill>
                <a:sysClr val="windowText" lastClr="000000"/>
              </a:solidFill>
              <a:effectLst/>
              <a:uLnTx/>
              <a:uFillTx/>
              <a:latin typeface="微軟正黑體"/>
              <a:cs typeface="微軟正黑體"/>
            </a:endParaRPr>
          </a:p>
        </p:txBody>
      </p:sp>
      <p:sp>
        <p:nvSpPr>
          <p:cNvPr id="10" name="日期版面配置區 9">
            <a:extLst>
              <a:ext uri="{FF2B5EF4-FFF2-40B4-BE49-F238E27FC236}">
                <a16:creationId xmlns:a16="http://schemas.microsoft.com/office/drawing/2014/main" id="{7D5EF1F5-4E2B-4B9D-BC6B-16BC34A6C72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9" name="投影片編號版面配置區 8">
            <a:extLst>
              <a:ext uri="{FF2B5EF4-FFF2-40B4-BE49-F238E27FC236}">
                <a16:creationId xmlns:a16="http://schemas.microsoft.com/office/drawing/2014/main" id="{A4D232FD-79AD-179C-B469-1BE33E805E3C}"/>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44</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23827" y="5068823"/>
            <a:ext cx="2468245" cy="1784985"/>
          </a:xfrm>
          <a:custGeom>
            <a:avLst/>
            <a:gdLst/>
            <a:ahLst/>
            <a:cxnLst/>
            <a:rect l="l" t="t" r="r" b="b"/>
            <a:pathLst>
              <a:path w="2468245" h="1784984">
                <a:moveTo>
                  <a:pt x="454228" y="1118895"/>
                </a:moveTo>
                <a:lnTo>
                  <a:pt x="400266" y="1121746"/>
                </a:lnTo>
                <a:lnTo>
                  <a:pt x="348324" y="1130766"/>
                </a:lnTo>
                <a:lnTo>
                  <a:pt x="298614" y="1146659"/>
                </a:lnTo>
                <a:lnTo>
                  <a:pt x="251346" y="1170127"/>
                </a:lnTo>
                <a:lnTo>
                  <a:pt x="214475" y="1195553"/>
                </a:lnTo>
                <a:lnTo>
                  <a:pt x="180095" y="1225825"/>
                </a:lnTo>
                <a:lnTo>
                  <a:pt x="148328" y="1260443"/>
                </a:lnTo>
                <a:lnTo>
                  <a:pt x="119295" y="1298904"/>
                </a:lnTo>
                <a:lnTo>
                  <a:pt x="93116" y="1340708"/>
                </a:lnTo>
                <a:lnTo>
                  <a:pt x="69914" y="1385352"/>
                </a:lnTo>
                <a:lnTo>
                  <a:pt x="49809" y="1432336"/>
                </a:lnTo>
                <a:lnTo>
                  <a:pt x="32924" y="1481157"/>
                </a:lnTo>
                <a:lnTo>
                  <a:pt x="19379" y="1531315"/>
                </a:lnTo>
                <a:lnTo>
                  <a:pt x="9295" y="1582309"/>
                </a:lnTo>
                <a:lnTo>
                  <a:pt x="2795" y="1633636"/>
                </a:lnTo>
                <a:lnTo>
                  <a:pt x="0" y="1684795"/>
                </a:lnTo>
                <a:lnTo>
                  <a:pt x="1030" y="1735284"/>
                </a:lnTo>
                <a:lnTo>
                  <a:pt x="6007" y="1784604"/>
                </a:lnTo>
                <a:lnTo>
                  <a:pt x="2468173" y="1784604"/>
                </a:lnTo>
                <a:lnTo>
                  <a:pt x="2468173" y="1444777"/>
                </a:lnTo>
                <a:lnTo>
                  <a:pt x="1532890" y="1444777"/>
                </a:lnTo>
                <a:lnTo>
                  <a:pt x="1503295" y="1442955"/>
                </a:lnTo>
                <a:lnTo>
                  <a:pt x="1439026" y="1429156"/>
                </a:lnTo>
                <a:lnTo>
                  <a:pt x="1365185" y="1403538"/>
                </a:lnTo>
                <a:lnTo>
                  <a:pt x="1323623" y="1386942"/>
                </a:lnTo>
                <a:lnTo>
                  <a:pt x="1175328" y="1325113"/>
                </a:lnTo>
                <a:lnTo>
                  <a:pt x="1116625" y="1301350"/>
                </a:lnTo>
                <a:lnTo>
                  <a:pt x="1052586" y="1276440"/>
                </a:lnTo>
                <a:lnTo>
                  <a:pt x="982790" y="1250643"/>
                </a:lnTo>
                <a:lnTo>
                  <a:pt x="906818" y="1224216"/>
                </a:lnTo>
                <a:lnTo>
                  <a:pt x="802204" y="1189618"/>
                </a:lnTo>
                <a:lnTo>
                  <a:pt x="750372" y="1173430"/>
                </a:lnTo>
                <a:lnTo>
                  <a:pt x="699030" y="1158555"/>
                </a:lnTo>
                <a:lnTo>
                  <a:pt x="648309" y="1145422"/>
                </a:lnTo>
                <a:lnTo>
                  <a:pt x="598338" y="1134460"/>
                </a:lnTo>
                <a:lnTo>
                  <a:pt x="549247" y="1126099"/>
                </a:lnTo>
                <a:lnTo>
                  <a:pt x="501167" y="1120767"/>
                </a:lnTo>
                <a:lnTo>
                  <a:pt x="454228" y="1118895"/>
                </a:lnTo>
                <a:close/>
              </a:path>
              <a:path w="2468245" h="1784984">
                <a:moveTo>
                  <a:pt x="2070570" y="0"/>
                </a:moveTo>
                <a:lnTo>
                  <a:pt x="2023133" y="2087"/>
                </a:lnTo>
                <a:lnTo>
                  <a:pt x="1975277" y="8583"/>
                </a:lnTo>
                <a:lnTo>
                  <a:pt x="1927118" y="19839"/>
                </a:lnTo>
                <a:lnTo>
                  <a:pt x="1878774" y="36207"/>
                </a:lnTo>
                <a:lnTo>
                  <a:pt x="1835532" y="55343"/>
                </a:lnTo>
                <a:lnTo>
                  <a:pt x="1793618" y="78181"/>
                </a:lnTo>
                <a:lnTo>
                  <a:pt x="1753258" y="104410"/>
                </a:lnTo>
                <a:lnTo>
                  <a:pt x="1714676" y="133720"/>
                </a:lnTo>
                <a:lnTo>
                  <a:pt x="1678100" y="165798"/>
                </a:lnTo>
                <a:lnTo>
                  <a:pt x="1643755" y="200335"/>
                </a:lnTo>
                <a:lnTo>
                  <a:pt x="1611866" y="237020"/>
                </a:lnTo>
                <a:lnTo>
                  <a:pt x="1582659" y="275540"/>
                </a:lnTo>
                <a:lnTo>
                  <a:pt x="1556361" y="315586"/>
                </a:lnTo>
                <a:lnTo>
                  <a:pt x="1533196" y="356846"/>
                </a:lnTo>
                <a:lnTo>
                  <a:pt x="1513390" y="399010"/>
                </a:lnTo>
                <a:lnTo>
                  <a:pt x="1497170" y="441765"/>
                </a:lnTo>
                <a:lnTo>
                  <a:pt x="1484761" y="484802"/>
                </a:lnTo>
                <a:lnTo>
                  <a:pt x="1476388" y="527809"/>
                </a:lnTo>
                <a:lnTo>
                  <a:pt x="1472277" y="570475"/>
                </a:lnTo>
                <a:lnTo>
                  <a:pt x="1472655" y="612490"/>
                </a:lnTo>
                <a:lnTo>
                  <a:pt x="1477746" y="653542"/>
                </a:lnTo>
                <a:lnTo>
                  <a:pt x="1489297" y="697883"/>
                </a:lnTo>
                <a:lnTo>
                  <a:pt x="1505930" y="737595"/>
                </a:lnTo>
                <a:lnTo>
                  <a:pt x="1526756" y="773529"/>
                </a:lnTo>
                <a:lnTo>
                  <a:pt x="1550886" y="806536"/>
                </a:lnTo>
                <a:lnTo>
                  <a:pt x="1577433" y="837466"/>
                </a:lnTo>
                <a:lnTo>
                  <a:pt x="1605508" y="867169"/>
                </a:lnTo>
                <a:lnTo>
                  <a:pt x="1634222" y="896496"/>
                </a:lnTo>
                <a:lnTo>
                  <a:pt x="1662687" y="926298"/>
                </a:lnTo>
                <a:lnTo>
                  <a:pt x="1690014" y="957425"/>
                </a:lnTo>
                <a:lnTo>
                  <a:pt x="1715316" y="990728"/>
                </a:lnTo>
                <a:lnTo>
                  <a:pt x="1737703" y="1027057"/>
                </a:lnTo>
                <a:lnTo>
                  <a:pt x="1756288" y="1067264"/>
                </a:lnTo>
                <a:lnTo>
                  <a:pt x="1770181" y="1112198"/>
                </a:lnTo>
                <a:lnTo>
                  <a:pt x="1778495" y="1162710"/>
                </a:lnTo>
                <a:lnTo>
                  <a:pt x="1779460" y="1210763"/>
                </a:lnTo>
                <a:lnTo>
                  <a:pt x="1772712" y="1255032"/>
                </a:lnTo>
                <a:lnTo>
                  <a:pt x="1758389" y="1295565"/>
                </a:lnTo>
                <a:lnTo>
                  <a:pt x="1736627" y="1332408"/>
                </a:lnTo>
                <a:lnTo>
                  <a:pt x="1707564" y="1365609"/>
                </a:lnTo>
                <a:lnTo>
                  <a:pt x="1671334" y="1395213"/>
                </a:lnTo>
                <a:lnTo>
                  <a:pt x="1628076" y="1421269"/>
                </a:lnTo>
                <a:lnTo>
                  <a:pt x="1581088" y="1439124"/>
                </a:lnTo>
                <a:lnTo>
                  <a:pt x="1532890" y="1444777"/>
                </a:lnTo>
                <a:lnTo>
                  <a:pt x="2468173" y="1444777"/>
                </a:lnTo>
                <a:lnTo>
                  <a:pt x="2468173" y="129656"/>
                </a:lnTo>
                <a:lnTo>
                  <a:pt x="2437746" y="111092"/>
                </a:lnTo>
                <a:lnTo>
                  <a:pt x="2396505" y="88335"/>
                </a:lnTo>
                <a:lnTo>
                  <a:pt x="2353645" y="67309"/>
                </a:lnTo>
                <a:lnTo>
                  <a:pt x="2309311" y="48416"/>
                </a:lnTo>
                <a:lnTo>
                  <a:pt x="2263647" y="32057"/>
                </a:lnTo>
                <a:lnTo>
                  <a:pt x="2216797" y="18635"/>
                </a:lnTo>
                <a:lnTo>
                  <a:pt x="2168904" y="8550"/>
                </a:lnTo>
                <a:lnTo>
                  <a:pt x="2120114" y="2204"/>
                </a:lnTo>
                <a:lnTo>
                  <a:pt x="2070570" y="0"/>
                </a:lnTo>
                <a:close/>
              </a:path>
            </a:pathLst>
          </a:custGeom>
          <a:solidFill>
            <a:srgbClr val="F3DECA"/>
          </a:solidFill>
        </p:spPr>
        <p:txBody>
          <a:bodyPr wrap="square" lIns="0" tIns="0" rIns="0" bIns="0" rtlCol="0"/>
          <a:lstStyle/>
          <a:p>
            <a:endParaRPr/>
          </a:p>
        </p:txBody>
      </p:sp>
      <p:sp>
        <p:nvSpPr>
          <p:cNvPr id="3" name="object 3"/>
          <p:cNvSpPr txBox="1">
            <a:spLocks noGrp="1"/>
          </p:cNvSpPr>
          <p:nvPr>
            <p:ph type="title"/>
          </p:nvPr>
        </p:nvSpPr>
        <p:spPr>
          <a:xfrm>
            <a:off x="4559933" y="552485"/>
            <a:ext cx="3070860" cy="635000"/>
          </a:xfrm>
          <a:prstGeom prst="rect">
            <a:avLst/>
          </a:prstGeom>
        </p:spPr>
        <p:txBody>
          <a:bodyPr vert="horz" wrap="square" lIns="0" tIns="12065" rIns="0" bIns="0" rtlCol="0">
            <a:spAutoFit/>
          </a:bodyPr>
          <a:lstStyle/>
          <a:p>
            <a:pPr marL="12700">
              <a:lnSpc>
                <a:spcPct val="100000"/>
              </a:lnSpc>
              <a:spcBef>
                <a:spcPts val="95"/>
              </a:spcBef>
            </a:pPr>
            <a:r>
              <a:rPr b="0" spc="-40" dirty="0">
                <a:latin typeface="微軟正黑體"/>
                <a:cs typeface="微軟正黑體"/>
              </a:rPr>
              <a:t>性別平等三</a:t>
            </a:r>
            <a:r>
              <a:rPr b="0" spc="-50" dirty="0">
                <a:latin typeface="微軟正黑體"/>
                <a:cs typeface="微軟正黑體"/>
              </a:rPr>
              <a:t>法</a:t>
            </a:r>
          </a:p>
        </p:txBody>
      </p:sp>
      <p:sp>
        <p:nvSpPr>
          <p:cNvPr id="4" name="object 4"/>
          <p:cNvSpPr/>
          <p:nvPr/>
        </p:nvSpPr>
        <p:spPr>
          <a:xfrm>
            <a:off x="2261616" y="3447351"/>
            <a:ext cx="586740" cy="676910"/>
          </a:xfrm>
          <a:custGeom>
            <a:avLst/>
            <a:gdLst/>
            <a:ahLst/>
            <a:cxnLst/>
            <a:rect l="l" t="t" r="r" b="b"/>
            <a:pathLst>
              <a:path w="586739" h="676910">
                <a:moveTo>
                  <a:pt x="484568" y="447319"/>
                </a:moveTo>
                <a:lnTo>
                  <a:pt x="483082" y="442175"/>
                </a:lnTo>
                <a:lnTo>
                  <a:pt x="478713" y="437819"/>
                </a:lnTo>
                <a:lnTo>
                  <a:pt x="467702" y="437819"/>
                </a:lnTo>
                <a:lnTo>
                  <a:pt x="462597" y="442175"/>
                </a:lnTo>
                <a:lnTo>
                  <a:pt x="462597" y="656856"/>
                </a:lnTo>
                <a:lnTo>
                  <a:pt x="431114" y="656856"/>
                </a:lnTo>
                <a:lnTo>
                  <a:pt x="431114" y="432663"/>
                </a:lnTo>
                <a:lnTo>
                  <a:pt x="428167" y="418655"/>
                </a:lnTo>
                <a:lnTo>
                  <a:pt x="426300" y="415925"/>
                </a:lnTo>
                <a:lnTo>
                  <a:pt x="420217" y="407035"/>
                </a:lnTo>
                <a:lnTo>
                  <a:pt x="410629" y="400519"/>
                </a:lnTo>
                <a:lnTo>
                  <a:pt x="410629" y="423227"/>
                </a:lnTo>
                <a:lnTo>
                  <a:pt x="410629" y="656856"/>
                </a:lnTo>
                <a:lnTo>
                  <a:pt x="376174" y="656856"/>
                </a:lnTo>
                <a:lnTo>
                  <a:pt x="376174" y="423964"/>
                </a:lnTo>
                <a:lnTo>
                  <a:pt x="383501" y="415925"/>
                </a:lnTo>
                <a:lnTo>
                  <a:pt x="402564" y="415925"/>
                </a:lnTo>
                <a:lnTo>
                  <a:pt x="410629" y="423227"/>
                </a:lnTo>
                <a:lnTo>
                  <a:pt x="410629" y="400519"/>
                </a:lnTo>
                <a:lnTo>
                  <a:pt x="408559" y="399110"/>
                </a:lnTo>
                <a:lnTo>
                  <a:pt x="394512" y="396176"/>
                </a:lnTo>
                <a:lnTo>
                  <a:pt x="380111" y="399110"/>
                </a:lnTo>
                <a:lnTo>
                  <a:pt x="368477" y="407035"/>
                </a:lnTo>
                <a:lnTo>
                  <a:pt x="360692" y="418655"/>
                </a:lnTo>
                <a:lnTo>
                  <a:pt x="357847" y="432663"/>
                </a:lnTo>
                <a:lnTo>
                  <a:pt x="357847" y="656856"/>
                </a:lnTo>
                <a:lnTo>
                  <a:pt x="330047" y="656856"/>
                </a:lnTo>
                <a:lnTo>
                  <a:pt x="330047" y="432663"/>
                </a:lnTo>
                <a:lnTo>
                  <a:pt x="327215" y="418655"/>
                </a:lnTo>
                <a:lnTo>
                  <a:pt x="325386" y="415925"/>
                </a:lnTo>
                <a:lnTo>
                  <a:pt x="319430" y="407035"/>
                </a:lnTo>
                <a:lnTo>
                  <a:pt x="310972" y="401269"/>
                </a:lnTo>
                <a:lnTo>
                  <a:pt x="310972" y="423227"/>
                </a:lnTo>
                <a:lnTo>
                  <a:pt x="310972" y="656856"/>
                </a:lnTo>
                <a:lnTo>
                  <a:pt x="277329" y="656856"/>
                </a:lnTo>
                <a:lnTo>
                  <a:pt x="277329" y="432663"/>
                </a:lnTo>
                <a:lnTo>
                  <a:pt x="275844" y="432663"/>
                </a:lnTo>
                <a:lnTo>
                  <a:pt x="275844" y="423964"/>
                </a:lnTo>
                <a:lnTo>
                  <a:pt x="283171" y="415925"/>
                </a:lnTo>
                <a:lnTo>
                  <a:pt x="303657" y="415925"/>
                </a:lnTo>
                <a:lnTo>
                  <a:pt x="310972" y="423227"/>
                </a:lnTo>
                <a:lnTo>
                  <a:pt x="310972" y="401269"/>
                </a:lnTo>
                <a:lnTo>
                  <a:pt x="307809" y="399110"/>
                </a:lnTo>
                <a:lnTo>
                  <a:pt x="293446" y="396176"/>
                </a:lnTo>
                <a:lnTo>
                  <a:pt x="279361" y="399110"/>
                </a:lnTo>
                <a:lnTo>
                  <a:pt x="267690" y="407035"/>
                </a:lnTo>
                <a:lnTo>
                  <a:pt x="259727" y="418655"/>
                </a:lnTo>
                <a:lnTo>
                  <a:pt x="256781" y="432663"/>
                </a:lnTo>
                <a:lnTo>
                  <a:pt x="256781" y="656856"/>
                </a:lnTo>
                <a:lnTo>
                  <a:pt x="230454" y="656856"/>
                </a:lnTo>
                <a:lnTo>
                  <a:pt x="230454" y="432663"/>
                </a:lnTo>
                <a:lnTo>
                  <a:pt x="227507" y="418655"/>
                </a:lnTo>
                <a:lnTo>
                  <a:pt x="225640" y="415925"/>
                </a:lnTo>
                <a:lnTo>
                  <a:pt x="219557" y="407035"/>
                </a:lnTo>
                <a:lnTo>
                  <a:pt x="211378" y="401497"/>
                </a:lnTo>
                <a:lnTo>
                  <a:pt x="211378" y="423227"/>
                </a:lnTo>
                <a:lnTo>
                  <a:pt x="211378" y="656856"/>
                </a:lnTo>
                <a:lnTo>
                  <a:pt x="176936" y="656856"/>
                </a:lnTo>
                <a:lnTo>
                  <a:pt x="176936" y="432663"/>
                </a:lnTo>
                <a:lnTo>
                  <a:pt x="176263" y="432663"/>
                </a:lnTo>
                <a:lnTo>
                  <a:pt x="176263" y="423964"/>
                </a:lnTo>
                <a:lnTo>
                  <a:pt x="183578" y="415925"/>
                </a:lnTo>
                <a:lnTo>
                  <a:pt x="202590" y="415925"/>
                </a:lnTo>
                <a:lnTo>
                  <a:pt x="211378" y="423227"/>
                </a:lnTo>
                <a:lnTo>
                  <a:pt x="211378" y="401497"/>
                </a:lnTo>
                <a:lnTo>
                  <a:pt x="207873" y="399110"/>
                </a:lnTo>
                <a:lnTo>
                  <a:pt x="193789" y="396176"/>
                </a:lnTo>
                <a:lnTo>
                  <a:pt x="179425" y="399110"/>
                </a:lnTo>
                <a:lnTo>
                  <a:pt x="167805" y="407035"/>
                </a:lnTo>
                <a:lnTo>
                  <a:pt x="160032" y="418655"/>
                </a:lnTo>
                <a:lnTo>
                  <a:pt x="157187" y="432663"/>
                </a:lnTo>
                <a:lnTo>
                  <a:pt x="157187" y="656856"/>
                </a:lnTo>
                <a:lnTo>
                  <a:pt x="124955" y="656856"/>
                </a:lnTo>
                <a:lnTo>
                  <a:pt x="124955" y="545858"/>
                </a:lnTo>
                <a:lnTo>
                  <a:pt x="120586" y="541502"/>
                </a:lnTo>
                <a:lnTo>
                  <a:pt x="109575" y="541502"/>
                </a:lnTo>
                <a:lnTo>
                  <a:pt x="105206" y="545858"/>
                </a:lnTo>
                <a:lnTo>
                  <a:pt x="105206" y="672185"/>
                </a:lnTo>
                <a:lnTo>
                  <a:pt x="109575" y="676529"/>
                </a:lnTo>
                <a:lnTo>
                  <a:pt x="480199" y="676529"/>
                </a:lnTo>
                <a:lnTo>
                  <a:pt x="484568" y="672185"/>
                </a:lnTo>
                <a:lnTo>
                  <a:pt x="484568" y="656856"/>
                </a:lnTo>
                <a:lnTo>
                  <a:pt x="484568" y="447319"/>
                </a:lnTo>
                <a:close/>
              </a:path>
              <a:path w="586739" h="676910">
                <a:moveTo>
                  <a:pt x="586740" y="57810"/>
                </a:moveTo>
                <a:lnTo>
                  <a:pt x="582244" y="35204"/>
                </a:lnTo>
                <a:lnTo>
                  <a:pt x="572922" y="21221"/>
                </a:lnTo>
                <a:lnTo>
                  <a:pt x="570014" y="16840"/>
                </a:lnTo>
                <a:lnTo>
                  <a:pt x="566978" y="14782"/>
                </a:lnTo>
                <a:lnTo>
                  <a:pt x="566978" y="58547"/>
                </a:lnTo>
                <a:lnTo>
                  <a:pt x="563930" y="73152"/>
                </a:lnTo>
                <a:lnTo>
                  <a:pt x="555764" y="85280"/>
                </a:lnTo>
                <a:lnTo>
                  <a:pt x="543877" y="93548"/>
                </a:lnTo>
                <a:lnTo>
                  <a:pt x="529729" y="96608"/>
                </a:lnTo>
                <a:lnTo>
                  <a:pt x="57010" y="96608"/>
                </a:lnTo>
                <a:lnTo>
                  <a:pt x="42557" y="93548"/>
                </a:lnTo>
                <a:lnTo>
                  <a:pt x="30721" y="85280"/>
                </a:lnTo>
                <a:lnTo>
                  <a:pt x="22707" y="73152"/>
                </a:lnTo>
                <a:lnTo>
                  <a:pt x="19761" y="58547"/>
                </a:lnTo>
                <a:lnTo>
                  <a:pt x="22796" y="44386"/>
                </a:lnTo>
                <a:lnTo>
                  <a:pt x="30975" y="32486"/>
                </a:lnTo>
                <a:lnTo>
                  <a:pt x="42849" y="24282"/>
                </a:lnTo>
                <a:lnTo>
                  <a:pt x="57010" y="21221"/>
                </a:lnTo>
                <a:lnTo>
                  <a:pt x="529729" y="21221"/>
                </a:lnTo>
                <a:lnTo>
                  <a:pt x="544195" y="24282"/>
                </a:lnTo>
                <a:lnTo>
                  <a:pt x="556031" y="32486"/>
                </a:lnTo>
                <a:lnTo>
                  <a:pt x="564032" y="44386"/>
                </a:lnTo>
                <a:lnTo>
                  <a:pt x="566978" y="58547"/>
                </a:lnTo>
                <a:lnTo>
                  <a:pt x="566978" y="14782"/>
                </a:lnTo>
                <a:lnTo>
                  <a:pt x="551891" y="4508"/>
                </a:lnTo>
                <a:lnTo>
                  <a:pt x="529729" y="0"/>
                </a:lnTo>
                <a:lnTo>
                  <a:pt x="57010" y="0"/>
                </a:lnTo>
                <a:lnTo>
                  <a:pt x="34836" y="4508"/>
                </a:lnTo>
                <a:lnTo>
                  <a:pt x="16713" y="16840"/>
                </a:lnTo>
                <a:lnTo>
                  <a:pt x="4483" y="35204"/>
                </a:lnTo>
                <a:lnTo>
                  <a:pt x="0" y="57810"/>
                </a:lnTo>
                <a:lnTo>
                  <a:pt x="3835" y="78600"/>
                </a:lnTo>
                <a:lnTo>
                  <a:pt x="14325" y="96012"/>
                </a:lnTo>
                <a:lnTo>
                  <a:pt x="29895" y="108610"/>
                </a:lnTo>
                <a:lnTo>
                  <a:pt x="48971" y="114935"/>
                </a:lnTo>
                <a:lnTo>
                  <a:pt x="32194" y="130378"/>
                </a:lnTo>
                <a:lnTo>
                  <a:pt x="19545" y="148894"/>
                </a:lnTo>
                <a:lnTo>
                  <a:pt x="11557" y="170027"/>
                </a:lnTo>
                <a:lnTo>
                  <a:pt x="8775" y="193281"/>
                </a:lnTo>
                <a:lnTo>
                  <a:pt x="16217" y="231051"/>
                </a:lnTo>
                <a:lnTo>
                  <a:pt x="36550" y="262115"/>
                </a:lnTo>
                <a:lnTo>
                  <a:pt x="66738" y="283273"/>
                </a:lnTo>
                <a:lnTo>
                  <a:pt x="103771" y="291363"/>
                </a:lnTo>
                <a:lnTo>
                  <a:pt x="104508" y="291363"/>
                </a:lnTo>
                <a:lnTo>
                  <a:pt x="104508" y="521296"/>
                </a:lnTo>
                <a:lnTo>
                  <a:pt x="109601" y="525665"/>
                </a:lnTo>
                <a:lnTo>
                  <a:pt x="120586" y="525665"/>
                </a:lnTo>
                <a:lnTo>
                  <a:pt x="124942" y="521296"/>
                </a:lnTo>
                <a:lnTo>
                  <a:pt x="124942" y="362394"/>
                </a:lnTo>
                <a:lnTo>
                  <a:pt x="462534" y="362394"/>
                </a:lnTo>
                <a:lnTo>
                  <a:pt x="462534" y="416572"/>
                </a:lnTo>
                <a:lnTo>
                  <a:pt x="467626" y="421005"/>
                </a:lnTo>
                <a:lnTo>
                  <a:pt x="478612" y="421005"/>
                </a:lnTo>
                <a:lnTo>
                  <a:pt x="482968" y="416572"/>
                </a:lnTo>
                <a:lnTo>
                  <a:pt x="482968" y="362394"/>
                </a:lnTo>
                <a:lnTo>
                  <a:pt x="482968" y="342658"/>
                </a:lnTo>
                <a:lnTo>
                  <a:pt x="482968" y="292849"/>
                </a:lnTo>
                <a:lnTo>
                  <a:pt x="487387" y="292849"/>
                </a:lnTo>
                <a:lnTo>
                  <a:pt x="488124" y="292100"/>
                </a:lnTo>
                <a:lnTo>
                  <a:pt x="525449" y="283692"/>
                </a:lnTo>
                <a:lnTo>
                  <a:pt x="540562" y="273100"/>
                </a:lnTo>
                <a:lnTo>
                  <a:pt x="555586" y="262572"/>
                </a:lnTo>
                <a:lnTo>
                  <a:pt x="575716" y="231686"/>
                </a:lnTo>
                <a:lnTo>
                  <a:pt x="583057" y="194017"/>
                </a:lnTo>
                <a:lnTo>
                  <a:pt x="579729" y="170954"/>
                </a:lnTo>
                <a:lnTo>
                  <a:pt x="571296" y="149542"/>
                </a:lnTo>
                <a:lnTo>
                  <a:pt x="561149" y="134721"/>
                </a:lnTo>
                <a:lnTo>
                  <a:pt x="561149" y="194017"/>
                </a:lnTo>
                <a:lnTo>
                  <a:pt x="555840" y="224904"/>
                </a:lnTo>
                <a:lnTo>
                  <a:pt x="539521" y="250024"/>
                </a:lnTo>
                <a:lnTo>
                  <a:pt x="514832" y="266915"/>
                </a:lnTo>
                <a:lnTo>
                  <a:pt x="484441" y="273100"/>
                </a:lnTo>
                <a:lnTo>
                  <a:pt x="480085" y="273100"/>
                </a:lnTo>
                <a:lnTo>
                  <a:pt x="471995" y="271030"/>
                </a:lnTo>
                <a:lnTo>
                  <a:pt x="464248" y="268071"/>
                </a:lnTo>
                <a:lnTo>
                  <a:pt x="462534" y="267157"/>
                </a:lnTo>
                <a:lnTo>
                  <a:pt x="462534" y="292849"/>
                </a:lnTo>
                <a:lnTo>
                  <a:pt x="462534" y="342658"/>
                </a:lnTo>
                <a:lnTo>
                  <a:pt x="124942" y="342658"/>
                </a:lnTo>
                <a:lnTo>
                  <a:pt x="124942" y="292849"/>
                </a:lnTo>
                <a:lnTo>
                  <a:pt x="462534" y="292849"/>
                </a:lnTo>
                <a:lnTo>
                  <a:pt x="462534" y="267157"/>
                </a:lnTo>
                <a:lnTo>
                  <a:pt x="436930" y="237477"/>
                </a:lnTo>
                <a:lnTo>
                  <a:pt x="435470" y="228523"/>
                </a:lnTo>
                <a:lnTo>
                  <a:pt x="435470" y="273100"/>
                </a:lnTo>
                <a:lnTo>
                  <a:pt x="154889" y="273100"/>
                </a:lnTo>
                <a:lnTo>
                  <a:pt x="162725" y="264782"/>
                </a:lnTo>
                <a:lnTo>
                  <a:pt x="168694" y="255524"/>
                </a:lnTo>
                <a:lnTo>
                  <a:pt x="172897" y="245719"/>
                </a:lnTo>
                <a:lnTo>
                  <a:pt x="175387" y="235775"/>
                </a:lnTo>
                <a:lnTo>
                  <a:pt x="416509" y="235775"/>
                </a:lnTo>
                <a:lnTo>
                  <a:pt x="418655" y="246341"/>
                </a:lnTo>
                <a:lnTo>
                  <a:pt x="422719" y="256082"/>
                </a:lnTo>
                <a:lnTo>
                  <a:pt x="428409" y="264998"/>
                </a:lnTo>
                <a:lnTo>
                  <a:pt x="435470" y="273100"/>
                </a:lnTo>
                <a:lnTo>
                  <a:pt x="435470" y="228523"/>
                </a:lnTo>
                <a:lnTo>
                  <a:pt x="435838" y="219290"/>
                </a:lnTo>
                <a:lnTo>
                  <a:pt x="457542" y="187858"/>
                </a:lnTo>
                <a:lnTo>
                  <a:pt x="470814" y="185102"/>
                </a:lnTo>
                <a:lnTo>
                  <a:pt x="478726" y="185102"/>
                </a:lnTo>
                <a:lnTo>
                  <a:pt x="501256" y="210134"/>
                </a:lnTo>
                <a:lnTo>
                  <a:pt x="501256" y="215976"/>
                </a:lnTo>
                <a:lnTo>
                  <a:pt x="499046" y="222554"/>
                </a:lnTo>
                <a:lnTo>
                  <a:pt x="494690" y="226987"/>
                </a:lnTo>
                <a:lnTo>
                  <a:pt x="491007" y="230606"/>
                </a:lnTo>
                <a:lnTo>
                  <a:pt x="491007" y="237185"/>
                </a:lnTo>
                <a:lnTo>
                  <a:pt x="495427" y="240880"/>
                </a:lnTo>
                <a:lnTo>
                  <a:pt x="497141" y="242608"/>
                </a:lnTo>
                <a:lnTo>
                  <a:pt x="499541" y="243522"/>
                </a:lnTo>
                <a:lnTo>
                  <a:pt x="504685" y="243522"/>
                </a:lnTo>
                <a:lnTo>
                  <a:pt x="507390" y="242417"/>
                </a:lnTo>
                <a:lnTo>
                  <a:pt x="520217" y="207924"/>
                </a:lnTo>
                <a:lnTo>
                  <a:pt x="518985" y="199339"/>
                </a:lnTo>
                <a:lnTo>
                  <a:pt x="516229" y="191274"/>
                </a:lnTo>
                <a:lnTo>
                  <a:pt x="512445" y="185102"/>
                </a:lnTo>
                <a:lnTo>
                  <a:pt x="511810" y="184048"/>
                </a:lnTo>
                <a:lnTo>
                  <a:pt x="470814" y="164376"/>
                </a:lnTo>
                <a:lnTo>
                  <a:pt x="460082" y="165506"/>
                </a:lnTo>
                <a:lnTo>
                  <a:pt x="426212" y="189661"/>
                </a:lnTo>
                <a:lnTo>
                  <a:pt x="416509" y="214503"/>
                </a:lnTo>
                <a:lnTo>
                  <a:pt x="175387" y="214503"/>
                </a:lnTo>
                <a:lnTo>
                  <a:pt x="173278" y="205562"/>
                </a:lnTo>
                <a:lnTo>
                  <a:pt x="170078" y="197307"/>
                </a:lnTo>
                <a:lnTo>
                  <a:pt x="165519" y="189585"/>
                </a:lnTo>
                <a:lnTo>
                  <a:pt x="161759" y="185166"/>
                </a:lnTo>
                <a:lnTo>
                  <a:pt x="159308" y="182270"/>
                </a:lnTo>
                <a:lnTo>
                  <a:pt x="122732" y="164744"/>
                </a:lnTo>
                <a:lnTo>
                  <a:pt x="120891" y="164630"/>
                </a:lnTo>
                <a:lnTo>
                  <a:pt x="119913" y="164630"/>
                </a:lnTo>
                <a:lnTo>
                  <a:pt x="78574" y="184353"/>
                </a:lnTo>
                <a:lnTo>
                  <a:pt x="70142" y="207924"/>
                </a:lnTo>
                <a:lnTo>
                  <a:pt x="70205" y="216573"/>
                </a:lnTo>
                <a:lnTo>
                  <a:pt x="86042" y="243281"/>
                </a:lnTo>
                <a:lnTo>
                  <a:pt x="91135" y="243281"/>
                </a:lnTo>
                <a:lnTo>
                  <a:pt x="91313" y="222554"/>
                </a:lnTo>
                <a:lnTo>
                  <a:pt x="89166" y="215976"/>
                </a:lnTo>
                <a:lnTo>
                  <a:pt x="120472" y="185166"/>
                </a:lnTo>
                <a:lnTo>
                  <a:pt x="152742" y="211518"/>
                </a:lnTo>
                <a:lnTo>
                  <a:pt x="140284" y="259207"/>
                </a:lnTo>
                <a:lnTo>
                  <a:pt x="110337" y="273100"/>
                </a:lnTo>
                <a:lnTo>
                  <a:pt x="105981" y="273100"/>
                </a:lnTo>
                <a:lnTo>
                  <a:pt x="75438" y="266814"/>
                </a:lnTo>
                <a:lnTo>
                  <a:pt x="50342" y="249745"/>
                </a:lnTo>
                <a:lnTo>
                  <a:pt x="33324" y="224586"/>
                </a:lnTo>
                <a:lnTo>
                  <a:pt x="27063" y="194017"/>
                </a:lnTo>
                <a:lnTo>
                  <a:pt x="33324" y="163842"/>
                </a:lnTo>
                <a:lnTo>
                  <a:pt x="50342" y="138912"/>
                </a:lnTo>
                <a:lnTo>
                  <a:pt x="75438" y="121932"/>
                </a:lnTo>
                <a:lnTo>
                  <a:pt x="105981" y="115671"/>
                </a:lnTo>
                <a:lnTo>
                  <a:pt x="482968" y="115671"/>
                </a:lnTo>
                <a:lnTo>
                  <a:pt x="513372" y="121831"/>
                </a:lnTo>
                <a:lnTo>
                  <a:pt x="538226" y="138633"/>
                </a:lnTo>
                <a:lnTo>
                  <a:pt x="554990" y="163537"/>
                </a:lnTo>
                <a:lnTo>
                  <a:pt x="561149" y="194017"/>
                </a:lnTo>
                <a:lnTo>
                  <a:pt x="561149" y="134721"/>
                </a:lnTo>
                <a:lnTo>
                  <a:pt x="558330" y="130594"/>
                </a:lnTo>
                <a:lnTo>
                  <a:pt x="542239" y="115671"/>
                </a:lnTo>
                <a:lnTo>
                  <a:pt x="541451" y="114935"/>
                </a:lnTo>
                <a:lnTo>
                  <a:pt x="559600" y="107569"/>
                </a:lnTo>
                <a:lnTo>
                  <a:pt x="572008" y="96608"/>
                </a:lnTo>
                <a:lnTo>
                  <a:pt x="573938" y="94907"/>
                </a:lnTo>
                <a:lnTo>
                  <a:pt x="583349" y="77978"/>
                </a:lnTo>
                <a:lnTo>
                  <a:pt x="586740" y="57810"/>
                </a:lnTo>
                <a:close/>
              </a:path>
            </a:pathLst>
          </a:custGeom>
          <a:solidFill>
            <a:srgbClr val="000000"/>
          </a:solidFill>
        </p:spPr>
        <p:txBody>
          <a:bodyPr wrap="square" lIns="0" tIns="0" rIns="0" bIns="0" rtlCol="0"/>
          <a:lstStyle/>
          <a:p>
            <a:endParaRPr/>
          </a:p>
        </p:txBody>
      </p:sp>
      <p:sp>
        <p:nvSpPr>
          <p:cNvPr id="5" name="object 5"/>
          <p:cNvSpPr txBox="1"/>
          <p:nvPr/>
        </p:nvSpPr>
        <p:spPr>
          <a:xfrm>
            <a:off x="1194605" y="1748543"/>
            <a:ext cx="2692400" cy="1318895"/>
          </a:xfrm>
          <a:prstGeom prst="rect">
            <a:avLst/>
          </a:prstGeom>
        </p:spPr>
        <p:txBody>
          <a:bodyPr vert="horz" wrap="square" lIns="0" tIns="12065" rIns="0" bIns="0" rtlCol="0">
            <a:spAutoFit/>
          </a:bodyPr>
          <a:lstStyle/>
          <a:p>
            <a:pPr marL="243204" marR="209550" algn="ctr">
              <a:lnSpc>
                <a:spcPct val="100000"/>
              </a:lnSpc>
              <a:spcBef>
                <a:spcPts val="95"/>
              </a:spcBef>
            </a:pPr>
            <a:r>
              <a:rPr sz="2200" spc="-30" dirty="0">
                <a:solidFill>
                  <a:srgbClr val="423789"/>
                </a:solidFill>
                <a:latin typeface="微軟正黑體"/>
                <a:cs typeface="微軟正黑體"/>
              </a:rPr>
              <a:t>一方為教職員工</a:t>
            </a:r>
            <a:r>
              <a:rPr sz="2200" spc="-50" dirty="0">
                <a:solidFill>
                  <a:srgbClr val="423789"/>
                </a:solidFill>
                <a:latin typeface="微軟正黑體"/>
                <a:cs typeface="微軟正黑體"/>
              </a:rPr>
              <a:t>生</a:t>
            </a:r>
            <a:r>
              <a:rPr sz="2200" spc="-30" dirty="0">
                <a:solidFill>
                  <a:srgbClr val="423789"/>
                </a:solidFill>
                <a:latin typeface="微軟正黑體"/>
                <a:cs typeface="微軟正黑體"/>
              </a:rPr>
              <a:t>他方為學</a:t>
            </a:r>
            <a:r>
              <a:rPr sz="2200" spc="-50" dirty="0">
                <a:solidFill>
                  <a:srgbClr val="423789"/>
                </a:solidFill>
                <a:latin typeface="微軟正黑體"/>
                <a:cs typeface="微軟正黑體"/>
              </a:rPr>
              <a:t>生</a:t>
            </a:r>
            <a:endParaRPr sz="2200" dirty="0">
              <a:latin typeface="微軟正黑體"/>
              <a:cs typeface="微軟正黑體"/>
            </a:endParaRPr>
          </a:p>
          <a:p>
            <a:pPr algn="ctr">
              <a:lnSpc>
                <a:spcPct val="100000"/>
              </a:lnSpc>
              <a:spcBef>
                <a:spcPts val="1305"/>
              </a:spcBef>
            </a:pPr>
            <a:r>
              <a:rPr sz="3000" spc="-10" dirty="0">
                <a:solidFill>
                  <a:srgbClr val="FF8870"/>
                </a:solidFill>
                <a:latin typeface="微軟正黑體"/>
                <a:cs typeface="微軟正黑體"/>
              </a:rPr>
              <a:t>性別平等教育法</a:t>
            </a:r>
            <a:endParaRPr sz="3000" dirty="0">
              <a:latin typeface="微軟正黑體"/>
              <a:cs typeface="微軟正黑體"/>
            </a:endParaRPr>
          </a:p>
        </p:txBody>
      </p:sp>
      <p:sp>
        <p:nvSpPr>
          <p:cNvPr id="6" name="object 6"/>
          <p:cNvSpPr txBox="1"/>
          <p:nvPr/>
        </p:nvSpPr>
        <p:spPr>
          <a:xfrm>
            <a:off x="1141083" y="4245021"/>
            <a:ext cx="3055620" cy="1671320"/>
          </a:xfrm>
          <a:prstGeom prst="rect">
            <a:avLst/>
          </a:prstGeom>
        </p:spPr>
        <p:txBody>
          <a:bodyPr vert="horz" wrap="square" lIns="0" tIns="12700" rIns="0" bIns="0" rtlCol="0">
            <a:spAutoFit/>
          </a:bodyPr>
          <a:lstStyle/>
          <a:p>
            <a:pPr marL="12700" marR="5080">
              <a:lnSpc>
                <a:spcPct val="150000"/>
              </a:lnSpc>
              <a:spcBef>
                <a:spcPts val="100"/>
              </a:spcBef>
            </a:pPr>
            <a:r>
              <a:rPr sz="1800" spc="30" dirty="0">
                <a:latin typeface="微軟正黑體"/>
                <a:cs typeface="微軟正黑體"/>
              </a:rPr>
              <a:t>促進性別地位實質平等，消</a:t>
            </a:r>
            <a:r>
              <a:rPr sz="1800" dirty="0">
                <a:latin typeface="微軟正黑體"/>
                <a:cs typeface="微軟正黑體"/>
              </a:rPr>
              <a:t> </a:t>
            </a:r>
            <a:r>
              <a:rPr sz="1800" spc="30" dirty="0">
                <a:latin typeface="微軟正黑體"/>
                <a:cs typeface="微軟正黑體"/>
              </a:rPr>
              <a:t>除性別歧視，維護人格尊嚴，</a:t>
            </a:r>
            <a:r>
              <a:rPr sz="1800" spc="35" dirty="0">
                <a:solidFill>
                  <a:srgbClr val="2F4A6F"/>
                </a:solidFill>
                <a:latin typeface="微軟正黑體"/>
                <a:cs typeface="微軟正黑體"/>
              </a:rPr>
              <a:t>厚植並建立性別平等之教育 </a:t>
            </a:r>
            <a:r>
              <a:rPr sz="1800" dirty="0">
                <a:solidFill>
                  <a:srgbClr val="2F4A6F"/>
                </a:solidFill>
                <a:latin typeface="微軟正黑體"/>
                <a:cs typeface="微軟正黑體"/>
              </a:rPr>
              <a:t>資源與環境</a:t>
            </a:r>
            <a:r>
              <a:rPr sz="1800" dirty="0">
                <a:latin typeface="微軟正黑體"/>
                <a:cs typeface="微軟正黑體"/>
              </a:rPr>
              <a:t>。</a:t>
            </a:r>
            <a:endParaRPr sz="1800">
              <a:latin typeface="微軟正黑體"/>
              <a:cs typeface="微軟正黑體"/>
            </a:endParaRPr>
          </a:p>
        </p:txBody>
      </p:sp>
      <p:sp>
        <p:nvSpPr>
          <p:cNvPr id="7" name="object 7"/>
          <p:cNvSpPr/>
          <p:nvPr/>
        </p:nvSpPr>
        <p:spPr>
          <a:xfrm>
            <a:off x="5815639" y="3441702"/>
            <a:ext cx="669290" cy="688340"/>
          </a:xfrm>
          <a:custGeom>
            <a:avLst/>
            <a:gdLst/>
            <a:ahLst/>
            <a:cxnLst/>
            <a:rect l="l" t="t" r="r" b="b"/>
            <a:pathLst>
              <a:path w="669289" h="688339">
                <a:moveTo>
                  <a:pt x="471551" y="567690"/>
                </a:moveTo>
                <a:lnTo>
                  <a:pt x="201053" y="567690"/>
                </a:lnTo>
                <a:lnTo>
                  <a:pt x="189582" y="570229"/>
                </a:lnTo>
                <a:lnTo>
                  <a:pt x="180033" y="577850"/>
                </a:lnTo>
                <a:lnTo>
                  <a:pt x="173502" y="586740"/>
                </a:lnTo>
                <a:lnTo>
                  <a:pt x="171081" y="599440"/>
                </a:lnTo>
                <a:lnTo>
                  <a:pt x="171081" y="615949"/>
                </a:lnTo>
                <a:lnTo>
                  <a:pt x="153530" y="615949"/>
                </a:lnTo>
                <a:lnTo>
                  <a:pt x="141632" y="618490"/>
                </a:lnTo>
                <a:lnTo>
                  <a:pt x="131865" y="624840"/>
                </a:lnTo>
                <a:lnTo>
                  <a:pt x="125253" y="634999"/>
                </a:lnTo>
                <a:lnTo>
                  <a:pt x="122821" y="647699"/>
                </a:lnTo>
                <a:lnTo>
                  <a:pt x="122821" y="684530"/>
                </a:lnTo>
                <a:lnTo>
                  <a:pt x="127177" y="688340"/>
                </a:lnTo>
                <a:lnTo>
                  <a:pt x="546163" y="688340"/>
                </a:lnTo>
                <a:lnTo>
                  <a:pt x="550519" y="684530"/>
                </a:lnTo>
                <a:lnTo>
                  <a:pt x="550519" y="670560"/>
                </a:lnTo>
                <a:lnTo>
                  <a:pt x="139649" y="670560"/>
                </a:lnTo>
                <a:lnTo>
                  <a:pt x="139649" y="641349"/>
                </a:lnTo>
                <a:lnTo>
                  <a:pt x="144741" y="637540"/>
                </a:lnTo>
                <a:lnTo>
                  <a:pt x="212725" y="637540"/>
                </a:lnTo>
                <a:lnTo>
                  <a:pt x="217881" y="632460"/>
                </a:lnTo>
                <a:lnTo>
                  <a:pt x="217881" y="622299"/>
                </a:lnTo>
                <a:lnTo>
                  <a:pt x="212725" y="617219"/>
                </a:lnTo>
                <a:lnTo>
                  <a:pt x="188645" y="617219"/>
                </a:lnTo>
                <a:lnTo>
                  <a:pt x="188645" y="594360"/>
                </a:lnTo>
                <a:lnTo>
                  <a:pt x="193014" y="589280"/>
                </a:lnTo>
                <a:lnTo>
                  <a:pt x="500314" y="589280"/>
                </a:lnTo>
                <a:lnTo>
                  <a:pt x="499827" y="586740"/>
                </a:lnTo>
                <a:lnTo>
                  <a:pt x="493215" y="577850"/>
                </a:lnTo>
                <a:lnTo>
                  <a:pt x="483448" y="570229"/>
                </a:lnTo>
                <a:lnTo>
                  <a:pt x="471551" y="567690"/>
                </a:lnTo>
                <a:close/>
              </a:path>
              <a:path w="669289" h="688339">
                <a:moveTo>
                  <a:pt x="500314" y="589280"/>
                </a:moveTo>
                <a:lnTo>
                  <a:pt x="474497" y="589280"/>
                </a:lnTo>
                <a:lnTo>
                  <a:pt x="479602" y="593090"/>
                </a:lnTo>
                <a:lnTo>
                  <a:pt x="479602" y="617219"/>
                </a:lnTo>
                <a:lnTo>
                  <a:pt x="266141" y="617219"/>
                </a:lnTo>
                <a:lnTo>
                  <a:pt x="261721" y="622299"/>
                </a:lnTo>
                <a:lnTo>
                  <a:pt x="261721" y="632460"/>
                </a:lnTo>
                <a:lnTo>
                  <a:pt x="266141" y="637540"/>
                </a:lnTo>
                <a:lnTo>
                  <a:pt x="522770" y="637540"/>
                </a:lnTo>
                <a:lnTo>
                  <a:pt x="527126" y="641349"/>
                </a:lnTo>
                <a:lnTo>
                  <a:pt x="527126" y="670560"/>
                </a:lnTo>
                <a:lnTo>
                  <a:pt x="550519" y="670560"/>
                </a:lnTo>
                <a:lnTo>
                  <a:pt x="550519" y="647699"/>
                </a:lnTo>
                <a:lnTo>
                  <a:pt x="548078" y="634999"/>
                </a:lnTo>
                <a:lnTo>
                  <a:pt x="541389" y="624840"/>
                </a:lnTo>
                <a:lnTo>
                  <a:pt x="531408" y="618490"/>
                </a:lnTo>
                <a:lnTo>
                  <a:pt x="519087" y="615949"/>
                </a:lnTo>
                <a:lnTo>
                  <a:pt x="502259" y="615949"/>
                </a:lnTo>
                <a:lnTo>
                  <a:pt x="502259" y="599440"/>
                </a:lnTo>
                <a:lnTo>
                  <a:pt x="500314" y="589280"/>
                </a:lnTo>
                <a:close/>
              </a:path>
              <a:path w="669289" h="688339">
                <a:moveTo>
                  <a:pt x="321716" y="171449"/>
                </a:moveTo>
                <a:lnTo>
                  <a:pt x="303415" y="171449"/>
                </a:lnTo>
                <a:lnTo>
                  <a:pt x="303415" y="567690"/>
                </a:lnTo>
                <a:lnTo>
                  <a:pt x="321716" y="567690"/>
                </a:lnTo>
                <a:lnTo>
                  <a:pt x="321716" y="171449"/>
                </a:lnTo>
                <a:close/>
              </a:path>
              <a:path w="669289" h="688339">
                <a:moveTo>
                  <a:pt x="361886" y="270509"/>
                </a:moveTo>
                <a:lnTo>
                  <a:pt x="350951" y="270509"/>
                </a:lnTo>
                <a:lnTo>
                  <a:pt x="346532" y="275589"/>
                </a:lnTo>
                <a:lnTo>
                  <a:pt x="346532" y="567690"/>
                </a:lnTo>
                <a:lnTo>
                  <a:pt x="367042" y="567690"/>
                </a:lnTo>
                <a:lnTo>
                  <a:pt x="367042" y="275589"/>
                </a:lnTo>
                <a:lnTo>
                  <a:pt x="361886" y="270509"/>
                </a:lnTo>
                <a:close/>
              </a:path>
              <a:path w="669289" h="688339">
                <a:moveTo>
                  <a:pt x="111150" y="226059"/>
                </a:moveTo>
                <a:lnTo>
                  <a:pt x="77495" y="226059"/>
                </a:lnTo>
                <a:lnTo>
                  <a:pt x="0" y="397509"/>
                </a:lnTo>
                <a:lnTo>
                  <a:pt x="0" y="411479"/>
                </a:lnTo>
                <a:lnTo>
                  <a:pt x="7074" y="445769"/>
                </a:lnTo>
                <a:lnTo>
                  <a:pt x="26417" y="474979"/>
                </a:lnTo>
                <a:lnTo>
                  <a:pt x="55212" y="494029"/>
                </a:lnTo>
                <a:lnTo>
                  <a:pt x="90639" y="501650"/>
                </a:lnTo>
                <a:lnTo>
                  <a:pt x="97955" y="501650"/>
                </a:lnTo>
                <a:lnTo>
                  <a:pt x="133106" y="495300"/>
                </a:lnTo>
                <a:lnTo>
                  <a:pt x="151134" y="482600"/>
                </a:lnTo>
                <a:lnTo>
                  <a:pt x="90639" y="482600"/>
                </a:lnTo>
                <a:lnTo>
                  <a:pt x="63638" y="476250"/>
                </a:lnTo>
                <a:lnTo>
                  <a:pt x="41295" y="461009"/>
                </a:lnTo>
                <a:lnTo>
                  <a:pt x="26080" y="439419"/>
                </a:lnTo>
                <a:lnTo>
                  <a:pt x="20459" y="411479"/>
                </a:lnTo>
                <a:lnTo>
                  <a:pt x="188645" y="411479"/>
                </a:lnTo>
                <a:lnTo>
                  <a:pt x="188645" y="397509"/>
                </a:lnTo>
                <a:lnTo>
                  <a:pt x="186349" y="392429"/>
                </a:lnTo>
                <a:lnTo>
                  <a:pt x="24879" y="392429"/>
                </a:lnTo>
                <a:lnTo>
                  <a:pt x="93586" y="238759"/>
                </a:lnTo>
                <a:lnTo>
                  <a:pt x="116890" y="238759"/>
                </a:lnTo>
                <a:lnTo>
                  <a:pt x="111150" y="226059"/>
                </a:lnTo>
                <a:close/>
              </a:path>
              <a:path w="669289" h="688339">
                <a:moveTo>
                  <a:pt x="478425" y="171449"/>
                </a:moveTo>
                <a:lnTo>
                  <a:pt x="429920" y="171449"/>
                </a:lnTo>
                <a:lnTo>
                  <a:pt x="440688" y="172719"/>
                </a:lnTo>
                <a:lnTo>
                  <a:pt x="450840" y="176529"/>
                </a:lnTo>
                <a:lnTo>
                  <a:pt x="460034" y="181609"/>
                </a:lnTo>
                <a:lnTo>
                  <a:pt x="467931" y="187959"/>
                </a:lnTo>
                <a:lnTo>
                  <a:pt x="486779" y="204469"/>
                </a:lnTo>
                <a:lnTo>
                  <a:pt x="507961" y="215899"/>
                </a:lnTo>
                <a:lnTo>
                  <a:pt x="531067" y="223519"/>
                </a:lnTo>
                <a:lnTo>
                  <a:pt x="555688" y="226059"/>
                </a:lnTo>
                <a:lnTo>
                  <a:pt x="558571" y="226059"/>
                </a:lnTo>
                <a:lnTo>
                  <a:pt x="481076" y="397509"/>
                </a:lnTo>
                <a:lnTo>
                  <a:pt x="481076" y="411479"/>
                </a:lnTo>
                <a:lnTo>
                  <a:pt x="488148" y="445769"/>
                </a:lnTo>
                <a:lnTo>
                  <a:pt x="507488" y="474979"/>
                </a:lnTo>
                <a:lnTo>
                  <a:pt x="536282" y="494029"/>
                </a:lnTo>
                <a:lnTo>
                  <a:pt x="571715" y="501650"/>
                </a:lnTo>
                <a:lnTo>
                  <a:pt x="579081" y="501650"/>
                </a:lnTo>
                <a:lnTo>
                  <a:pt x="613772" y="495300"/>
                </a:lnTo>
                <a:lnTo>
                  <a:pt x="631654" y="482600"/>
                </a:lnTo>
                <a:lnTo>
                  <a:pt x="571030" y="482600"/>
                </a:lnTo>
                <a:lnTo>
                  <a:pt x="544007" y="476250"/>
                </a:lnTo>
                <a:lnTo>
                  <a:pt x="521666" y="461009"/>
                </a:lnTo>
                <a:lnTo>
                  <a:pt x="506463" y="439419"/>
                </a:lnTo>
                <a:lnTo>
                  <a:pt x="500849" y="411479"/>
                </a:lnTo>
                <a:lnTo>
                  <a:pt x="668985" y="411479"/>
                </a:lnTo>
                <a:lnTo>
                  <a:pt x="668985" y="397509"/>
                </a:lnTo>
                <a:lnTo>
                  <a:pt x="666705" y="392429"/>
                </a:lnTo>
                <a:lnTo>
                  <a:pt x="506679" y="392429"/>
                </a:lnTo>
                <a:lnTo>
                  <a:pt x="575398" y="238759"/>
                </a:lnTo>
                <a:lnTo>
                  <a:pt x="597746" y="238759"/>
                </a:lnTo>
                <a:lnTo>
                  <a:pt x="591477" y="224789"/>
                </a:lnTo>
                <a:lnTo>
                  <a:pt x="648525" y="224789"/>
                </a:lnTo>
                <a:lnTo>
                  <a:pt x="655366" y="223519"/>
                </a:lnTo>
                <a:lnTo>
                  <a:pt x="661192" y="219709"/>
                </a:lnTo>
                <a:lnTo>
                  <a:pt x="665243" y="214629"/>
                </a:lnTo>
                <a:lnTo>
                  <a:pt x="666762" y="207009"/>
                </a:lnTo>
                <a:lnTo>
                  <a:pt x="666762" y="205739"/>
                </a:lnTo>
                <a:lnTo>
                  <a:pt x="555688" y="205739"/>
                </a:lnTo>
                <a:lnTo>
                  <a:pt x="535293" y="203199"/>
                </a:lnTo>
                <a:lnTo>
                  <a:pt x="516075" y="198119"/>
                </a:lnTo>
                <a:lnTo>
                  <a:pt x="498379" y="187959"/>
                </a:lnTo>
                <a:lnTo>
                  <a:pt x="482549" y="175259"/>
                </a:lnTo>
                <a:lnTo>
                  <a:pt x="478425" y="171449"/>
                </a:lnTo>
                <a:close/>
              </a:path>
              <a:path w="669289" h="688339">
                <a:moveTo>
                  <a:pt x="188645" y="411479"/>
                </a:moveTo>
                <a:lnTo>
                  <a:pt x="168135" y="411479"/>
                </a:lnTo>
                <a:lnTo>
                  <a:pt x="162307" y="439419"/>
                </a:lnTo>
                <a:lnTo>
                  <a:pt x="147299" y="461009"/>
                </a:lnTo>
                <a:lnTo>
                  <a:pt x="125163" y="476250"/>
                </a:lnTo>
                <a:lnTo>
                  <a:pt x="97955" y="482600"/>
                </a:lnTo>
                <a:lnTo>
                  <a:pt x="151134" y="482600"/>
                </a:lnTo>
                <a:lnTo>
                  <a:pt x="161950" y="474979"/>
                </a:lnTo>
                <a:lnTo>
                  <a:pt x="181469" y="447039"/>
                </a:lnTo>
                <a:lnTo>
                  <a:pt x="188645" y="411479"/>
                </a:lnTo>
                <a:close/>
              </a:path>
              <a:path w="669289" h="688339">
                <a:moveTo>
                  <a:pt x="668985" y="411479"/>
                </a:moveTo>
                <a:lnTo>
                  <a:pt x="649262" y="411479"/>
                </a:lnTo>
                <a:lnTo>
                  <a:pt x="643641" y="439419"/>
                </a:lnTo>
                <a:lnTo>
                  <a:pt x="628426" y="461009"/>
                </a:lnTo>
                <a:lnTo>
                  <a:pt x="606083" y="476250"/>
                </a:lnTo>
                <a:lnTo>
                  <a:pt x="579081" y="482600"/>
                </a:lnTo>
                <a:lnTo>
                  <a:pt x="631654" y="482600"/>
                </a:lnTo>
                <a:lnTo>
                  <a:pt x="642383" y="474979"/>
                </a:lnTo>
                <a:lnTo>
                  <a:pt x="661819" y="447039"/>
                </a:lnTo>
                <a:lnTo>
                  <a:pt x="668985" y="411479"/>
                </a:lnTo>
                <a:close/>
              </a:path>
              <a:path w="669289" h="688339">
                <a:moveTo>
                  <a:pt x="116890" y="238759"/>
                </a:moveTo>
                <a:lnTo>
                  <a:pt x="93586" y="238759"/>
                </a:lnTo>
                <a:lnTo>
                  <a:pt x="162306" y="392429"/>
                </a:lnTo>
                <a:lnTo>
                  <a:pt x="186349" y="392429"/>
                </a:lnTo>
                <a:lnTo>
                  <a:pt x="116890" y="238759"/>
                </a:lnTo>
                <a:close/>
              </a:path>
              <a:path w="669289" h="688339">
                <a:moveTo>
                  <a:pt x="597746" y="238759"/>
                </a:moveTo>
                <a:lnTo>
                  <a:pt x="575398" y="238759"/>
                </a:lnTo>
                <a:lnTo>
                  <a:pt x="643369" y="392429"/>
                </a:lnTo>
                <a:lnTo>
                  <a:pt x="666705" y="392429"/>
                </a:lnTo>
                <a:lnTo>
                  <a:pt x="597746" y="238759"/>
                </a:lnTo>
                <a:close/>
              </a:path>
              <a:path w="669289" h="688339">
                <a:moveTo>
                  <a:pt x="367042" y="171449"/>
                </a:moveTo>
                <a:lnTo>
                  <a:pt x="346532" y="171449"/>
                </a:lnTo>
                <a:lnTo>
                  <a:pt x="346532" y="223519"/>
                </a:lnTo>
                <a:lnTo>
                  <a:pt x="350951" y="227329"/>
                </a:lnTo>
                <a:lnTo>
                  <a:pt x="361886" y="227329"/>
                </a:lnTo>
                <a:lnTo>
                  <a:pt x="367042" y="223519"/>
                </a:lnTo>
                <a:lnTo>
                  <a:pt x="367042" y="171449"/>
                </a:lnTo>
                <a:close/>
              </a:path>
              <a:path w="669289" h="688339">
                <a:moveTo>
                  <a:pt x="334860" y="0"/>
                </a:moveTo>
                <a:lnTo>
                  <a:pt x="314928" y="3809"/>
                </a:lnTo>
                <a:lnTo>
                  <a:pt x="298913" y="15239"/>
                </a:lnTo>
                <a:lnTo>
                  <a:pt x="288251" y="30479"/>
                </a:lnTo>
                <a:lnTo>
                  <a:pt x="284378" y="50799"/>
                </a:lnTo>
                <a:lnTo>
                  <a:pt x="285693" y="62229"/>
                </a:lnTo>
                <a:lnTo>
                  <a:pt x="289409" y="72389"/>
                </a:lnTo>
                <a:lnTo>
                  <a:pt x="295185" y="81279"/>
                </a:lnTo>
                <a:lnTo>
                  <a:pt x="302679" y="88899"/>
                </a:lnTo>
                <a:lnTo>
                  <a:pt x="302679" y="111759"/>
                </a:lnTo>
                <a:lnTo>
                  <a:pt x="239064" y="111759"/>
                </a:lnTo>
                <a:lnTo>
                  <a:pt x="216010" y="114299"/>
                </a:lnTo>
                <a:lnTo>
                  <a:pt x="194467" y="120649"/>
                </a:lnTo>
                <a:lnTo>
                  <a:pt x="175112" y="130809"/>
                </a:lnTo>
                <a:lnTo>
                  <a:pt x="158623" y="146049"/>
                </a:lnTo>
                <a:lnTo>
                  <a:pt x="148661" y="153669"/>
                </a:lnTo>
                <a:lnTo>
                  <a:pt x="137525" y="160019"/>
                </a:lnTo>
                <a:lnTo>
                  <a:pt x="125422" y="163829"/>
                </a:lnTo>
                <a:lnTo>
                  <a:pt x="112560" y="165099"/>
                </a:lnTo>
                <a:lnTo>
                  <a:pt x="21196" y="165099"/>
                </a:lnTo>
                <a:lnTo>
                  <a:pt x="14007" y="166369"/>
                </a:lnTo>
                <a:lnTo>
                  <a:pt x="8197" y="170179"/>
                </a:lnTo>
                <a:lnTo>
                  <a:pt x="4312" y="176529"/>
                </a:lnTo>
                <a:lnTo>
                  <a:pt x="2895" y="184149"/>
                </a:lnTo>
                <a:lnTo>
                  <a:pt x="2895" y="208279"/>
                </a:lnTo>
                <a:lnTo>
                  <a:pt x="4312" y="214629"/>
                </a:lnTo>
                <a:lnTo>
                  <a:pt x="8197" y="220979"/>
                </a:lnTo>
                <a:lnTo>
                  <a:pt x="14007" y="224789"/>
                </a:lnTo>
                <a:lnTo>
                  <a:pt x="21196" y="226059"/>
                </a:lnTo>
                <a:lnTo>
                  <a:pt x="118465" y="226059"/>
                </a:lnTo>
                <a:lnTo>
                  <a:pt x="141099" y="223519"/>
                </a:lnTo>
                <a:lnTo>
                  <a:pt x="162498" y="217169"/>
                </a:lnTo>
                <a:lnTo>
                  <a:pt x="181975" y="205739"/>
                </a:lnTo>
                <a:lnTo>
                  <a:pt x="183508" y="204469"/>
                </a:lnTo>
                <a:lnTo>
                  <a:pt x="22669" y="204469"/>
                </a:lnTo>
                <a:lnTo>
                  <a:pt x="22669" y="184149"/>
                </a:lnTo>
                <a:lnTo>
                  <a:pt x="112560" y="184149"/>
                </a:lnTo>
                <a:lnTo>
                  <a:pt x="129225" y="182879"/>
                </a:lnTo>
                <a:lnTo>
                  <a:pt x="144937" y="177799"/>
                </a:lnTo>
                <a:lnTo>
                  <a:pt x="159274" y="170179"/>
                </a:lnTo>
                <a:lnTo>
                  <a:pt x="171818" y="158749"/>
                </a:lnTo>
                <a:lnTo>
                  <a:pt x="185824" y="147319"/>
                </a:lnTo>
                <a:lnTo>
                  <a:pt x="202150" y="138429"/>
                </a:lnTo>
                <a:lnTo>
                  <a:pt x="220122" y="133349"/>
                </a:lnTo>
                <a:lnTo>
                  <a:pt x="239064" y="132079"/>
                </a:lnTo>
                <a:lnTo>
                  <a:pt x="495763" y="132079"/>
                </a:lnTo>
                <a:lnTo>
                  <a:pt x="494375" y="130809"/>
                </a:lnTo>
                <a:lnTo>
                  <a:pt x="474694" y="120649"/>
                </a:lnTo>
                <a:lnTo>
                  <a:pt x="453088" y="113029"/>
                </a:lnTo>
                <a:lnTo>
                  <a:pt x="321716" y="113029"/>
                </a:lnTo>
                <a:lnTo>
                  <a:pt x="321716" y="100329"/>
                </a:lnTo>
                <a:lnTo>
                  <a:pt x="367042" y="100329"/>
                </a:lnTo>
                <a:lnTo>
                  <a:pt x="367042" y="88899"/>
                </a:lnTo>
                <a:lnTo>
                  <a:pt x="374499" y="81279"/>
                </a:lnTo>
                <a:lnTo>
                  <a:pt x="375322" y="80009"/>
                </a:lnTo>
                <a:lnTo>
                  <a:pt x="319506" y="80009"/>
                </a:lnTo>
                <a:lnTo>
                  <a:pt x="319506" y="78739"/>
                </a:lnTo>
                <a:lnTo>
                  <a:pt x="317296" y="78739"/>
                </a:lnTo>
                <a:lnTo>
                  <a:pt x="317296" y="77469"/>
                </a:lnTo>
                <a:lnTo>
                  <a:pt x="314350" y="77469"/>
                </a:lnTo>
                <a:lnTo>
                  <a:pt x="308674" y="72389"/>
                </a:lnTo>
                <a:lnTo>
                  <a:pt x="304026" y="66039"/>
                </a:lnTo>
                <a:lnTo>
                  <a:pt x="300886" y="59689"/>
                </a:lnTo>
                <a:lnTo>
                  <a:pt x="299732" y="50799"/>
                </a:lnTo>
                <a:lnTo>
                  <a:pt x="304305" y="39369"/>
                </a:lnTo>
                <a:lnTo>
                  <a:pt x="312091" y="29209"/>
                </a:lnTo>
                <a:lnTo>
                  <a:pt x="322480" y="22859"/>
                </a:lnTo>
                <a:lnTo>
                  <a:pt x="334860" y="20319"/>
                </a:lnTo>
                <a:lnTo>
                  <a:pt x="373870" y="20319"/>
                </a:lnTo>
                <a:lnTo>
                  <a:pt x="370205" y="15239"/>
                </a:lnTo>
                <a:lnTo>
                  <a:pt x="354140" y="3809"/>
                </a:lnTo>
                <a:lnTo>
                  <a:pt x="334860" y="0"/>
                </a:lnTo>
                <a:close/>
              </a:path>
              <a:path w="669289" h="688339">
                <a:moveTo>
                  <a:pt x="495763" y="132079"/>
                </a:moveTo>
                <a:lnTo>
                  <a:pt x="429920" y="132079"/>
                </a:lnTo>
                <a:lnTo>
                  <a:pt x="448617" y="133349"/>
                </a:lnTo>
                <a:lnTo>
                  <a:pt x="466166" y="138429"/>
                </a:lnTo>
                <a:lnTo>
                  <a:pt x="482219" y="147319"/>
                </a:lnTo>
                <a:lnTo>
                  <a:pt x="496430" y="158749"/>
                </a:lnTo>
                <a:lnTo>
                  <a:pt x="508966" y="170179"/>
                </a:lnTo>
                <a:lnTo>
                  <a:pt x="523292" y="177799"/>
                </a:lnTo>
                <a:lnTo>
                  <a:pt x="539001" y="182879"/>
                </a:lnTo>
                <a:lnTo>
                  <a:pt x="555688" y="184149"/>
                </a:lnTo>
                <a:lnTo>
                  <a:pt x="645579" y="184149"/>
                </a:lnTo>
                <a:lnTo>
                  <a:pt x="645579" y="204469"/>
                </a:lnTo>
                <a:lnTo>
                  <a:pt x="555688" y="204469"/>
                </a:lnTo>
                <a:lnTo>
                  <a:pt x="555688" y="205739"/>
                </a:lnTo>
                <a:lnTo>
                  <a:pt x="666762" y="205739"/>
                </a:lnTo>
                <a:lnTo>
                  <a:pt x="666762" y="184149"/>
                </a:lnTo>
                <a:lnTo>
                  <a:pt x="665243" y="176529"/>
                </a:lnTo>
                <a:lnTo>
                  <a:pt x="661192" y="170179"/>
                </a:lnTo>
                <a:lnTo>
                  <a:pt x="655366" y="166369"/>
                </a:lnTo>
                <a:lnTo>
                  <a:pt x="648525" y="165099"/>
                </a:lnTo>
                <a:lnTo>
                  <a:pt x="557098" y="165099"/>
                </a:lnTo>
                <a:lnTo>
                  <a:pt x="544168" y="163829"/>
                </a:lnTo>
                <a:lnTo>
                  <a:pt x="531904" y="160019"/>
                </a:lnTo>
                <a:lnTo>
                  <a:pt x="520722" y="153669"/>
                </a:lnTo>
                <a:lnTo>
                  <a:pt x="511035" y="146049"/>
                </a:lnTo>
                <a:lnTo>
                  <a:pt x="495763" y="132079"/>
                </a:lnTo>
                <a:close/>
              </a:path>
              <a:path w="669289" h="688339">
                <a:moveTo>
                  <a:pt x="429920" y="151129"/>
                </a:moveTo>
                <a:lnTo>
                  <a:pt x="242011" y="151129"/>
                </a:lnTo>
                <a:lnTo>
                  <a:pt x="225352" y="153669"/>
                </a:lnTo>
                <a:lnTo>
                  <a:pt x="209643" y="158749"/>
                </a:lnTo>
                <a:lnTo>
                  <a:pt x="195303" y="166369"/>
                </a:lnTo>
                <a:lnTo>
                  <a:pt x="182753" y="176529"/>
                </a:lnTo>
                <a:lnTo>
                  <a:pt x="169174" y="189229"/>
                </a:lnTo>
                <a:lnTo>
                  <a:pt x="153071" y="198119"/>
                </a:lnTo>
                <a:lnTo>
                  <a:pt x="135184" y="203199"/>
                </a:lnTo>
                <a:lnTo>
                  <a:pt x="116255" y="204469"/>
                </a:lnTo>
                <a:lnTo>
                  <a:pt x="183508" y="204469"/>
                </a:lnTo>
                <a:lnTo>
                  <a:pt x="198843" y="191769"/>
                </a:lnTo>
                <a:lnTo>
                  <a:pt x="208408" y="182879"/>
                </a:lnTo>
                <a:lnTo>
                  <a:pt x="219333" y="177799"/>
                </a:lnTo>
                <a:lnTo>
                  <a:pt x="231342" y="172719"/>
                </a:lnTo>
                <a:lnTo>
                  <a:pt x="244157" y="171449"/>
                </a:lnTo>
                <a:lnTo>
                  <a:pt x="478425" y="171449"/>
                </a:lnTo>
                <a:lnTo>
                  <a:pt x="471552" y="165099"/>
                </a:lnTo>
                <a:lnTo>
                  <a:pt x="458697" y="157479"/>
                </a:lnTo>
                <a:lnTo>
                  <a:pt x="444610" y="153669"/>
                </a:lnTo>
                <a:lnTo>
                  <a:pt x="429920" y="151129"/>
                </a:lnTo>
                <a:close/>
              </a:path>
              <a:path w="669289" h="688339">
                <a:moveTo>
                  <a:pt x="367042" y="100329"/>
                </a:moveTo>
                <a:lnTo>
                  <a:pt x="346532" y="100329"/>
                </a:lnTo>
                <a:lnTo>
                  <a:pt x="346532" y="113029"/>
                </a:lnTo>
                <a:lnTo>
                  <a:pt x="453088" y="113029"/>
                </a:lnTo>
                <a:lnTo>
                  <a:pt x="430657" y="111759"/>
                </a:lnTo>
                <a:lnTo>
                  <a:pt x="367042" y="111759"/>
                </a:lnTo>
                <a:lnTo>
                  <a:pt x="367042" y="100329"/>
                </a:lnTo>
                <a:close/>
              </a:path>
              <a:path w="669289" h="688339">
                <a:moveTo>
                  <a:pt x="345109" y="100329"/>
                </a:moveTo>
                <a:lnTo>
                  <a:pt x="324612" y="100329"/>
                </a:lnTo>
                <a:lnTo>
                  <a:pt x="324612" y="101599"/>
                </a:lnTo>
                <a:lnTo>
                  <a:pt x="345795" y="101599"/>
                </a:lnTo>
                <a:lnTo>
                  <a:pt x="345109" y="100329"/>
                </a:lnTo>
                <a:close/>
              </a:path>
              <a:path w="669289" h="688339">
                <a:moveTo>
                  <a:pt x="373870" y="20319"/>
                </a:moveTo>
                <a:lnTo>
                  <a:pt x="334860" y="20319"/>
                </a:lnTo>
                <a:lnTo>
                  <a:pt x="347068" y="22859"/>
                </a:lnTo>
                <a:lnTo>
                  <a:pt x="356801" y="29209"/>
                </a:lnTo>
                <a:lnTo>
                  <a:pt x="363241" y="39369"/>
                </a:lnTo>
                <a:lnTo>
                  <a:pt x="365569" y="50799"/>
                </a:lnTo>
                <a:lnTo>
                  <a:pt x="364623" y="59689"/>
                </a:lnTo>
                <a:lnTo>
                  <a:pt x="361827" y="66039"/>
                </a:lnTo>
                <a:lnTo>
                  <a:pt x="357248" y="72389"/>
                </a:lnTo>
                <a:lnTo>
                  <a:pt x="350951" y="77469"/>
                </a:lnTo>
                <a:lnTo>
                  <a:pt x="348742" y="77469"/>
                </a:lnTo>
                <a:lnTo>
                  <a:pt x="348742" y="78739"/>
                </a:lnTo>
                <a:lnTo>
                  <a:pt x="345795" y="78739"/>
                </a:lnTo>
                <a:lnTo>
                  <a:pt x="345795" y="80009"/>
                </a:lnTo>
                <a:lnTo>
                  <a:pt x="375322" y="80009"/>
                </a:lnTo>
                <a:lnTo>
                  <a:pt x="380257" y="72389"/>
                </a:lnTo>
                <a:lnTo>
                  <a:pt x="383966" y="62229"/>
                </a:lnTo>
                <a:lnTo>
                  <a:pt x="385279" y="50799"/>
                </a:lnTo>
                <a:lnTo>
                  <a:pt x="381202" y="30479"/>
                </a:lnTo>
                <a:lnTo>
                  <a:pt x="373870" y="20319"/>
                </a:lnTo>
                <a:close/>
              </a:path>
            </a:pathLst>
          </a:custGeom>
          <a:solidFill>
            <a:srgbClr val="000000"/>
          </a:solidFill>
        </p:spPr>
        <p:txBody>
          <a:bodyPr wrap="square" lIns="0" tIns="0" rIns="0" bIns="0" rtlCol="0"/>
          <a:lstStyle/>
          <a:p>
            <a:endParaRPr/>
          </a:p>
        </p:txBody>
      </p:sp>
      <p:sp>
        <p:nvSpPr>
          <p:cNvPr id="8" name="object 8"/>
          <p:cNvSpPr txBox="1"/>
          <p:nvPr/>
        </p:nvSpPr>
        <p:spPr>
          <a:xfrm>
            <a:off x="4688851" y="1750900"/>
            <a:ext cx="2814320" cy="1316355"/>
          </a:xfrm>
          <a:prstGeom prst="rect">
            <a:avLst/>
          </a:prstGeom>
        </p:spPr>
        <p:txBody>
          <a:bodyPr vert="horz" wrap="square" lIns="0" tIns="12065" rIns="0" bIns="0" rtlCol="0">
            <a:spAutoFit/>
          </a:bodyPr>
          <a:lstStyle/>
          <a:p>
            <a:pPr marL="12700" marR="5080" indent="138430">
              <a:lnSpc>
                <a:spcPct val="100000"/>
              </a:lnSpc>
              <a:spcBef>
                <a:spcPts val="95"/>
              </a:spcBef>
            </a:pPr>
            <a:r>
              <a:rPr sz="2200" spc="-30" dirty="0">
                <a:solidFill>
                  <a:srgbClr val="423789"/>
                </a:solidFill>
                <a:latin typeface="微軟正黑體"/>
                <a:cs typeface="微軟正黑體"/>
              </a:rPr>
              <a:t>受雇者於執行職務</a:t>
            </a:r>
            <a:r>
              <a:rPr sz="2200" spc="-50" dirty="0">
                <a:solidFill>
                  <a:srgbClr val="423789"/>
                </a:solidFill>
                <a:latin typeface="微軟正黑體"/>
                <a:cs typeface="微軟正黑體"/>
              </a:rPr>
              <a:t>時</a:t>
            </a:r>
            <a:r>
              <a:rPr sz="2200" spc="-30" dirty="0">
                <a:solidFill>
                  <a:srgbClr val="423789"/>
                </a:solidFill>
                <a:latin typeface="微軟正黑體"/>
                <a:cs typeface="微軟正黑體"/>
              </a:rPr>
              <a:t>雇主對受雇者或求職</a:t>
            </a:r>
            <a:r>
              <a:rPr sz="2200" spc="-50" dirty="0">
                <a:solidFill>
                  <a:srgbClr val="423789"/>
                </a:solidFill>
                <a:latin typeface="微軟正黑體"/>
                <a:cs typeface="微軟正黑體"/>
              </a:rPr>
              <a:t>者</a:t>
            </a:r>
            <a:endParaRPr sz="2200">
              <a:latin typeface="微軟正黑體"/>
              <a:cs typeface="微軟正黑體"/>
            </a:endParaRPr>
          </a:p>
          <a:p>
            <a:pPr marL="113664">
              <a:lnSpc>
                <a:spcPct val="100000"/>
              </a:lnSpc>
              <a:spcBef>
                <a:spcPts val="1285"/>
              </a:spcBef>
            </a:pPr>
            <a:r>
              <a:rPr sz="3000" spc="-10" dirty="0">
                <a:solidFill>
                  <a:srgbClr val="FF8870"/>
                </a:solidFill>
                <a:latin typeface="微軟正黑體"/>
                <a:cs typeface="微軟正黑體"/>
              </a:rPr>
              <a:t>性別工作平等法</a:t>
            </a:r>
            <a:endParaRPr sz="3000">
              <a:latin typeface="微軟正黑體"/>
              <a:cs typeface="微軟正黑體"/>
            </a:endParaRPr>
          </a:p>
        </p:txBody>
      </p:sp>
      <p:sp>
        <p:nvSpPr>
          <p:cNvPr id="9" name="object 9"/>
          <p:cNvSpPr txBox="1"/>
          <p:nvPr/>
        </p:nvSpPr>
        <p:spPr>
          <a:xfrm>
            <a:off x="4736582" y="4245021"/>
            <a:ext cx="2828290" cy="1259840"/>
          </a:xfrm>
          <a:prstGeom prst="rect">
            <a:avLst/>
          </a:prstGeom>
        </p:spPr>
        <p:txBody>
          <a:bodyPr vert="horz" wrap="square" lIns="0" tIns="12700" rIns="0" bIns="0" rtlCol="0">
            <a:spAutoFit/>
          </a:bodyPr>
          <a:lstStyle/>
          <a:p>
            <a:pPr marL="12700" marR="5080" algn="just">
              <a:lnSpc>
                <a:spcPct val="150000"/>
              </a:lnSpc>
              <a:spcBef>
                <a:spcPts val="100"/>
              </a:spcBef>
            </a:pPr>
            <a:r>
              <a:rPr sz="1800" dirty="0">
                <a:latin typeface="微軟正黑體"/>
                <a:cs typeface="微軟正黑體"/>
              </a:rPr>
              <a:t>為</a:t>
            </a:r>
            <a:r>
              <a:rPr sz="1800" dirty="0">
                <a:solidFill>
                  <a:srgbClr val="2F4A6F"/>
                </a:solidFill>
                <a:latin typeface="微軟正黑體"/>
                <a:cs typeface="微軟正黑體"/>
              </a:rPr>
              <a:t>保障性別工作權平等</a:t>
            </a:r>
            <a:r>
              <a:rPr sz="1800" spc="-25" dirty="0">
                <a:latin typeface="微軟正黑體"/>
                <a:cs typeface="微軟正黑體"/>
              </a:rPr>
              <a:t>，貫</a:t>
            </a:r>
            <a:r>
              <a:rPr sz="1800" spc="-5" dirty="0">
                <a:latin typeface="微軟正黑體"/>
                <a:cs typeface="微軟正黑體"/>
              </a:rPr>
              <a:t>徹憲法消除性別歧視、促進性別地位實質平等之精神。</a:t>
            </a:r>
            <a:endParaRPr sz="1800">
              <a:latin typeface="微軟正黑體"/>
              <a:cs typeface="微軟正黑體"/>
            </a:endParaRPr>
          </a:p>
        </p:txBody>
      </p:sp>
      <p:grpSp>
        <p:nvGrpSpPr>
          <p:cNvPr id="10" name="object 10"/>
          <p:cNvGrpSpPr/>
          <p:nvPr/>
        </p:nvGrpSpPr>
        <p:grpSpPr>
          <a:xfrm>
            <a:off x="9403080" y="3465828"/>
            <a:ext cx="684530" cy="641350"/>
            <a:chOff x="9403080" y="3465828"/>
            <a:chExt cx="684530" cy="641350"/>
          </a:xfrm>
        </p:grpSpPr>
        <p:pic>
          <p:nvPicPr>
            <p:cNvPr id="11" name="object 11"/>
            <p:cNvPicPr/>
            <p:nvPr/>
          </p:nvPicPr>
          <p:blipFill>
            <a:blip r:embed="rId2" cstate="print"/>
            <a:stretch>
              <a:fillRect/>
            </a:stretch>
          </p:blipFill>
          <p:spPr>
            <a:xfrm>
              <a:off x="9467083" y="3799335"/>
              <a:ext cx="92913" cy="124904"/>
            </a:xfrm>
            <a:prstGeom prst="rect">
              <a:avLst/>
            </a:prstGeom>
          </p:spPr>
        </p:pic>
        <p:sp>
          <p:nvSpPr>
            <p:cNvPr id="12" name="object 12"/>
            <p:cNvSpPr/>
            <p:nvPr/>
          </p:nvSpPr>
          <p:spPr>
            <a:xfrm>
              <a:off x="9403080" y="3465828"/>
              <a:ext cx="684530" cy="641350"/>
            </a:xfrm>
            <a:custGeom>
              <a:avLst/>
              <a:gdLst/>
              <a:ahLst/>
              <a:cxnLst/>
              <a:rect l="l" t="t" r="r" b="b"/>
              <a:pathLst>
                <a:path w="684529" h="641350">
                  <a:moveTo>
                    <a:pt x="34378" y="394969"/>
                  </a:moveTo>
                  <a:lnTo>
                    <a:pt x="23393" y="394969"/>
                  </a:lnTo>
                  <a:lnTo>
                    <a:pt x="19037" y="400049"/>
                  </a:lnTo>
                  <a:lnTo>
                    <a:pt x="19037" y="637539"/>
                  </a:lnTo>
                  <a:lnTo>
                    <a:pt x="23393" y="641349"/>
                  </a:lnTo>
                  <a:lnTo>
                    <a:pt x="665238" y="641349"/>
                  </a:lnTo>
                  <a:lnTo>
                    <a:pt x="669594" y="637539"/>
                  </a:lnTo>
                  <a:lnTo>
                    <a:pt x="669594" y="621029"/>
                  </a:lnTo>
                  <a:lnTo>
                    <a:pt x="37261" y="621029"/>
                  </a:lnTo>
                  <a:lnTo>
                    <a:pt x="37261" y="591819"/>
                  </a:lnTo>
                  <a:lnTo>
                    <a:pt x="669594" y="591819"/>
                  </a:lnTo>
                  <a:lnTo>
                    <a:pt x="669594" y="572769"/>
                  </a:lnTo>
                  <a:lnTo>
                    <a:pt x="39484" y="572769"/>
                  </a:lnTo>
                  <a:lnTo>
                    <a:pt x="39484" y="400049"/>
                  </a:lnTo>
                  <a:lnTo>
                    <a:pt x="34378" y="394969"/>
                  </a:lnTo>
                  <a:close/>
                </a:path>
                <a:path w="684529" h="641350">
                  <a:moveTo>
                    <a:pt x="135267" y="591819"/>
                  </a:moveTo>
                  <a:lnTo>
                    <a:pt x="114071" y="591819"/>
                  </a:lnTo>
                  <a:lnTo>
                    <a:pt x="114071" y="621029"/>
                  </a:lnTo>
                  <a:lnTo>
                    <a:pt x="135267" y="621029"/>
                  </a:lnTo>
                  <a:lnTo>
                    <a:pt x="135267" y="591819"/>
                  </a:lnTo>
                  <a:close/>
                </a:path>
                <a:path w="684529" h="641350">
                  <a:moveTo>
                    <a:pt x="570941" y="591819"/>
                  </a:moveTo>
                  <a:lnTo>
                    <a:pt x="551230" y="591819"/>
                  </a:lnTo>
                  <a:lnTo>
                    <a:pt x="551230" y="621029"/>
                  </a:lnTo>
                  <a:lnTo>
                    <a:pt x="570941" y="621029"/>
                  </a:lnTo>
                  <a:lnTo>
                    <a:pt x="570941" y="591819"/>
                  </a:lnTo>
                  <a:close/>
                </a:path>
                <a:path w="684529" h="641350">
                  <a:moveTo>
                    <a:pt x="669594" y="591819"/>
                  </a:moveTo>
                  <a:lnTo>
                    <a:pt x="647687" y="591819"/>
                  </a:lnTo>
                  <a:lnTo>
                    <a:pt x="647687" y="621029"/>
                  </a:lnTo>
                  <a:lnTo>
                    <a:pt x="669594" y="621029"/>
                  </a:lnTo>
                  <a:lnTo>
                    <a:pt x="669594" y="591819"/>
                  </a:lnTo>
                  <a:close/>
                </a:path>
                <a:path w="684529" h="641350">
                  <a:moveTo>
                    <a:pt x="385019" y="383539"/>
                  </a:moveTo>
                  <a:lnTo>
                    <a:pt x="348373" y="383539"/>
                  </a:lnTo>
                  <a:lnTo>
                    <a:pt x="351624" y="386079"/>
                  </a:lnTo>
                  <a:lnTo>
                    <a:pt x="369188" y="397509"/>
                  </a:lnTo>
                  <a:lnTo>
                    <a:pt x="373545" y="400049"/>
                  </a:lnTo>
                  <a:lnTo>
                    <a:pt x="376491" y="405129"/>
                  </a:lnTo>
                  <a:lnTo>
                    <a:pt x="376491" y="524509"/>
                  </a:lnTo>
                  <a:lnTo>
                    <a:pt x="146926" y="524509"/>
                  </a:lnTo>
                  <a:lnTo>
                    <a:pt x="142570" y="529589"/>
                  </a:lnTo>
                  <a:lnTo>
                    <a:pt x="142570" y="572769"/>
                  </a:lnTo>
                  <a:lnTo>
                    <a:pt x="161543" y="572769"/>
                  </a:lnTo>
                  <a:lnTo>
                    <a:pt x="161543" y="543559"/>
                  </a:lnTo>
                  <a:lnTo>
                    <a:pt x="546074" y="543559"/>
                  </a:lnTo>
                  <a:lnTo>
                    <a:pt x="546074" y="529589"/>
                  </a:lnTo>
                  <a:lnTo>
                    <a:pt x="542797" y="525779"/>
                  </a:lnTo>
                  <a:lnTo>
                    <a:pt x="416699" y="525779"/>
                  </a:lnTo>
                  <a:lnTo>
                    <a:pt x="397675" y="524509"/>
                  </a:lnTo>
                  <a:lnTo>
                    <a:pt x="397675" y="411479"/>
                  </a:lnTo>
                  <a:lnTo>
                    <a:pt x="396487" y="402589"/>
                  </a:lnTo>
                  <a:lnTo>
                    <a:pt x="393104" y="393699"/>
                  </a:lnTo>
                  <a:lnTo>
                    <a:pt x="387800" y="386079"/>
                  </a:lnTo>
                  <a:lnTo>
                    <a:pt x="385019" y="383539"/>
                  </a:lnTo>
                  <a:close/>
                </a:path>
                <a:path w="684529" h="641350">
                  <a:moveTo>
                    <a:pt x="546074" y="543559"/>
                  </a:moveTo>
                  <a:lnTo>
                    <a:pt x="523417" y="543559"/>
                  </a:lnTo>
                  <a:lnTo>
                    <a:pt x="523417" y="572769"/>
                  </a:lnTo>
                  <a:lnTo>
                    <a:pt x="546074" y="572769"/>
                  </a:lnTo>
                  <a:lnTo>
                    <a:pt x="546074" y="543559"/>
                  </a:lnTo>
                  <a:close/>
                </a:path>
                <a:path w="684529" h="641350">
                  <a:moveTo>
                    <a:pt x="665238" y="502919"/>
                  </a:moveTo>
                  <a:lnTo>
                    <a:pt x="654253" y="502919"/>
                  </a:lnTo>
                  <a:lnTo>
                    <a:pt x="649897" y="506729"/>
                  </a:lnTo>
                  <a:lnTo>
                    <a:pt x="649897" y="572769"/>
                  </a:lnTo>
                  <a:lnTo>
                    <a:pt x="669594" y="572769"/>
                  </a:lnTo>
                  <a:lnTo>
                    <a:pt x="669594" y="506729"/>
                  </a:lnTo>
                  <a:lnTo>
                    <a:pt x="665238" y="502919"/>
                  </a:lnTo>
                  <a:close/>
                </a:path>
                <a:path w="684529" h="641350">
                  <a:moveTo>
                    <a:pt x="436410" y="210819"/>
                  </a:moveTo>
                  <a:lnTo>
                    <a:pt x="416699" y="210819"/>
                  </a:lnTo>
                  <a:lnTo>
                    <a:pt x="416699" y="243839"/>
                  </a:lnTo>
                  <a:lnTo>
                    <a:pt x="417436" y="246379"/>
                  </a:lnTo>
                  <a:lnTo>
                    <a:pt x="419595" y="248919"/>
                  </a:lnTo>
                  <a:lnTo>
                    <a:pt x="430580" y="259079"/>
                  </a:lnTo>
                  <a:lnTo>
                    <a:pt x="430580" y="477519"/>
                  </a:lnTo>
                  <a:lnTo>
                    <a:pt x="419595" y="488949"/>
                  </a:lnTo>
                  <a:lnTo>
                    <a:pt x="417436" y="490219"/>
                  </a:lnTo>
                  <a:lnTo>
                    <a:pt x="416699" y="492759"/>
                  </a:lnTo>
                  <a:lnTo>
                    <a:pt x="416699" y="525779"/>
                  </a:lnTo>
                  <a:lnTo>
                    <a:pt x="542797" y="525779"/>
                  </a:lnTo>
                  <a:lnTo>
                    <a:pt x="541705" y="524509"/>
                  </a:lnTo>
                  <a:lnTo>
                    <a:pt x="435673" y="524509"/>
                  </a:lnTo>
                  <a:lnTo>
                    <a:pt x="435673" y="499109"/>
                  </a:lnTo>
                  <a:lnTo>
                    <a:pt x="442988" y="491489"/>
                  </a:lnTo>
                  <a:lnTo>
                    <a:pt x="519785" y="491489"/>
                  </a:lnTo>
                  <a:lnTo>
                    <a:pt x="519048" y="488949"/>
                  </a:lnTo>
                  <a:lnTo>
                    <a:pt x="516839" y="487679"/>
                  </a:lnTo>
                  <a:lnTo>
                    <a:pt x="505853" y="477519"/>
                  </a:lnTo>
                  <a:lnTo>
                    <a:pt x="505853" y="469899"/>
                  </a:lnTo>
                  <a:lnTo>
                    <a:pt x="449618" y="469899"/>
                  </a:lnTo>
                  <a:lnTo>
                    <a:pt x="449618" y="264159"/>
                  </a:lnTo>
                  <a:lnTo>
                    <a:pt x="503707" y="264159"/>
                  </a:lnTo>
                  <a:lnTo>
                    <a:pt x="503707" y="257809"/>
                  </a:lnTo>
                  <a:lnTo>
                    <a:pt x="514629" y="247649"/>
                  </a:lnTo>
                  <a:lnTo>
                    <a:pt x="516102" y="246379"/>
                  </a:lnTo>
                  <a:lnTo>
                    <a:pt x="516839" y="243839"/>
                  </a:lnTo>
                  <a:lnTo>
                    <a:pt x="443725" y="243839"/>
                  </a:lnTo>
                  <a:lnTo>
                    <a:pt x="436410" y="236219"/>
                  </a:lnTo>
                  <a:lnTo>
                    <a:pt x="436410" y="210819"/>
                  </a:lnTo>
                  <a:close/>
                </a:path>
                <a:path w="684529" h="641350">
                  <a:moveTo>
                    <a:pt x="532930" y="140969"/>
                  </a:moveTo>
                  <a:lnTo>
                    <a:pt x="150609" y="140969"/>
                  </a:lnTo>
                  <a:lnTo>
                    <a:pt x="141692" y="143509"/>
                  </a:lnTo>
                  <a:lnTo>
                    <a:pt x="134235" y="148589"/>
                  </a:lnTo>
                  <a:lnTo>
                    <a:pt x="129117" y="156209"/>
                  </a:lnTo>
                  <a:lnTo>
                    <a:pt x="127215" y="165099"/>
                  </a:lnTo>
                  <a:lnTo>
                    <a:pt x="127215" y="191769"/>
                  </a:lnTo>
                  <a:lnTo>
                    <a:pt x="32169" y="191769"/>
                  </a:lnTo>
                  <a:lnTo>
                    <a:pt x="119" y="295909"/>
                  </a:lnTo>
                  <a:lnTo>
                    <a:pt x="0" y="299719"/>
                  </a:lnTo>
                  <a:lnTo>
                    <a:pt x="736" y="302259"/>
                  </a:lnTo>
                  <a:lnTo>
                    <a:pt x="2946" y="304799"/>
                  </a:lnTo>
                  <a:lnTo>
                    <a:pt x="4419" y="306069"/>
                  </a:lnTo>
                  <a:lnTo>
                    <a:pt x="7302" y="308609"/>
                  </a:lnTo>
                  <a:lnTo>
                    <a:pt x="182041" y="308609"/>
                  </a:lnTo>
                  <a:lnTo>
                    <a:pt x="182041" y="477519"/>
                  </a:lnTo>
                  <a:lnTo>
                    <a:pt x="171792" y="487679"/>
                  </a:lnTo>
                  <a:lnTo>
                    <a:pt x="169583" y="488949"/>
                  </a:lnTo>
                  <a:lnTo>
                    <a:pt x="168909" y="491489"/>
                  </a:lnTo>
                  <a:lnTo>
                    <a:pt x="168909" y="524509"/>
                  </a:lnTo>
                  <a:lnTo>
                    <a:pt x="187871" y="524509"/>
                  </a:lnTo>
                  <a:lnTo>
                    <a:pt x="187871" y="499109"/>
                  </a:lnTo>
                  <a:lnTo>
                    <a:pt x="195186" y="491489"/>
                  </a:lnTo>
                  <a:lnTo>
                    <a:pt x="269786" y="491489"/>
                  </a:lnTo>
                  <a:lnTo>
                    <a:pt x="266839" y="486409"/>
                  </a:lnTo>
                  <a:lnTo>
                    <a:pt x="255841" y="476249"/>
                  </a:lnTo>
                  <a:lnTo>
                    <a:pt x="255841" y="469899"/>
                  </a:lnTo>
                  <a:lnTo>
                    <a:pt x="201752" y="469899"/>
                  </a:lnTo>
                  <a:lnTo>
                    <a:pt x="201752" y="287019"/>
                  </a:lnTo>
                  <a:lnTo>
                    <a:pt x="21920" y="287019"/>
                  </a:lnTo>
                  <a:lnTo>
                    <a:pt x="29222" y="212089"/>
                  </a:lnTo>
                  <a:lnTo>
                    <a:pt x="29222" y="210819"/>
                  </a:lnTo>
                  <a:lnTo>
                    <a:pt x="436410" y="210819"/>
                  </a:lnTo>
                  <a:lnTo>
                    <a:pt x="436410" y="209549"/>
                  </a:lnTo>
                  <a:lnTo>
                    <a:pt x="675058" y="209549"/>
                  </a:lnTo>
                  <a:lnTo>
                    <a:pt x="672851" y="203199"/>
                  </a:lnTo>
                  <a:lnTo>
                    <a:pt x="667531" y="195579"/>
                  </a:lnTo>
                  <a:lnTo>
                    <a:pt x="660162" y="191769"/>
                  </a:lnTo>
                  <a:lnTo>
                    <a:pt x="651370" y="190499"/>
                  </a:lnTo>
                  <a:lnTo>
                    <a:pt x="149872" y="190499"/>
                  </a:lnTo>
                  <a:lnTo>
                    <a:pt x="147662" y="187959"/>
                  </a:lnTo>
                  <a:lnTo>
                    <a:pt x="147662" y="162559"/>
                  </a:lnTo>
                  <a:lnTo>
                    <a:pt x="149872" y="160019"/>
                  </a:lnTo>
                  <a:lnTo>
                    <a:pt x="555504" y="160019"/>
                  </a:lnTo>
                  <a:lnTo>
                    <a:pt x="554413" y="154939"/>
                  </a:lnTo>
                  <a:lnTo>
                    <a:pt x="549279" y="147319"/>
                  </a:lnTo>
                  <a:lnTo>
                    <a:pt x="541819" y="142239"/>
                  </a:lnTo>
                  <a:lnTo>
                    <a:pt x="532930" y="140969"/>
                  </a:lnTo>
                  <a:close/>
                </a:path>
                <a:path w="684529" h="641350">
                  <a:moveTo>
                    <a:pt x="269786" y="491489"/>
                  </a:moveTo>
                  <a:lnTo>
                    <a:pt x="241236" y="491489"/>
                  </a:lnTo>
                  <a:lnTo>
                    <a:pt x="248538" y="499109"/>
                  </a:lnTo>
                  <a:lnTo>
                    <a:pt x="248538" y="524509"/>
                  </a:lnTo>
                  <a:lnTo>
                    <a:pt x="269786" y="524509"/>
                  </a:lnTo>
                  <a:lnTo>
                    <a:pt x="269786" y="491489"/>
                  </a:lnTo>
                  <a:close/>
                </a:path>
                <a:path w="684529" h="641350">
                  <a:moveTo>
                    <a:pt x="350151" y="361949"/>
                  </a:moveTo>
                  <a:lnTo>
                    <a:pt x="336092" y="361949"/>
                  </a:lnTo>
                  <a:lnTo>
                    <a:pt x="328968" y="364489"/>
                  </a:lnTo>
                  <a:lnTo>
                    <a:pt x="293225" y="393699"/>
                  </a:lnTo>
                  <a:lnTo>
                    <a:pt x="288747" y="411479"/>
                  </a:lnTo>
                  <a:lnTo>
                    <a:pt x="288747" y="524509"/>
                  </a:lnTo>
                  <a:lnTo>
                    <a:pt x="307784" y="524509"/>
                  </a:lnTo>
                  <a:lnTo>
                    <a:pt x="307784" y="405129"/>
                  </a:lnTo>
                  <a:lnTo>
                    <a:pt x="310667" y="400049"/>
                  </a:lnTo>
                  <a:lnTo>
                    <a:pt x="332651" y="386079"/>
                  </a:lnTo>
                  <a:lnTo>
                    <a:pt x="335165" y="383539"/>
                  </a:lnTo>
                  <a:lnTo>
                    <a:pt x="385019" y="383539"/>
                  </a:lnTo>
                  <a:lnTo>
                    <a:pt x="380847" y="379729"/>
                  </a:lnTo>
                  <a:lnTo>
                    <a:pt x="363346" y="368299"/>
                  </a:lnTo>
                  <a:lnTo>
                    <a:pt x="357085" y="364489"/>
                  </a:lnTo>
                  <a:lnTo>
                    <a:pt x="350151" y="361949"/>
                  </a:lnTo>
                  <a:close/>
                </a:path>
                <a:path w="684529" h="641350">
                  <a:moveTo>
                    <a:pt x="519785" y="491489"/>
                  </a:moveTo>
                  <a:lnTo>
                    <a:pt x="488353" y="491489"/>
                  </a:lnTo>
                  <a:lnTo>
                    <a:pt x="495668" y="499109"/>
                  </a:lnTo>
                  <a:lnTo>
                    <a:pt x="495668" y="524509"/>
                  </a:lnTo>
                  <a:lnTo>
                    <a:pt x="519785" y="524509"/>
                  </a:lnTo>
                  <a:lnTo>
                    <a:pt x="519785" y="491489"/>
                  </a:lnTo>
                  <a:close/>
                </a:path>
                <a:path w="684529" h="641350">
                  <a:moveTo>
                    <a:pt x="668185" y="308609"/>
                  </a:moveTo>
                  <a:lnTo>
                    <a:pt x="647687" y="308609"/>
                  </a:lnTo>
                  <a:lnTo>
                    <a:pt x="647687" y="471169"/>
                  </a:lnTo>
                  <a:lnTo>
                    <a:pt x="652106" y="476249"/>
                  </a:lnTo>
                  <a:lnTo>
                    <a:pt x="663028" y="476249"/>
                  </a:lnTo>
                  <a:lnTo>
                    <a:pt x="668185" y="471169"/>
                  </a:lnTo>
                  <a:lnTo>
                    <a:pt x="668185" y="308609"/>
                  </a:lnTo>
                  <a:close/>
                </a:path>
                <a:path w="684529" h="641350">
                  <a:moveTo>
                    <a:pt x="255841" y="264159"/>
                  </a:moveTo>
                  <a:lnTo>
                    <a:pt x="235394" y="264159"/>
                  </a:lnTo>
                  <a:lnTo>
                    <a:pt x="235394" y="469899"/>
                  </a:lnTo>
                  <a:lnTo>
                    <a:pt x="255841" y="469899"/>
                  </a:lnTo>
                  <a:lnTo>
                    <a:pt x="255841" y="264159"/>
                  </a:lnTo>
                  <a:close/>
                </a:path>
                <a:path w="684529" h="641350">
                  <a:moveTo>
                    <a:pt x="503707" y="264159"/>
                  </a:moveTo>
                  <a:lnTo>
                    <a:pt x="483196" y="264159"/>
                  </a:lnTo>
                  <a:lnTo>
                    <a:pt x="483196" y="469899"/>
                  </a:lnTo>
                  <a:lnTo>
                    <a:pt x="505853" y="469899"/>
                  </a:lnTo>
                  <a:lnTo>
                    <a:pt x="505853" y="308609"/>
                  </a:lnTo>
                  <a:lnTo>
                    <a:pt x="676909" y="308609"/>
                  </a:lnTo>
                  <a:lnTo>
                    <a:pt x="679856" y="307339"/>
                  </a:lnTo>
                  <a:lnTo>
                    <a:pt x="681329" y="304799"/>
                  </a:lnTo>
                  <a:lnTo>
                    <a:pt x="683539" y="302259"/>
                  </a:lnTo>
                  <a:lnTo>
                    <a:pt x="684212" y="298449"/>
                  </a:lnTo>
                  <a:lnTo>
                    <a:pt x="683539" y="295909"/>
                  </a:lnTo>
                  <a:lnTo>
                    <a:pt x="682699" y="287019"/>
                  </a:lnTo>
                  <a:lnTo>
                    <a:pt x="503707" y="287019"/>
                  </a:lnTo>
                  <a:lnTo>
                    <a:pt x="503707" y="264159"/>
                  </a:lnTo>
                  <a:close/>
                </a:path>
                <a:path w="684529" h="641350">
                  <a:moveTo>
                    <a:pt x="36588" y="308609"/>
                  </a:moveTo>
                  <a:lnTo>
                    <a:pt x="16090" y="308609"/>
                  </a:lnTo>
                  <a:lnTo>
                    <a:pt x="16090" y="364489"/>
                  </a:lnTo>
                  <a:lnTo>
                    <a:pt x="21183" y="368299"/>
                  </a:lnTo>
                  <a:lnTo>
                    <a:pt x="32169" y="368299"/>
                  </a:lnTo>
                  <a:lnTo>
                    <a:pt x="36588" y="364489"/>
                  </a:lnTo>
                  <a:lnTo>
                    <a:pt x="36588" y="308609"/>
                  </a:lnTo>
                  <a:close/>
                </a:path>
                <a:path w="684529" h="641350">
                  <a:moveTo>
                    <a:pt x="187871" y="210819"/>
                  </a:moveTo>
                  <a:lnTo>
                    <a:pt x="168173" y="210819"/>
                  </a:lnTo>
                  <a:lnTo>
                    <a:pt x="168173" y="243839"/>
                  </a:lnTo>
                  <a:lnTo>
                    <a:pt x="168909" y="246379"/>
                  </a:lnTo>
                  <a:lnTo>
                    <a:pt x="170319" y="247649"/>
                  </a:lnTo>
                  <a:lnTo>
                    <a:pt x="180568" y="257809"/>
                  </a:lnTo>
                  <a:lnTo>
                    <a:pt x="180568" y="287019"/>
                  </a:lnTo>
                  <a:lnTo>
                    <a:pt x="201752" y="287019"/>
                  </a:lnTo>
                  <a:lnTo>
                    <a:pt x="201752" y="264159"/>
                  </a:lnTo>
                  <a:lnTo>
                    <a:pt x="255841" y="264159"/>
                  </a:lnTo>
                  <a:lnTo>
                    <a:pt x="255841" y="259079"/>
                  </a:lnTo>
                  <a:lnTo>
                    <a:pt x="266839" y="248919"/>
                  </a:lnTo>
                  <a:lnTo>
                    <a:pt x="269786" y="243839"/>
                  </a:lnTo>
                  <a:lnTo>
                    <a:pt x="195186" y="243839"/>
                  </a:lnTo>
                  <a:lnTo>
                    <a:pt x="187871" y="236219"/>
                  </a:lnTo>
                  <a:lnTo>
                    <a:pt x="187871" y="210819"/>
                  </a:lnTo>
                  <a:close/>
                </a:path>
                <a:path w="684529" h="641350">
                  <a:moveTo>
                    <a:pt x="675500" y="210819"/>
                  </a:moveTo>
                  <a:lnTo>
                    <a:pt x="654989" y="210819"/>
                  </a:lnTo>
                  <a:lnTo>
                    <a:pt x="655726" y="212089"/>
                  </a:lnTo>
                  <a:lnTo>
                    <a:pt x="663028" y="287019"/>
                  </a:lnTo>
                  <a:lnTo>
                    <a:pt x="682699" y="287019"/>
                  </a:lnTo>
                  <a:lnTo>
                    <a:pt x="675500" y="210819"/>
                  </a:lnTo>
                  <a:close/>
                </a:path>
                <a:path w="684529" h="641350">
                  <a:moveTo>
                    <a:pt x="269786" y="210819"/>
                  </a:moveTo>
                  <a:lnTo>
                    <a:pt x="248538" y="210819"/>
                  </a:lnTo>
                  <a:lnTo>
                    <a:pt x="248538" y="236219"/>
                  </a:lnTo>
                  <a:lnTo>
                    <a:pt x="241236" y="243839"/>
                  </a:lnTo>
                  <a:lnTo>
                    <a:pt x="269786" y="243839"/>
                  </a:lnTo>
                  <a:lnTo>
                    <a:pt x="269786" y="210819"/>
                  </a:lnTo>
                  <a:close/>
                </a:path>
                <a:path w="684529" h="641350">
                  <a:moveTo>
                    <a:pt x="675058" y="209549"/>
                  </a:moveTo>
                  <a:lnTo>
                    <a:pt x="497077" y="209549"/>
                  </a:lnTo>
                  <a:lnTo>
                    <a:pt x="497077" y="236219"/>
                  </a:lnTo>
                  <a:lnTo>
                    <a:pt x="489762" y="243839"/>
                  </a:lnTo>
                  <a:lnTo>
                    <a:pt x="516839" y="243839"/>
                  </a:lnTo>
                  <a:lnTo>
                    <a:pt x="516839" y="210819"/>
                  </a:lnTo>
                  <a:lnTo>
                    <a:pt x="675500" y="210819"/>
                  </a:lnTo>
                  <a:lnTo>
                    <a:pt x="675058" y="209549"/>
                  </a:lnTo>
                  <a:close/>
                </a:path>
                <a:path w="684529" h="641350">
                  <a:moveTo>
                    <a:pt x="555504" y="160019"/>
                  </a:moveTo>
                  <a:lnTo>
                    <a:pt x="535139" y="160019"/>
                  </a:lnTo>
                  <a:lnTo>
                    <a:pt x="537286" y="162559"/>
                  </a:lnTo>
                  <a:lnTo>
                    <a:pt x="537286" y="187959"/>
                  </a:lnTo>
                  <a:lnTo>
                    <a:pt x="535139" y="190499"/>
                  </a:lnTo>
                  <a:lnTo>
                    <a:pt x="556323" y="190499"/>
                  </a:lnTo>
                  <a:lnTo>
                    <a:pt x="556323" y="163829"/>
                  </a:lnTo>
                  <a:lnTo>
                    <a:pt x="555504" y="160019"/>
                  </a:lnTo>
                  <a:close/>
                </a:path>
                <a:path w="684529" h="641350">
                  <a:moveTo>
                    <a:pt x="244182" y="80009"/>
                  </a:moveTo>
                  <a:lnTo>
                    <a:pt x="238899" y="80009"/>
                  </a:lnTo>
                  <a:lnTo>
                    <a:pt x="236562" y="81279"/>
                  </a:lnTo>
                  <a:lnTo>
                    <a:pt x="234657" y="82549"/>
                  </a:lnTo>
                  <a:lnTo>
                    <a:pt x="158648" y="140969"/>
                  </a:lnTo>
                  <a:lnTo>
                    <a:pt x="192976" y="140969"/>
                  </a:lnTo>
                  <a:lnTo>
                    <a:pt x="247802" y="99059"/>
                  </a:lnTo>
                  <a:lnTo>
                    <a:pt x="252221" y="95249"/>
                  </a:lnTo>
                  <a:lnTo>
                    <a:pt x="252958" y="88899"/>
                  </a:lnTo>
                  <a:lnTo>
                    <a:pt x="249275" y="83819"/>
                  </a:lnTo>
                  <a:lnTo>
                    <a:pt x="247180" y="81279"/>
                  </a:lnTo>
                  <a:lnTo>
                    <a:pt x="244182" y="80009"/>
                  </a:lnTo>
                  <a:close/>
                </a:path>
                <a:path w="684529" h="641350">
                  <a:moveTo>
                    <a:pt x="375478" y="24129"/>
                  </a:moveTo>
                  <a:lnTo>
                    <a:pt x="341375" y="24129"/>
                  </a:lnTo>
                  <a:lnTo>
                    <a:pt x="492709" y="140969"/>
                  </a:lnTo>
                  <a:lnTo>
                    <a:pt x="524154" y="140969"/>
                  </a:lnTo>
                  <a:lnTo>
                    <a:pt x="375478" y="24129"/>
                  </a:lnTo>
                  <a:close/>
                </a:path>
                <a:path w="684529" h="641350">
                  <a:moveTo>
                    <a:pt x="343954" y="0"/>
                  </a:moveTo>
                  <a:lnTo>
                    <a:pt x="339585" y="0"/>
                  </a:lnTo>
                  <a:lnTo>
                    <a:pt x="337375" y="1269"/>
                  </a:lnTo>
                  <a:lnTo>
                    <a:pt x="335533" y="2539"/>
                  </a:lnTo>
                  <a:lnTo>
                    <a:pt x="271195" y="53339"/>
                  </a:lnTo>
                  <a:lnTo>
                    <a:pt x="266839" y="57149"/>
                  </a:lnTo>
                  <a:lnTo>
                    <a:pt x="266090" y="63499"/>
                  </a:lnTo>
                  <a:lnTo>
                    <a:pt x="271805" y="69849"/>
                  </a:lnTo>
                  <a:lnTo>
                    <a:pt x="274624" y="71119"/>
                  </a:lnTo>
                  <a:lnTo>
                    <a:pt x="282181" y="71119"/>
                  </a:lnTo>
                  <a:lnTo>
                    <a:pt x="284391" y="68579"/>
                  </a:lnTo>
                  <a:lnTo>
                    <a:pt x="341375" y="24129"/>
                  </a:lnTo>
                  <a:lnTo>
                    <a:pt x="375478" y="24129"/>
                  </a:lnTo>
                  <a:lnTo>
                    <a:pt x="348005" y="2539"/>
                  </a:lnTo>
                  <a:lnTo>
                    <a:pt x="346163" y="1269"/>
                  </a:lnTo>
                  <a:lnTo>
                    <a:pt x="343954" y="0"/>
                  </a:lnTo>
                  <a:close/>
                </a:path>
              </a:pathLst>
            </a:custGeom>
            <a:solidFill>
              <a:srgbClr val="000000"/>
            </a:solidFill>
          </p:spPr>
          <p:txBody>
            <a:bodyPr wrap="square" lIns="0" tIns="0" rIns="0" bIns="0" rtlCol="0"/>
            <a:lstStyle/>
            <a:p>
              <a:endParaRPr/>
            </a:p>
          </p:txBody>
        </p:sp>
        <p:pic>
          <p:nvPicPr>
            <p:cNvPr id="13" name="object 13"/>
            <p:cNvPicPr/>
            <p:nvPr/>
          </p:nvPicPr>
          <p:blipFill>
            <a:blip r:embed="rId3" cstate="print"/>
            <a:stretch>
              <a:fillRect/>
            </a:stretch>
          </p:blipFill>
          <p:spPr>
            <a:xfrm>
              <a:off x="9933427" y="3800858"/>
              <a:ext cx="92913" cy="123380"/>
            </a:xfrm>
            <a:prstGeom prst="rect">
              <a:avLst/>
            </a:prstGeom>
          </p:spPr>
        </p:pic>
        <p:pic>
          <p:nvPicPr>
            <p:cNvPr id="14" name="object 14"/>
            <p:cNvPicPr/>
            <p:nvPr/>
          </p:nvPicPr>
          <p:blipFill>
            <a:blip r:embed="rId4" cstate="print"/>
            <a:stretch>
              <a:fillRect/>
            </a:stretch>
          </p:blipFill>
          <p:spPr>
            <a:xfrm>
              <a:off x="9697277" y="3697220"/>
              <a:ext cx="98996" cy="99059"/>
            </a:xfrm>
            <a:prstGeom prst="rect">
              <a:avLst/>
            </a:prstGeom>
          </p:spPr>
        </p:pic>
      </p:grpSp>
      <p:sp>
        <p:nvSpPr>
          <p:cNvPr id="15" name="object 15"/>
          <p:cNvSpPr txBox="1"/>
          <p:nvPr/>
        </p:nvSpPr>
        <p:spPr>
          <a:xfrm>
            <a:off x="8274374" y="1796977"/>
            <a:ext cx="2814320" cy="1270000"/>
          </a:xfrm>
          <a:prstGeom prst="rect">
            <a:avLst/>
          </a:prstGeom>
        </p:spPr>
        <p:txBody>
          <a:bodyPr vert="horz" wrap="square" lIns="0" tIns="12065" rIns="0" bIns="0" rtlCol="0">
            <a:spAutoFit/>
          </a:bodyPr>
          <a:lstStyle/>
          <a:p>
            <a:pPr marL="151130" marR="5080" indent="-139065">
              <a:lnSpc>
                <a:spcPct val="100000"/>
              </a:lnSpc>
              <a:spcBef>
                <a:spcPts val="95"/>
              </a:spcBef>
            </a:pPr>
            <a:r>
              <a:rPr sz="2200" spc="-30" dirty="0">
                <a:solidFill>
                  <a:srgbClr val="423789"/>
                </a:solidFill>
                <a:latin typeface="微軟正黑體"/>
                <a:cs typeface="微軟正黑體"/>
              </a:rPr>
              <a:t>不適用性別平等教育</a:t>
            </a:r>
            <a:r>
              <a:rPr sz="2200" spc="-50" dirty="0">
                <a:solidFill>
                  <a:srgbClr val="423789"/>
                </a:solidFill>
                <a:latin typeface="微軟正黑體"/>
                <a:cs typeface="微軟正黑體"/>
              </a:rPr>
              <a:t>法</a:t>
            </a:r>
            <a:r>
              <a:rPr sz="2200" spc="-30" dirty="0">
                <a:solidFill>
                  <a:srgbClr val="423789"/>
                </a:solidFill>
                <a:latin typeface="微軟正黑體"/>
                <a:cs typeface="微軟正黑體"/>
              </a:rPr>
              <a:t>或性別工作平等法</a:t>
            </a:r>
            <a:r>
              <a:rPr sz="2200" spc="-50" dirty="0">
                <a:solidFill>
                  <a:srgbClr val="423789"/>
                </a:solidFill>
                <a:latin typeface="微軟正黑體"/>
                <a:cs typeface="微軟正黑體"/>
              </a:rPr>
              <a:t>者</a:t>
            </a:r>
            <a:endParaRPr sz="2200">
              <a:latin typeface="微軟正黑體"/>
              <a:cs typeface="微軟正黑體"/>
            </a:endParaRPr>
          </a:p>
          <a:p>
            <a:pPr marL="316230">
              <a:lnSpc>
                <a:spcPct val="100000"/>
              </a:lnSpc>
              <a:spcBef>
                <a:spcPts val="925"/>
              </a:spcBef>
            </a:pPr>
            <a:r>
              <a:rPr sz="3000" spc="-10" dirty="0">
                <a:solidFill>
                  <a:srgbClr val="FF8870"/>
                </a:solidFill>
                <a:latin typeface="微軟正黑體"/>
                <a:cs typeface="微軟正黑體"/>
              </a:rPr>
              <a:t>性騷擾防治法</a:t>
            </a:r>
            <a:endParaRPr sz="3000">
              <a:latin typeface="微軟正黑體"/>
              <a:cs typeface="微軟正黑體"/>
            </a:endParaRPr>
          </a:p>
        </p:txBody>
      </p:sp>
      <p:sp>
        <p:nvSpPr>
          <p:cNvPr id="16" name="object 16"/>
          <p:cNvSpPr txBox="1"/>
          <p:nvPr/>
        </p:nvSpPr>
        <p:spPr>
          <a:xfrm>
            <a:off x="8332081" y="4245021"/>
            <a:ext cx="2828290" cy="848360"/>
          </a:xfrm>
          <a:prstGeom prst="rect">
            <a:avLst/>
          </a:prstGeom>
        </p:spPr>
        <p:txBody>
          <a:bodyPr vert="horz" wrap="square" lIns="0" tIns="12700" rIns="0" bIns="0" rtlCol="0">
            <a:spAutoFit/>
          </a:bodyPr>
          <a:lstStyle/>
          <a:p>
            <a:pPr marL="12700" marR="5080">
              <a:lnSpc>
                <a:spcPct val="150000"/>
              </a:lnSpc>
              <a:spcBef>
                <a:spcPts val="100"/>
              </a:spcBef>
            </a:pPr>
            <a:r>
              <a:rPr sz="1800" dirty="0">
                <a:latin typeface="微軟正黑體"/>
                <a:cs typeface="微軟正黑體"/>
              </a:rPr>
              <a:t>為</a:t>
            </a:r>
            <a:r>
              <a:rPr sz="1800" dirty="0">
                <a:solidFill>
                  <a:srgbClr val="2F4A6F"/>
                </a:solidFill>
                <a:latin typeface="微軟正黑體"/>
                <a:cs typeface="微軟正黑體"/>
              </a:rPr>
              <a:t>防治性騷擾</a:t>
            </a:r>
            <a:r>
              <a:rPr sz="1800" spc="-10" dirty="0">
                <a:latin typeface="微軟正黑體"/>
                <a:cs typeface="微軟正黑體"/>
              </a:rPr>
              <a:t>及保護被害人</a:t>
            </a:r>
            <a:r>
              <a:rPr sz="1800" spc="-15" dirty="0">
                <a:latin typeface="微軟正黑體"/>
                <a:cs typeface="微軟正黑體"/>
              </a:rPr>
              <a:t>之權益。</a:t>
            </a:r>
            <a:endParaRPr sz="1800">
              <a:latin typeface="微軟正黑體"/>
              <a:cs typeface="微軟正黑體"/>
            </a:endParaRPr>
          </a:p>
        </p:txBody>
      </p:sp>
      <p:sp>
        <p:nvSpPr>
          <p:cNvPr id="17" name="object 17"/>
          <p:cNvSpPr/>
          <p:nvPr/>
        </p:nvSpPr>
        <p:spPr>
          <a:xfrm>
            <a:off x="4352544" y="1862327"/>
            <a:ext cx="0" cy="4116704"/>
          </a:xfrm>
          <a:custGeom>
            <a:avLst/>
            <a:gdLst/>
            <a:ahLst/>
            <a:cxnLst/>
            <a:rect l="l" t="t" r="r" b="b"/>
            <a:pathLst>
              <a:path h="4116704">
                <a:moveTo>
                  <a:pt x="0" y="0"/>
                </a:moveTo>
                <a:lnTo>
                  <a:pt x="0" y="4116260"/>
                </a:lnTo>
              </a:path>
            </a:pathLst>
          </a:custGeom>
          <a:ln w="6096">
            <a:solidFill>
              <a:srgbClr val="D34817"/>
            </a:solidFill>
          </a:ln>
        </p:spPr>
        <p:txBody>
          <a:bodyPr wrap="square" lIns="0" tIns="0" rIns="0" bIns="0" rtlCol="0"/>
          <a:lstStyle/>
          <a:p>
            <a:endParaRPr/>
          </a:p>
        </p:txBody>
      </p:sp>
      <p:sp>
        <p:nvSpPr>
          <p:cNvPr id="18" name="object 18"/>
          <p:cNvSpPr/>
          <p:nvPr/>
        </p:nvSpPr>
        <p:spPr>
          <a:xfrm>
            <a:off x="7947659" y="1862327"/>
            <a:ext cx="0" cy="4116704"/>
          </a:xfrm>
          <a:custGeom>
            <a:avLst/>
            <a:gdLst/>
            <a:ahLst/>
            <a:cxnLst/>
            <a:rect l="l" t="t" r="r" b="b"/>
            <a:pathLst>
              <a:path h="4116704">
                <a:moveTo>
                  <a:pt x="0" y="0"/>
                </a:moveTo>
                <a:lnTo>
                  <a:pt x="0" y="4116260"/>
                </a:lnTo>
              </a:path>
            </a:pathLst>
          </a:custGeom>
          <a:ln w="6096">
            <a:solidFill>
              <a:srgbClr val="D34817"/>
            </a:solidFill>
          </a:ln>
        </p:spPr>
        <p:txBody>
          <a:bodyPr wrap="square" lIns="0" tIns="0" rIns="0" bIns="0" rtlCol="0"/>
          <a:lstStyle/>
          <a:p>
            <a:endParaRPr/>
          </a:p>
        </p:txBody>
      </p:sp>
      <p:pic>
        <p:nvPicPr>
          <p:cNvPr id="19" name="object 19"/>
          <p:cNvPicPr/>
          <p:nvPr/>
        </p:nvPicPr>
        <p:blipFill>
          <a:blip r:embed="rId5" cstate="print"/>
          <a:stretch>
            <a:fillRect/>
          </a:stretch>
        </p:blipFill>
        <p:spPr>
          <a:xfrm>
            <a:off x="10884779" y="5971044"/>
            <a:ext cx="242162" cy="246862"/>
          </a:xfrm>
          <a:prstGeom prst="rect">
            <a:avLst/>
          </a:prstGeom>
        </p:spPr>
      </p:pic>
      <p:pic>
        <p:nvPicPr>
          <p:cNvPr id="20" name="object 20"/>
          <p:cNvPicPr/>
          <p:nvPr/>
        </p:nvPicPr>
        <p:blipFill>
          <a:blip r:embed="rId6" cstate="print"/>
          <a:stretch>
            <a:fillRect/>
          </a:stretch>
        </p:blipFill>
        <p:spPr>
          <a:xfrm>
            <a:off x="-4571" y="338049"/>
            <a:ext cx="191293" cy="136739"/>
          </a:xfrm>
          <a:prstGeom prst="rect">
            <a:avLst/>
          </a:prstGeom>
        </p:spPr>
      </p:pic>
      <p:grpSp>
        <p:nvGrpSpPr>
          <p:cNvPr id="21" name="object 21"/>
          <p:cNvGrpSpPr/>
          <p:nvPr/>
        </p:nvGrpSpPr>
        <p:grpSpPr>
          <a:xfrm>
            <a:off x="-4571" y="0"/>
            <a:ext cx="1720214" cy="1882139"/>
            <a:chOff x="-4571" y="0"/>
            <a:chExt cx="1720214" cy="1882139"/>
          </a:xfrm>
        </p:grpSpPr>
        <p:sp>
          <p:nvSpPr>
            <p:cNvPr id="22" name="object 22"/>
            <p:cNvSpPr/>
            <p:nvPr/>
          </p:nvSpPr>
          <p:spPr>
            <a:xfrm>
              <a:off x="0" y="0"/>
              <a:ext cx="1710689" cy="1873250"/>
            </a:xfrm>
            <a:custGeom>
              <a:avLst/>
              <a:gdLst/>
              <a:ahLst/>
              <a:cxnLst/>
              <a:rect l="l" t="t" r="r" b="b"/>
              <a:pathLst>
                <a:path w="1710689" h="1873250">
                  <a:moveTo>
                    <a:pt x="0" y="1849996"/>
                  </a:moveTo>
                  <a:lnTo>
                    <a:pt x="0" y="1870062"/>
                  </a:lnTo>
                  <a:lnTo>
                    <a:pt x="33528" y="1872053"/>
                  </a:lnTo>
                  <a:lnTo>
                    <a:pt x="78708" y="1872946"/>
                  </a:lnTo>
                  <a:lnTo>
                    <a:pt x="133413" y="1871624"/>
                  </a:lnTo>
                  <a:lnTo>
                    <a:pt x="187413" y="1867699"/>
                  </a:lnTo>
                  <a:lnTo>
                    <a:pt x="240572" y="1861231"/>
                  </a:lnTo>
                  <a:lnTo>
                    <a:pt x="288964" y="1852931"/>
                  </a:lnTo>
                  <a:lnTo>
                    <a:pt x="79038" y="1852931"/>
                  </a:lnTo>
                  <a:lnTo>
                    <a:pt x="34631" y="1852053"/>
                  </a:lnTo>
                  <a:lnTo>
                    <a:pt x="0" y="1849996"/>
                  </a:lnTo>
                  <a:close/>
                </a:path>
                <a:path w="1710689" h="1873250">
                  <a:moveTo>
                    <a:pt x="921033" y="1184238"/>
                  </a:moveTo>
                  <a:lnTo>
                    <a:pt x="901134" y="1184238"/>
                  </a:lnTo>
                  <a:lnTo>
                    <a:pt x="901603" y="1232094"/>
                  </a:lnTo>
                  <a:lnTo>
                    <a:pt x="898282" y="1279068"/>
                  </a:lnTo>
                  <a:lnTo>
                    <a:pt x="891103" y="1325020"/>
                  </a:lnTo>
                  <a:lnTo>
                    <a:pt x="879995" y="1369810"/>
                  </a:lnTo>
                  <a:lnTo>
                    <a:pt x="864889" y="1413295"/>
                  </a:lnTo>
                  <a:lnTo>
                    <a:pt x="847355" y="1452635"/>
                  </a:lnTo>
                  <a:lnTo>
                    <a:pt x="826734" y="1490499"/>
                  </a:lnTo>
                  <a:lnTo>
                    <a:pt x="803159" y="1526829"/>
                  </a:lnTo>
                  <a:lnTo>
                    <a:pt x="776761" y="1561566"/>
                  </a:lnTo>
                  <a:lnTo>
                    <a:pt x="747673" y="1594652"/>
                  </a:lnTo>
                  <a:lnTo>
                    <a:pt x="716030" y="1626028"/>
                  </a:lnTo>
                  <a:lnTo>
                    <a:pt x="681963" y="1655635"/>
                  </a:lnTo>
                  <a:lnTo>
                    <a:pt x="645606" y="1683415"/>
                  </a:lnTo>
                  <a:lnTo>
                    <a:pt x="607091" y="1709309"/>
                  </a:lnTo>
                  <a:lnTo>
                    <a:pt x="566551" y="1733259"/>
                  </a:lnTo>
                  <a:lnTo>
                    <a:pt x="524120" y="1755205"/>
                  </a:lnTo>
                  <a:lnTo>
                    <a:pt x="479930" y="1775091"/>
                  </a:lnTo>
                  <a:lnTo>
                    <a:pt x="434105" y="1792859"/>
                  </a:lnTo>
                  <a:lnTo>
                    <a:pt x="386805" y="1808443"/>
                  </a:lnTo>
                  <a:lnTo>
                    <a:pt x="338135" y="1821792"/>
                  </a:lnTo>
                  <a:lnTo>
                    <a:pt x="288239" y="1832846"/>
                  </a:lnTo>
                  <a:lnTo>
                    <a:pt x="237248" y="1841545"/>
                  </a:lnTo>
                  <a:lnTo>
                    <a:pt x="185295" y="1847831"/>
                  </a:lnTo>
                  <a:lnTo>
                    <a:pt x="132514" y="1851646"/>
                  </a:lnTo>
                  <a:lnTo>
                    <a:pt x="79038" y="1852931"/>
                  </a:lnTo>
                  <a:lnTo>
                    <a:pt x="288964" y="1852931"/>
                  </a:lnTo>
                  <a:lnTo>
                    <a:pt x="343820" y="1840908"/>
                  </a:lnTo>
                  <a:lnTo>
                    <a:pt x="393637" y="1827173"/>
                  </a:lnTo>
                  <a:lnTo>
                    <a:pt x="442068" y="1811137"/>
                  </a:lnTo>
                  <a:lnTo>
                    <a:pt x="488982" y="1792856"/>
                  </a:lnTo>
                  <a:lnTo>
                    <a:pt x="534225" y="1772400"/>
                  </a:lnTo>
                  <a:lnTo>
                    <a:pt x="577680" y="1749821"/>
                  </a:lnTo>
                  <a:lnTo>
                    <a:pt x="619203" y="1725181"/>
                  </a:lnTo>
                  <a:lnTo>
                    <a:pt x="658659" y="1698541"/>
                  </a:lnTo>
                  <a:lnTo>
                    <a:pt x="695911" y="1669962"/>
                  </a:lnTo>
                  <a:lnTo>
                    <a:pt x="730823" y="1639503"/>
                  </a:lnTo>
                  <a:lnTo>
                    <a:pt x="763259" y="1607225"/>
                  </a:lnTo>
                  <a:lnTo>
                    <a:pt x="793083" y="1573188"/>
                  </a:lnTo>
                  <a:lnTo>
                    <a:pt x="820159" y="1537453"/>
                  </a:lnTo>
                  <a:lnTo>
                    <a:pt x="844350" y="1500080"/>
                  </a:lnTo>
                  <a:lnTo>
                    <a:pt x="865519" y="1461129"/>
                  </a:lnTo>
                  <a:lnTo>
                    <a:pt x="883532" y="1420661"/>
                  </a:lnTo>
                  <a:lnTo>
                    <a:pt x="899265" y="1375193"/>
                  </a:lnTo>
                  <a:lnTo>
                    <a:pt x="910831" y="1328393"/>
                  </a:lnTo>
                  <a:lnTo>
                    <a:pt x="918278" y="1280413"/>
                  </a:lnTo>
                  <a:lnTo>
                    <a:pt x="921651" y="1231401"/>
                  </a:lnTo>
                  <a:lnTo>
                    <a:pt x="921033" y="1184238"/>
                  </a:lnTo>
                  <a:close/>
                </a:path>
                <a:path w="1710689" h="1873250">
                  <a:moveTo>
                    <a:pt x="0" y="931961"/>
                  </a:moveTo>
                  <a:lnTo>
                    <a:pt x="0" y="961524"/>
                  </a:lnTo>
                  <a:lnTo>
                    <a:pt x="13423" y="975689"/>
                  </a:lnTo>
                  <a:lnTo>
                    <a:pt x="43937" y="1002540"/>
                  </a:lnTo>
                  <a:lnTo>
                    <a:pt x="78120" y="1028043"/>
                  </a:lnTo>
                  <a:lnTo>
                    <a:pt x="115765" y="1052105"/>
                  </a:lnTo>
                  <a:lnTo>
                    <a:pt x="156663" y="1074634"/>
                  </a:lnTo>
                  <a:lnTo>
                    <a:pt x="200606" y="1095539"/>
                  </a:lnTo>
                  <a:lnTo>
                    <a:pt x="247385" y="1114729"/>
                  </a:lnTo>
                  <a:lnTo>
                    <a:pt x="296794" y="1132110"/>
                  </a:lnTo>
                  <a:lnTo>
                    <a:pt x="348624" y="1147593"/>
                  </a:lnTo>
                  <a:lnTo>
                    <a:pt x="402666" y="1161084"/>
                  </a:lnTo>
                  <a:lnTo>
                    <a:pt x="458712" y="1172493"/>
                  </a:lnTo>
                  <a:lnTo>
                    <a:pt x="516555" y="1181727"/>
                  </a:lnTo>
                  <a:lnTo>
                    <a:pt x="575986" y="1188695"/>
                  </a:lnTo>
                  <a:lnTo>
                    <a:pt x="636797" y="1193305"/>
                  </a:lnTo>
                  <a:lnTo>
                    <a:pt x="678668" y="1194991"/>
                  </a:lnTo>
                  <a:lnTo>
                    <a:pt x="720045" y="1195553"/>
                  </a:lnTo>
                  <a:lnTo>
                    <a:pt x="766341" y="1194835"/>
                  </a:lnTo>
                  <a:lnTo>
                    <a:pt x="811966" y="1192696"/>
                  </a:lnTo>
                  <a:lnTo>
                    <a:pt x="856903" y="1189156"/>
                  </a:lnTo>
                  <a:lnTo>
                    <a:pt x="901134" y="1184238"/>
                  </a:lnTo>
                  <a:lnTo>
                    <a:pt x="921033" y="1184238"/>
                  </a:lnTo>
                  <a:lnTo>
                    <a:pt x="920997" y="1181507"/>
                  </a:lnTo>
                  <a:lnTo>
                    <a:pt x="956796" y="1175551"/>
                  </a:lnTo>
                  <a:lnTo>
                    <a:pt x="720134" y="1175551"/>
                  </a:lnTo>
                  <a:lnTo>
                    <a:pt x="679227" y="1174987"/>
                  </a:lnTo>
                  <a:lnTo>
                    <a:pt x="637825" y="1173290"/>
                  </a:lnTo>
                  <a:lnTo>
                    <a:pt x="578299" y="1168821"/>
                  </a:lnTo>
                  <a:lnTo>
                    <a:pt x="520146" y="1162080"/>
                  </a:lnTo>
                  <a:lnTo>
                    <a:pt x="463569" y="1153154"/>
                  </a:lnTo>
                  <a:lnTo>
                    <a:pt x="408772" y="1142133"/>
                  </a:lnTo>
                  <a:lnTo>
                    <a:pt x="355957" y="1129105"/>
                  </a:lnTo>
                  <a:lnTo>
                    <a:pt x="305327" y="1114160"/>
                  </a:lnTo>
                  <a:lnTo>
                    <a:pt x="257084" y="1097385"/>
                  </a:lnTo>
                  <a:lnTo>
                    <a:pt x="211432" y="1078870"/>
                  </a:lnTo>
                  <a:lnTo>
                    <a:pt x="168574" y="1058704"/>
                  </a:lnTo>
                  <a:lnTo>
                    <a:pt x="128712" y="1036975"/>
                  </a:lnTo>
                  <a:lnTo>
                    <a:pt x="92049" y="1013772"/>
                  </a:lnTo>
                  <a:lnTo>
                    <a:pt x="58789" y="989183"/>
                  </a:lnTo>
                  <a:lnTo>
                    <a:pt x="29133" y="963298"/>
                  </a:lnTo>
                  <a:lnTo>
                    <a:pt x="3285" y="936205"/>
                  </a:lnTo>
                  <a:lnTo>
                    <a:pt x="0" y="931961"/>
                  </a:lnTo>
                  <a:close/>
                </a:path>
                <a:path w="1710689" h="1873250">
                  <a:moveTo>
                    <a:pt x="289349" y="342621"/>
                  </a:moveTo>
                  <a:lnTo>
                    <a:pt x="182149" y="342621"/>
                  </a:lnTo>
                  <a:lnTo>
                    <a:pt x="217247" y="345334"/>
                  </a:lnTo>
                  <a:lnTo>
                    <a:pt x="254928" y="353320"/>
                  </a:lnTo>
                  <a:lnTo>
                    <a:pt x="294777" y="366350"/>
                  </a:lnTo>
                  <a:lnTo>
                    <a:pt x="336377" y="384194"/>
                  </a:lnTo>
                  <a:lnTo>
                    <a:pt x="379310" y="406624"/>
                  </a:lnTo>
                  <a:lnTo>
                    <a:pt x="423160" y="433410"/>
                  </a:lnTo>
                  <a:lnTo>
                    <a:pt x="467511" y="464323"/>
                  </a:lnTo>
                  <a:lnTo>
                    <a:pt x="511946" y="499134"/>
                  </a:lnTo>
                  <a:lnTo>
                    <a:pt x="556047" y="537614"/>
                  </a:lnTo>
                  <a:lnTo>
                    <a:pt x="599399" y="579533"/>
                  </a:lnTo>
                  <a:lnTo>
                    <a:pt x="641584" y="624663"/>
                  </a:lnTo>
                  <a:lnTo>
                    <a:pt x="678960" y="668583"/>
                  </a:lnTo>
                  <a:lnTo>
                    <a:pt x="713546" y="713023"/>
                  </a:lnTo>
                  <a:lnTo>
                    <a:pt x="745315" y="757884"/>
                  </a:lnTo>
                  <a:lnTo>
                    <a:pt x="774238" y="803066"/>
                  </a:lnTo>
                  <a:lnTo>
                    <a:pt x="800287" y="848471"/>
                  </a:lnTo>
                  <a:lnTo>
                    <a:pt x="823434" y="894000"/>
                  </a:lnTo>
                  <a:lnTo>
                    <a:pt x="843650" y="939553"/>
                  </a:lnTo>
                  <a:lnTo>
                    <a:pt x="860907" y="985031"/>
                  </a:lnTo>
                  <a:lnTo>
                    <a:pt x="875185" y="1030370"/>
                  </a:lnTo>
                  <a:lnTo>
                    <a:pt x="886430" y="1075370"/>
                  </a:lnTo>
                  <a:lnTo>
                    <a:pt x="894639" y="1120031"/>
                  </a:lnTo>
                  <a:lnTo>
                    <a:pt x="899775" y="1164222"/>
                  </a:lnTo>
                  <a:lnTo>
                    <a:pt x="855919" y="1169143"/>
                  </a:lnTo>
                  <a:lnTo>
                    <a:pt x="811345" y="1172687"/>
                  </a:lnTo>
                  <a:lnTo>
                    <a:pt x="766077" y="1174831"/>
                  </a:lnTo>
                  <a:lnTo>
                    <a:pt x="720134" y="1175551"/>
                  </a:lnTo>
                  <a:lnTo>
                    <a:pt x="956796" y="1175551"/>
                  </a:lnTo>
                  <a:lnTo>
                    <a:pt x="973995" y="1172687"/>
                  </a:lnTo>
                  <a:lnTo>
                    <a:pt x="1025630" y="1161821"/>
                  </a:lnTo>
                  <a:lnTo>
                    <a:pt x="1026865" y="1161505"/>
                  </a:lnTo>
                  <a:lnTo>
                    <a:pt x="919587" y="1161505"/>
                  </a:lnTo>
                  <a:lnTo>
                    <a:pt x="914264" y="1116301"/>
                  </a:lnTo>
                  <a:lnTo>
                    <a:pt x="905827" y="1070647"/>
                  </a:lnTo>
                  <a:lnTo>
                    <a:pt x="894304" y="1024644"/>
                  </a:lnTo>
                  <a:lnTo>
                    <a:pt x="879726" y="978390"/>
                  </a:lnTo>
                  <a:lnTo>
                    <a:pt x="862110" y="931961"/>
                  </a:lnTo>
                  <a:lnTo>
                    <a:pt x="841519" y="885530"/>
                  </a:lnTo>
                  <a:lnTo>
                    <a:pt x="817949" y="839125"/>
                  </a:lnTo>
                  <a:lnTo>
                    <a:pt x="791441" y="792868"/>
                  </a:lnTo>
                  <a:lnTo>
                    <a:pt x="762023" y="746860"/>
                  </a:lnTo>
                  <a:lnTo>
                    <a:pt x="729726" y="701201"/>
                  </a:lnTo>
                  <a:lnTo>
                    <a:pt x="694578" y="655990"/>
                  </a:lnTo>
                  <a:lnTo>
                    <a:pt x="656609" y="611328"/>
                  </a:lnTo>
                  <a:lnTo>
                    <a:pt x="616652" y="568383"/>
                  </a:lnTo>
                  <a:lnTo>
                    <a:pt x="575810" y="528344"/>
                  </a:lnTo>
                  <a:lnTo>
                    <a:pt x="534375" y="491369"/>
                  </a:lnTo>
                  <a:lnTo>
                    <a:pt x="492638" y="457615"/>
                  </a:lnTo>
                  <a:lnTo>
                    <a:pt x="450890" y="427241"/>
                  </a:lnTo>
                  <a:lnTo>
                    <a:pt x="409422" y="400405"/>
                  </a:lnTo>
                  <a:lnTo>
                    <a:pt x="368526" y="377264"/>
                  </a:lnTo>
                  <a:lnTo>
                    <a:pt x="328492" y="357976"/>
                  </a:lnTo>
                  <a:lnTo>
                    <a:pt x="289613" y="342700"/>
                  </a:lnTo>
                  <a:lnTo>
                    <a:pt x="289349" y="342621"/>
                  </a:lnTo>
                  <a:close/>
                </a:path>
                <a:path w="1710689" h="1873250">
                  <a:moveTo>
                    <a:pt x="1660633" y="0"/>
                  </a:moveTo>
                  <a:lnTo>
                    <a:pt x="1639902" y="0"/>
                  </a:lnTo>
                  <a:lnTo>
                    <a:pt x="1651377" y="39929"/>
                  </a:lnTo>
                  <a:lnTo>
                    <a:pt x="1663351" y="88987"/>
                  </a:lnTo>
                  <a:lnTo>
                    <a:pt x="1673171" y="137880"/>
                  </a:lnTo>
                  <a:lnTo>
                    <a:pt x="1680832" y="186531"/>
                  </a:lnTo>
                  <a:lnTo>
                    <a:pt x="1686328" y="234861"/>
                  </a:lnTo>
                  <a:lnTo>
                    <a:pt x="1689654" y="282791"/>
                  </a:lnTo>
                  <a:lnTo>
                    <a:pt x="1690653" y="324013"/>
                  </a:lnTo>
                  <a:lnTo>
                    <a:pt x="1690774" y="331592"/>
                  </a:lnTo>
                  <a:lnTo>
                    <a:pt x="1689763" y="377264"/>
                  </a:lnTo>
                  <a:lnTo>
                    <a:pt x="1686552" y="423402"/>
                  </a:lnTo>
                  <a:lnTo>
                    <a:pt x="1681140" y="468952"/>
                  </a:lnTo>
                  <a:lnTo>
                    <a:pt x="1673530" y="513710"/>
                  </a:lnTo>
                  <a:lnTo>
                    <a:pt x="1663716" y="557599"/>
                  </a:lnTo>
                  <a:lnTo>
                    <a:pt x="1651693" y="600540"/>
                  </a:lnTo>
                  <a:lnTo>
                    <a:pt x="1637455" y="642454"/>
                  </a:lnTo>
                  <a:lnTo>
                    <a:pt x="1620997" y="683265"/>
                  </a:lnTo>
                  <a:lnTo>
                    <a:pt x="1602313" y="722892"/>
                  </a:lnTo>
                  <a:lnTo>
                    <a:pt x="1581397" y="761258"/>
                  </a:lnTo>
                  <a:lnTo>
                    <a:pt x="1558245" y="798285"/>
                  </a:lnTo>
                  <a:lnTo>
                    <a:pt x="1530910" y="836329"/>
                  </a:lnTo>
                  <a:lnTo>
                    <a:pt x="1501024" y="872553"/>
                  </a:lnTo>
                  <a:lnTo>
                    <a:pt x="1468672" y="906921"/>
                  </a:lnTo>
                  <a:lnTo>
                    <a:pt x="1433941" y="939396"/>
                  </a:lnTo>
                  <a:lnTo>
                    <a:pt x="1396917" y="969942"/>
                  </a:lnTo>
                  <a:lnTo>
                    <a:pt x="1357687" y="998526"/>
                  </a:lnTo>
                  <a:lnTo>
                    <a:pt x="1316338" y="1025109"/>
                  </a:lnTo>
                  <a:lnTo>
                    <a:pt x="1272954" y="1049657"/>
                  </a:lnTo>
                  <a:lnTo>
                    <a:pt x="1227624" y="1072135"/>
                  </a:lnTo>
                  <a:lnTo>
                    <a:pt x="1180432" y="1092505"/>
                  </a:lnTo>
                  <a:lnTo>
                    <a:pt x="1131467" y="1110733"/>
                  </a:lnTo>
                  <a:lnTo>
                    <a:pt x="1080813" y="1126783"/>
                  </a:lnTo>
                  <a:lnTo>
                    <a:pt x="1028557" y="1140618"/>
                  </a:lnTo>
                  <a:lnTo>
                    <a:pt x="974787" y="1152204"/>
                  </a:lnTo>
                  <a:lnTo>
                    <a:pt x="919587" y="1161505"/>
                  </a:lnTo>
                  <a:lnTo>
                    <a:pt x="1026865" y="1161505"/>
                  </a:lnTo>
                  <a:lnTo>
                    <a:pt x="1075970" y="1148910"/>
                  </a:lnTo>
                  <a:lnTo>
                    <a:pt x="1124893" y="1133993"/>
                  </a:lnTo>
                  <a:lnTo>
                    <a:pt x="1172326" y="1117101"/>
                  </a:lnTo>
                  <a:lnTo>
                    <a:pt x="1218197" y="1098262"/>
                  </a:lnTo>
                  <a:lnTo>
                    <a:pt x="1262432" y="1077508"/>
                  </a:lnTo>
                  <a:lnTo>
                    <a:pt x="1304958" y="1054867"/>
                  </a:lnTo>
                  <a:lnTo>
                    <a:pt x="1345750" y="1030337"/>
                  </a:lnTo>
                  <a:lnTo>
                    <a:pt x="1384587" y="1004047"/>
                  </a:lnTo>
                  <a:lnTo>
                    <a:pt x="1421544" y="975927"/>
                  </a:lnTo>
                  <a:lnTo>
                    <a:pt x="1456498" y="946040"/>
                  </a:lnTo>
                  <a:lnTo>
                    <a:pt x="1489376" y="914416"/>
                  </a:lnTo>
                  <a:lnTo>
                    <a:pt x="1520104" y="881086"/>
                  </a:lnTo>
                  <a:lnTo>
                    <a:pt x="1548609" y="846078"/>
                  </a:lnTo>
                  <a:lnTo>
                    <a:pt x="1574819" y="809422"/>
                  </a:lnTo>
                  <a:lnTo>
                    <a:pt x="1597613" y="773067"/>
                  </a:lnTo>
                  <a:lnTo>
                    <a:pt x="1618302" y="735457"/>
                  </a:lnTo>
                  <a:lnTo>
                    <a:pt x="1636890" y="696662"/>
                  </a:lnTo>
                  <a:lnTo>
                    <a:pt x="1653382" y="656754"/>
                  </a:lnTo>
                  <a:lnTo>
                    <a:pt x="1667782" y="615804"/>
                  </a:lnTo>
                  <a:lnTo>
                    <a:pt x="1680096" y="573881"/>
                  </a:lnTo>
                  <a:lnTo>
                    <a:pt x="1690328" y="531057"/>
                  </a:lnTo>
                  <a:lnTo>
                    <a:pt x="1698483" y="487403"/>
                  </a:lnTo>
                  <a:lnTo>
                    <a:pt x="1704565" y="442990"/>
                  </a:lnTo>
                  <a:lnTo>
                    <a:pt x="1708580" y="397887"/>
                  </a:lnTo>
                  <a:lnTo>
                    <a:pt x="1710483" y="353320"/>
                  </a:lnTo>
                  <a:lnTo>
                    <a:pt x="1710426" y="305899"/>
                  </a:lnTo>
                  <a:lnTo>
                    <a:pt x="1708267" y="259155"/>
                  </a:lnTo>
                  <a:lnTo>
                    <a:pt x="1704059" y="212006"/>
                  </a:lnTo>
                  <a:lnTo>
                    <a:pt x="1697808" y="164521"/>
                  </a:lnTo>
                  <a:lnTo>
                    <a:pt x="1689517" y="116773"/>
                  </a:lnTo>
                  <a:lnTo>
                    <a:pt x="1679193" y="68831"/>
                  </a:lnTo>
                  <a:lnTo>
                    <a:pt x="1666839" y="20766"/>
                  </a:lnTo>
                  <a:lnTo>
                    <a:pt x="1660633" y="0"/>
                  </a:lnTo>
                  <a:close/>
                </a:path>
                <a:path w="1710689" h="1873250">
                  <a:moveTo>
                    <a:pt x="182810" y="322517"/>
                  </a:moveTo>
                  <a:lnTo>
                    <a:pt x="133877" y="328575"/>
                  </a:lnTo>
                  <a:lnTo>
                    <a:pt x="92561" y="345552"/>
                  </a:lnTo>
                  <a:lnTo>
                    <a:pt x="53236" y="373353"/>
                  </a:lnTo>
                  <a:lnTo>
                    <a:pt x="16674" y="411163"/>
                  </a:lnTo>
                  <a:lnTo>
                    <a:pt x="0" y="434905"/>
                  </a:lnTo>
                  <a:lnTo>
                    <a:pt x="0" y="470217"/>
                  </a:lnTo>
                  <a:lnTo>
                    <a:pt x="169" y="469888"/>
                  </a:lnTo>
                  <a:lnTo>
                    <a:pt x="31007" y="425672"/>
                  </a:lnTo>
                  <a:lnTo>
                    <a:pt x="65081" y="389919"/>
                  </a:lnTo>
                  <a:lnTo>
                    <a:pt x="101418" y="363649"/>
                  </a:lnTo>
                  <a:lnTo>
                    <a:pt x="139045" y="347879"/>
                  </a:lnTo>
                  <a:lnTo>
                    <a:pt x="182149" y="342621"/>
                  </a:lnTo>
                  <a:lnTo>
                    <a:pt x="289349" y="342621"/>
                  </a:lnTo>
                  <a:lnTo>
                    <a:pt x="252178" y="331592"/>
                  </a:lnTo>
                  <a:lnTo>
                    <a:pt x="216480" y="324812"/>
                  </a:lnTo>
                  <a:lnTo>
                    <a:pt x="182810" y="322517"/>
                  </a:lnTo>
                  <a:close/>
                </a:path>
              </a:pathLst>
            </a:custGeom>
            <a:solidFill>
              <a:srgbClr val="FF866E"/>
            </a:solidFill>
          </p:spPr>
          <p:txBody>
            <a:bodyPr wrap="square" lIns="0" tIns="0" rIns="0" bIns="0" rtlCol="0"/>
            <a:lstStyle/>
            <a:p>
              <a:endParaRPr/>
            </a:p>
          </p:txBody>
        </p:sp>
        <p:sp>
          <p:nvSpPr>
            <p:cNvPr id="23" name="object 23"/>
            <p:cNvSpPr/>
            <p:nvPr/>
          </p:nvSpPr>
          <p:spPr>
            <a:xfrm>
              <a:off x="0" y="0"/>
              <a:ext cx="1710689" cy="1873250"/>
            </a:xfrm>
            <a:custGeom>
              <a:avLst/>
              <a:gdLst/>
              <a:ahLst/>
              <a:cxnLst/>
              <a:rect l="l" t="t" r="r" b="b"/>
              <a:pathLst>
                <a:path w="1710689" h="1873250">
                  <a:moveTo>
                    <a:pt x="0" y="931961"/>
                  </a:moveTo>
                  <a:lnTo>
                    <a:pt x="29133" y="963298"/>
                  </a:lnTo>
                  <a:lnTo>
                    <a:pt x="58789" y="989183"/>
                  </a:lnTo>
                  <a:lnTo>
                    <a:pt x="92049" y="1013772"/>
                  </a:lnTo>
                  <a:lnTo>
                    <a:pt x="128712" y="1036975"/>
                  </a:lnTo>
                  <a:lnTo>
                    <a:pt x="168574" y="1058704"/>
                  </a:lnTo>
                  <a:lnTo>
                    <a:pt x="211432" y="1078870"/>
                  </a:lnTo>
                  <a:lnTo>
                    <a:pt x="257084" y="1097385"/>
                  </a:lnTo>
                  <a:lnTo>
                    <a:pt x="305327" y="1114160"/>
                  </a:lnTo>
                  <a:lnTo>
                    <a:pt x="355957" y="1129105"/>
                  </a:lnTo>
                  <a:lnTo>
                    <a:pt x="408772" y="1142133"/>
                  </a:lnTo>
                  <a:lnTo>
                    <a:pt x="463569" y="1153154"/>
                  </a:lnTo>
                  <a:lnTo>
                    <a:pt x="520146" y="1162080"/>
                  </a:lnTo>
                  <a:lnTo>
                    <a:pt x="578299" y="1168821"/>
                  </a:lnTo>
                  <a:lnTo>
                    <a:pt x="637825" y="1173290"/>
                  </a:lnTo>
                  <a:lnTo>
                    <a:pt x="679227" y="1174987"/>
                  </a:lnTo>
                  <a:lnTo>
                    <a:pt x="720134" y="1175551"/>
                  </a:lnTo>
                  <a:lnTo>
                    <a:pt x="766077" y="1174831"/>
                  </a:lnTo>
                  <a:lnTo>
                    <a:pt x="811345" y="1172687"/>
                  </a:lnTo>
                  <a:lnTo>
                    <a:pt x="855919" y="1169143"/>
                  </a:lnTo>
                  <a:lnTo>
                    <a:pt x="899775" y="1164222"/>
                  </a:lnTo>
                  <a:lnTo>
                    <a:pt x="894639" y="1120031"/>
                  </a:lnTo>
                  <a:lnTo>
                    <a:pt x="886430" y="1075370"/>
                  </a:lnTo>
                  <a:lnTo>
                    <a:pt x="875176" y="1030337"/>
                  </a:lnTo>
                  <a:lnTo>
                    <a:pt x="860907" y="985031"/>
                  </a:lnTo>
                  <a:lnTo>
                    <a:pt x="843650" y="939553"/>
                  </a:lnTo>
                  <a:lnTo>
                    <a:pt x="823434" y="894000"/>
                  </a:lnTo>
                  <a:lnTo>
                    <a:pt x="800287" y="848471"/>
                  </a:lnTo>
                  <a:lnTo>
                    <a:pt x="774238" y="803066"/>
                  </a:lnTo>
                  <a:lnTo>
                    <a:pt x="745315" y="757884"/>
                  </a:lnTo>
                  <a:lnTo>
                    <a:pt x="713546" y="713023"/>
                  </a:lnTo>
                  <a:lnTo>
                    <a:pt x="678960" y="668583"/>
                  </a:lnTo>
                  <a:lnTo>
                    <a:pt x="641584" y="624663"/>
                  </a:lnTo>
                  <a:lnTo>
                    <a:pt x="599399" y="579533"/>
                  </a:lnTo>
                  <a:lnTo>
                    <a:pt x="556047" y="537614"/>
                  </a:lnTo>
                  <a:lnTo>
                    <a:pt x="511946" y="499134"/>
                  </a:lnTo>
                  <a:lnTo>
                    <a:pt x="467511" y="464323"/>
                  </a:lnTo>
                  <a:lnTo>
                    <a:pt x="423160" y="433410"/>
                  </a:lnTo>
                  <a:lnTo>
                    <a:pt x="379310" y="406624"/>
                  </a:lnTo>
                  <a:lnTo>
                    <a:pt x="336377" y="384194"/>
                  </a:lnTo>
                  <a:lnTo>
                    <a:pt x="294777" y="366350"/>
                  </a:lnTo>
                  <a:lnTo>
                    <a:pt x="254928" y="353320"/>
                  </a:lnTo>
                  <a:lnTo>
                    <a:pt x="217247" y="345334"/>
                  </a:lnTo>
                  <a:lnTo>
                    <a:pt x="182149" y="342621"/>
                  </a:lnTo>
                </a:path>
                <a:path w="1710689" h="1873250">
                  <a:moveTo>
                    <a:pt x="1660633" y="0"/>
                  </a:moveTo>
                  <a:lnTo>
                    <a:pt x="1679193" y="68831"/>
                  </a:lnTo>
                  <a:lnTo>
                    <a:pt x="1689517" y="116773"/>
                  </a:lnTo>
                  <a:lnTo>
                    <a:pt x="1697808" y="164521"/>
                  </a:lnTo>
                  <a:lnTo>
                    <a:pt x="1704059" y="212006"/>
                  </a:lnTo>
                  <a:lnTo>
                    <a:pt x="1708267" y="259155"/>
                  </a:lnTo>
                  <a:lnTo>
                    <a:pt x="1710426" y="305899"/>
                  </a:lnTo>
                  <a:lnTo>
                    <a:pt x="1710532" y="352167"/>
                  </a:lnTo>
                  <a:lnTo>
                    <a:pt x="1708580" y="397887"/>
                  </a:lnTo>
                  <a:lnTo>
                    <a:pt x="1704565" y="442990"/>
                  </a:lnTo>
                  <a:lnTo>
                    <a:pt x="1698483" y="487403"/>
                  </a:lnTo>
                  <a:lnTo>
                    <a:pt x="1690328" y="531057"/>
                  </a:lnTo>
                  <a:lnTo>
                    <a:pt x="1680096" y="573881"/>
                  </a:lnTo>
                  <a:lnTo>
                    <a:pt x="1667782" y="615804"/>
                  </a:lnTo>
                  <a:lnTo>
                    <a:pt x="1653382" y="656754"/>
                  </a:lnTo>
                  <a:lnTo>
                    <a:pt x="1636890" y="696662"/>
                  </a:lnTo>
                  <a:lnTo>
                    <a:pt x="1618302" y="735457"/>
                  </a:lnTo>
                  <a:lnTo>
                    <a:pt x="1597613" y="773067"/>
                  </a:lnTo>
                  <a:lnTo>
                    <a:pt x="1574819" y="809422"/>
                  </a:lnTo>
                  <a:lnTo>
                    <a:pt x="1548609" y="846078"/>
                  </a:lnTo>
                  <a:lnTo>
                    <a:pt x="1520104" y="881086"/>
                  </a:lnTo>
                  <a:lnTo>
                    <a:pt x="1489376" y="914416"/>
                  </a:lnTo>
                  <a:lnTo>
                    <a:pt x="1456498" y="946040"/>
                  </a:lnTo>
                  <a:lnTo>
                    <a:pt x="1421544" y="975927"/>
                  </a:lnTo>
                  <a:lnTo>
                    <a:pt x="1384587" y="1004047"/>
                  </a:lnTo>
                  <a:lnTo>
                    <a:pt x="1345700" y="1030370"/>
                  </a:lnTo>
                  <a:lnTo>
                    <a:pt x="1304958" y="1054867"/>
                  </a:lnTo>
                  <a:lnTo>
                    <a:pt x="1262432" y="1077508"/>
                  </a:lnTo>
                  <a:lnTo>
                    <a:pt x="1218197" y="1098262"/>
                  </a:lnTo>
                  <a:lnTo>
                    <a:pt x="1172326" y="1117101"/>
                  </a:lnTo>
                  <a:lnTo>
                    <a:pt x="1124893" y="1133993"/>
                  </a:lnTo>
                  <a:lnTo>
                    <a:pt x="1075970" y="1148910"/>
                  </a:lnTo>
                  <a:lnTo>
                    <a:pt x="1025630" y="1161821"/>
                  </a:lnTo>
                  <a:lnTo>
                    <a:pt x="973948" y="1172697"/>
                  </a:lnTo>
                  <a:lnTo>
                    <a:pt x="920997" y="1181507"/>
                  </a:lnTo>
                  <a:lnTo>
                    <a:pt x="921651" y="1231401"/>
                  </a:lnTo>
                  <a:lnTo>
                    <a:pt x="918278" y="1280413"/>
                  </a:lnTo>
                  <a:lnTo>
                    <a:pt x="910831" y="1328393"/>
                  </a:lnTo>
                  <a:lnTo>
                    <a:pt x="899265" y="1375193"/>
                  </a:lnTo>
                  <a:lnTo>
                    <a:pt x="883532" y="1420661"/>
                  </a:lnTo>
                  <a:lnTo>
                    <a:pt x="865519" y="1461129"/>
                  </a:lnTo>
                  <a:lnTo>
                    <a:pt x="844350" y="1500080"/>
                  </a:lnTo>
                  <a:lnTo>
                    <a:pt x="820159" y="1537453"/>
                  </a:lnTo>
                  <a:lnTo>
                    <a:pt x="793083" y="1573188"/>
                  </a:lnTo>
                  <a:lnTo>
                    <a:pt x="763259" y="1607225"/>
                  </a:lnTo>
                  <a:lnTo>
                    <a:pt x="730823" y="1639503"/>
                  </a:lnTo>
                  <a:lnTo>
                    <a:pt x="695911" y="1669962"/>
                  </a:lnTo>
                  <a:lnTo>
                    <a:pt x="658659" y="1698541"/>
                  </a:lnTo>
                  <a:lnTo>
                    <a:pt x="619203" y="1725181"/>
                  </a:lnTo>
                  <a:lnTo>
                    <a:pt x="577680" y="1749821"/>
                  </a:lnTo>
                  <a:lnTo>
                    <a:pt x="534225" y="1772400"/>
                  </a:lnTo>
                  <a:lnTo>
                    <a:pt x="488976" y="1792859"/>
                  </a:lnTo>
                  <a:lnTo>
                    <a:pt x="442068" y="1811137"/>
                  </a:lnTo>
                  <a:lnTo>
                    <a:pt x="393637" y="1827173"/>
                  </a:lnTo>
                  <a:lnTo>
                    <a:pt x="343820" y="1840908"/>
                  </a:lnTo>
                  <a:lnTo>
                    <a:pt x="292753" y="1852281"/>
                  </a:lnTo>
                  <a:lnTo>
                    <a:pt x="240572" y="1861231"/>
                  </a:lnTo>
                  <a:lnTo>
                    <a:pt x="187413" y="1867699"/>
                  </a:lnTo>
                  <a:lnTo>
                    <a:pt x="133413" y="1871624"/>
                  </a:lnTo>
                  <a:lnTo>
                    <a:pt x="78708" y="1872946"/>
                  </a:lnTo>
                  <a:lnTo>
                    <a:pt x="33528" y="1872053"/>
                  </a:lnTo>
                  <a:lnTo>
                    <a:pt x="0" y="1870062"/>
                  </a:lnTo>
                </a:path>
                <a:path w="1710689" h="1873250">
                  <a:moveTo>
                    <a:pt x="0" y="1849996"/>
                  </a:moveTo>
                  <a:lnTo>
                    <a:pt x="34631" y="1852053"/>
                  </a:lnTo>
                  <a:lnTo>
                    <a:pt x="79038" y="1852931"/>
                  </a:lnTo>
                  <a:lnTo>
                    <a:pt x="132514" y="1851646"/>
                  </a:lnTo>
                  <a:lnTo>
                    <a:pt x="185295" y="1847831"/>
                  </a:lnTo>
                  <a:lnTo>
                    <a:pt x="237248" y="1841545"/>
                  </a:lnTo>
                  <a:lnTo>
                    <a:pt x="288239" y="1832846"/>
                  </a:lnTo>
                  <a:lnTo>
                    <a:pt x="338135" y="1821792"/>
                  </a:lnTo>
                  <a:lnTo>
                    <a:pt x="386805" y="1808443"/>
                  </a:lnTo>
                  <a:lnTo>
                    <a:pt x="434114" y="1792856"/>
                  </a:lnTo>
                  <a:lnTo>
                    <a:pt x="479930" y="1775091"/>
                  </a:lnTo>
                  <a:lnTo>
                    <a:pt x="524120" y="1755205"/>
                  </a:lnTo>
                  <a:lnTo>
                    <a:pt x="566551" y="1733259"/>
                  </a:lnTo>
                  <a:lnTo>
                    <a:pt x="607091" y="1709309"/>
                  </a:lnTo>
                  <a:lnTo>
                    <a:pt x="645606" y="1683415"/>
                  </a:lnTo>
                  <a:lnTo>
                    <a:pt x="681963" y="1655635"/>
                  </a:lnTo>
                  <a:lnTo>
                    <a:pt x="716030" y="1626028"/>
                  </a:lnTo>
                  <a:lnTo>
                    <a:pt x="747673" y="1594652"/>
                  </a:lnTo>
                  <a:lnTo>
                    <a:pt x="776761" y="1561566"/>
                  </a:lnTo>
                  <a:lnTo>
                    <a:pt x="803159" y="1526829"/>
                  </a:lnTo>
                  <a:lnTo>
                    <a:pt x="826734" y="1490499"/>
                  </a:lnTo>
                  <a:lnTo>
                    <a:pt x="847355" y="1452635"/>
                  </a:lnTo>
                  <a:lnTo>
                    <a:pt x="864889" y="1413295"/>
                  </a:lnTo>
                  <a:lnTo>
                    <a:pt x="879995" y="1369810"/>
                  </a:lnTo>
                  <a:lnTo>
                    <a:pt x="891103" y="1325020"/>
                  </a:lnTo>
                  <a:lnTo>
                    <a:pt x="898282" y="1279068"/>
                  </a:lnTo>
                  <a:lnTo>
                    <a:pt x="901603" y="1232094"/>
                  </a:lnTo>
                  <a:lnTo>
                    <a:pt x="901134" y="1184238"/>
                  </a:lnTo>
                  <a:lnTo>
                    <a:pt x="856903" y="1189156"/>
                  </a:lnTo>
                  <a:lnTo>
                    <a:pt x="811966" y="1192696"/>
                  </a:lnTo>
                  <a:lnTo>
                    <a:pt x="766341" y="1194835"/>
                  </a:lnTo>
                  <a:lnTo>
                    <a:pt x="720045" y="1195553"/>
                  </a:lnTo>
                  <a:lnTo>
                    <a:pt x="699419" y="1195413"/>
                  </a:lnTo>
                  <a:lnTo>
                    <a:pt x="657794" y="1194289"/>
                  </a:lnTo>
                  <a:lnTo>
                    <a:pt x="575986" y="1188695"/>
                  </a:lnTo>
                  <a:lnTo>
                    <a:pt x="516555" y="1181727"/>
                  </a:lnTo>
                  <a:lnTo>
                    <a:pt x="458712" y="1172493"/>
                  </a:lnTo>
                  <a:lnTo>
                    <a:pt x="402666" y="1161084"/>
                  </a:lnTo>
                  <a:lnTo>
                    <a:pt x="348624" y="1147593"/>
                  </a:lnTo>
                  <a:lnTo>
                    <a:pt x="296794" y="1132110"/>
                  </a:lnTo>
                  <a:lnTo>
                    <a:pt x="247385" y="1114729"/>
                  </a:lnTo>
                  <a:lnTo>
                    <a:pt x="200606" y="1095539"/>
                  </a:lnTo>
                  <a:lnTo>
                    <a:pt x="156663" y="1074634"/>
                  </a:lnTo>
                  <a:lnTo>
                    <a:pt x="115765" y="1052105"/>
                  </a:lnTo>
                  <a:lnTo>
                    <a:pt x="78120" y="1028043"/>
                  </a:lnTo>
                  <a:lnTo>
                    <a:pt x="43937" y="1002540"/>
                  </a:lnTo>
                  <a:lnTo>
                    <a:pt x="13423" y="975689"/>
                  </a:lnTo>
                  <a:lnTo>
                    <a:pt x="0" y="961524"/>
                  </a:lnTo>
                </a:path>
                <a:path w="1710689" h="1873250">
                  <a:moveTo>
                    <a:pt x="0" y="434905"/>
                  </a:moveTo>
                  <a:lnTo>
                    <a:pt x="53236" y="373353"/>
                  </a:lnTo>
                  <a:lnTo>
                    <a:pt x="92568" y="345547"/>
                  </a:lnTo>
                  <a:lnTo>
                    <a:pt x="133877" y="328575"/>
                  </a:lnTo>
                  <a:lnTo>
                    <a:pt x="182810" y="322517"/>
                  </a:lnTo>
                  <a:lnTo>
                    <a:pt x="216480" y="324812"/>
                  </a:lnTo>
                  <a:lnTo>
                    <a:pt x="289613" y="342700"/>
                  </a:lnTo>
                  <a:lnTo>
                    <a:pt x="328492" y="357976"/>
                  </a:lnTo>
                  <a:lnTo>
                    <a:pt x="368526" y="377264"/>
                  </a:lnTo>
                  <a:lnTo>
                    <a:pt x="409422" y="400405"/>
                  </a:lnTo>
                  <a:lnTo>
                    <a:pt x="450890" y="427241"/>
                  </a:lnTo>
                  <a:lnTo>
                    <a:pt x="492638" y="457615"/>
                  </a:lnTo>
                  <a:lnTo>
                    <a:pt x="534375" y="491369"/>
                  </a:lnTo>
                  <a:lnTo>
                    <a:pt x="575810" y="528344"/>
                  </a:lnTo>
                  <a:lnTo>
                    <a:pt x="616652" y="568383"/>
                  </a:lnTo>
                  <a:lnTo>
                    <a:pt x="656609" y="611328"/>
                  </a:lnTo>
                  <a:lnTo>
                    <a:pt x="694578" y="655990"/>
                  </a:lnTo>
                  <a:lnTo>
                    <a:pt x="729726" y="701201"/>
                  </a:lnTo>
                  <a:lnTo>
                    <a:pt x="762023" y="746860"/>
                  </a:lnTo>
                  <a:lnTo>
                    <a:pt x="791441" y="792868"/>
                  </a:lnTo>
                  <a:lnTo>
                    <a:pt x="817949" y="839125"/>
                  </a:lnTo>
                  <a:lnTo>
                    <a:pt x="841519" y="885530"/>
                  </a:lnTo>
                  <a:lnTo>
                    <a:pt x="862121" y="931985"/>
                  </a:lnTo>
                  <a:lnTo>
                    <a:pt x="879726" y="978390"/>
                  </a:lnTo>
                  <a:lnTo>
                    <a:pt x="894304" y="1024644"/>
                  </a:lnTo>
                  <a:lnTo>
                    <a:pt x="905827" y="1070647"/>
                  </a:lnTo>
                  <a:lnTo>
                    <a:pt x="914264" y="1116301"/>
                  </a:lnTo>
                  <a:lnTo>
                    <a:pt x="919587" y="1161505"/>
                  </a:lnTo>
                  <a:lnTo>
                    <a:pt x="974787" y="1152204"/>
                  </a:lnTo>
                  <a:lnTo>
                    <a:pt x="1028557" y="1140618"/>
                  </a:lnTo>
                  <a:lnTo>
                    <a:pt x="1080813" y="1126783"/>
                  </a:lnTo>
                  <a:lnTo>
                    <a:pt x="1131467" y="1110733"/>
                  </a:lnTo>
                  <a:lnTo>
                    <a:pt x="1180432" y="1092505"/>
                  </a:lnTo>
                  <a:lnTo>
                    <a:pt x="1227624" y="1072135"/>
                  </a:lnTo>
                  <a:lnTo>
                    <a:pt x="1272954" y="1049657"/>
                  </a:lnTo>
                  <a:lnTo>
                    <a:pt x="1316338" y="1025109"/>
                  </a:lnTo>
                  <a:lnTo>
                    <a:pt x="1357687" y="998526"/>
                  </a:lnTo>
                  <a:lnTo>
                    <a:pt x="1396917" y="969942"/>
                  </a:lnTo>
                  <a:lnTo>
                    <a:pt x="1433941" y="939396"/>
                  </a:lnTo>
                  <a:lnTo>
                    <a:pt x="1468672" y="906921"/>
                  </a:lnTo>
                  <a:lnTo>
                    <a:pt x="1501024" y="872553"/>
                  </a:lnTo>
                  <a:lnTo>
                    <a:pt x="1530910" y="836329"/>
                  </a:lnTo>
                  <a:lnTo>
                    <a:pt x="1558245" y="798285"/>
                  </a:lnTo>
                  <a:lnTo>
                    <a:pt x="1581397" y="761258"/>
                  </a:lnTo>
                  <a:lnTo>
                    <a:pt x="1602313" y="722892"/>
                  </a:lnTo>
                  <a:lnTo>
                    <a:pt x="1620997" y="683265"/>
                  </a:lnTo>
                  <a:lnTo>
                    <a:pt x="1637455" y="642454"/>
                  </a:lnTo>
                  <a:lnTo>
                    <a:pt x="1651693" y="600540"/>
                  </a:lnTo>
                  <a:lnTo>
                    <a:pt x="1663716" y="557599"/>
                  </a:lnTo>
                  <a:lnTo>
                    <a:pt x="1673530" y="513710"/>
                  </a:lnTo>
                  <a:lnTo>
                    <a:pt x="1681140" y="468952"/>
                  </a:lnTo>
                  <a:lnTo>
                    <a:pt x="1686552" y="423402"/>
                  </a:lnTo>
                  <a:lnTo>
                    <a:pt x="1689771" y="377140"/>
                  </a:lnTo>
                  <a:lnTo>
                    <a:pt x="1690803" y="330244"/>
                  </a:lnTo>
                  <a:lnTo>
                    <a:pt x="1689654" y="282791"/>
                  </a:lnTo>
                  <a:lnTo>
                    <a:pt x="1686328" y="234861"/>
                  </a:lnTo>
                  <a:lnTo>
                    <a:pt x="1680832" y="186531"/>
                  </a:lnTo>
                  <a:lnTo>
                    <a:pt x="1673171" y="137880"/>
                  </a:lnTo>
                  <a:lnTo>
                    <a:pt x="1663351" y="88987"/>
                  </a:lnTo>
                  <a:lnTo>
                    <a:pt x="1651377" y="39929"/>
                  </a:lnTo>
                  <a:lnTo>
                    <a:pt x="1639902" y="0"/>
                  </a:lnTo>
                </a:path>
              </a:pathLst>
            </a:custGeom>
            <a:ln w="9144">
              <a:solidFill>
                <a:srgbClr val="FF866E"/>
              </a:solidFill>
            </a:ln>
          </p:spPr>
          <p:txBody>
            <a:bodyPr wrap="square" lIns="0" tIns="0" rIns="0" bIns="0" rtlCol="0"/>
            <a:lstStyle/>
            <a:p>
              <a:endParaRPr/>
            </a:p>
          </p:txBody>
        </p:sp>
      </p:grpSp>
      <p:sp>
        <p:nvSpPr>
          <p:cNvPr id="25" name="日期版面配置區 24">
            <a:extLst>
              <a:ext uri="{FF2B5EF4-FFF2-40B4-BE49-F238E27FC236}">
                <a16:creationId xmlns:a16="http://schemas.microsoft.com/office/drawing/2014/main" id="{53149B97-994A-42DA-AD63-953321236A99}"/>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24" name="投影片編號版面配置區 23">
            <a:extLst>
              <a:ext uri="{FF2B5EF4-FFF2-40B4-BE49-F238E27FC236}">
                <a16:creationId xmlns:a16="http://schemas.microsoft.com/office/drawing/2014/main" id="{F7222488-30DC-CFB7-B979-CF0AC34DD5A8}"/>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45</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7906" y="224760"/>
            <a:ext cx="5556250" cy="1099820"/>
          </a:xfrm>
          <a:prstGeom prst="rect">
            <a:avLst/>
          </a:prstGeom>
        </p:spPr>
        <p:txBody>
          <a:bodyPr vert="horz" wrap="square" lIns="0" tIns="95885" rIns="0" bIns="0" rtlCol="0">
            <a:spAutoFit/>
          </a:bodyPr>
          <a:lstStyle/>
          <a:p>
            <a:pPr marL="12700">
              <a:lnSpc>
                <a:spcPct val="100000"/>
              </a:lnSpc>
              <a:spcBef>
                <a:spcPts val="755"/>
              </a:spcBef>
            </a:pPr>
            <a:r>
              <a:rPr spc="-40" dirty="0"/>
              <a:t>教育專業倫</a:t>
            </a:r>
            <a:r>
              <a:rPr dirty="0"/>
              <a:t>理</a:t>
            </a:r>
            <a:r>
              <a:rPr spc="105" dirty="0"/>
              <a:t> </a:t>
            </a:r>
            <a:r>
              <a:rPr spc="-10" dirty="0">
                <a:latin typeface="Arial"/>
                <a:cs typeface="Arial"/>
              </a:rPr>
              <a:t>- </a:t>
            </a:r>
            <a:r>
              <a:rPr spc="-40" dirty="0"/>
              <a:t>師生界</a:t>
            </a:r>
            <a:r>
              <a:rPr spc="-50" dirty="0"/>
              <a:t>線</a:t>
            </a:r>
          </a:p>
          <a:p>
            <a:pPr marL="447675">
              <a:lnSpc>
                <a:spcPct val="100000"/>
              </a:lnSpc>
              <a:spcBef>
                <a:spcPts val="360"/>
              </a:spcBef>
            </a:pPr>
            <a:r>
              <a:rPr sz="2200" b="0" spc="-30" dirty="0">
                <a:solidFill>
                  <a:srgbClr val="C0C0C0"/>
                </a:solidFill>
                <a:latin typeface="微軟正黑體"/>
                <a:cs typeface="微軟正黑體"/>
              </a:rPr>
              <a:t>校園性侵害性騷擾或性霸凌防治準</a:t>
            </a:r>
            <a:r>
              <a:rPr sz="2200" b="0" spc="-50" dirty="0">
                <a:solidFill>
                  <a:srgbClr val="C0C0C0"/>
                </a:solidFill>
                <a:latin typeface="微軟正黑體"/>
                <a:cs typeface="微軟正黑體"/>
              </a:rPr>
              <a:t>則</a:t>
            </a:r>
            <a:endParaRPr sz="2200">
              <a:latin typeface="微軟正黑體"/>
              <a:cs typeface="微軟正黑體"/>
            </a:endParaRPr>
          </a:p>
        </p:txBody>
      </p:sp>
      <p:sp>
        <p:nvSpPr>
          <p:cNvPr id="3" name="object 3"/>
          <p:cNvSpPr/>
          <p:nvPr/>
        </p:nvSpPr>
        <p:spPr>
          <a:xfrm>
            <a:off x="69" y="5431535"/>
            <a:ext cx="1979295" cy="1426845"/>
          </a:xfrm>
          <a:custGeom>
            <a:avLst/>
            <a:gdLst/>
            <a:ahLst/>
            <a:cxnLst/>
            <a:rect l="l" t="t" r="r" b="b"/>
            <a:pathLst>
              <a:path w="1979295" h="1426845">
                <a:moveTo>
                  <a:pt x="324980" y="0"/>
                </a:moveTo>
                <a:lnTo>
                  <a:pt x="274183" y="2887"/>
                </a:lnTo>
                <a:lnTo>
                  <a:pt x="224434" y="11095"/>
                </a:lnTo>
                <a:lnTo>
                  <a:pt x="175978" y="23941"/>
                </a:lnTo>
                <a:lnTo>
                  <a:pt x="129062" y="40741"/>
                </a:lnTo>
                <a:lnTo>
                  <a:pt x="83929" y="60815"/>
                </a:lnTo>
                <a:lnTo>
                  <a:pt x="40827" y="83479"/>
                </a:lnTo>
                <a:lnTo>
                  <a:pt x="0" y="108051"/>
                </a:lnTo>
                <a:lnTo>
                  <a:pt x="0" y="1426464"/>
                </a:lnTo>
                <a:lnTo>
                  <a:pt x="1974875" y="1426464"/>
                </a:lnTo>
                <a:lnTo>
                  <a:pt x="1979203" y="1380371"/>
                </a:lnTo>
                <a:lnTo>
                  <a:pt x="1979261" y="1333096"/>
                </a:lnTo>
                <a:lnTo>
                  <a:pt x="1975201" y="1285274"/>
                </a:lnTo>
                <a:lnTo>
                  <a:pt x="1967179" y="1237542"/>
                </a:lnTo>
                <a:lnTo>
                  <a:pt x="1955347" y="1190536"/>
                </a:lnTo>
                <a:lnTo>
                  <a:pt x="1939861" y="1144893"/>
                </a:lnTo>
                <a:lnTo>
                  <a:pt x="1920874" y="1101250"/>
                </a:lnTo>
                <a:lnTo>
                  <a:pt x="1898539" y="1060243"/>
                </a:lnTo>
                <a:lnTo>
                  <a:pt x="1873012" y="1022508"/>
                </a:lnTo>
                <a:lnTo>
                  <a:pt x="1844446" y="988682"/>
                </a:lnTo>
                <a:lnTo>
                  <a:pt x="1812995" y="959402"/>
                </a:lnTo>
                <a:lnTo>
                  <a:pt x="1778812" y="935304"/>
                </a:lnTo>
                <a:lnTo>
                  <a:pt x="1741035" y="916546"/>
                </a:lnTo>
                <a:lnTo>
                  <a:pt x="1701311" y="903844"/>
                </a:lnTo>
                <a:lnTo>
                  <a:pt x="1659805" y="896636"/>
                </a:lnTo>
                <a:lnTo>
                  <a:pt x="1616684" y="894359"/>
                </a:lnTo>
                <a:lnTo>
                  <a:pt x="1568283" y="896806"/>
                </a:lnTo>
                <a:lnTo>
                  <a:pt x="1518424" y="903660"/>
                </a:lnTo>
                <a:lnTo>
                  <a:pt x="1467328" y="914193"/>
                </a:lnTo>
                <a:lnTo>
                  <a:pt x="1415215" y="927676"/>
                </a:lnTo>
                <a:lnTo>
                  <a:pt x="1362306" y="943380"/>
                </a:lnTo>
                <a:lnTo>
                  <a:pt x="1308824" y="960576"/>
                </a:lnTo>
                <a:lnTo>
                  <a:pt x="1254988" y="978535"/>
                </a:lnTo>
                <a:lnTo>
                  <a:pt x="1183777" y="1003451"/>
                </a:lnTo>
                <a:lnTo>
                  <a:pt x="1119375" y="1027613"/>
                </a:lnTo>
                <a:lnTo>
                  <a:pt x="1061227" y="1050678"/>
                </a:lnTo>
                <a:lnTo>
                  <a:pt x="1008780" y="1072306"/>
                </a:lnTo>
                <a:lnTo>
                  <a:pt x="918767" y="1109888"/>
                </a:lnTo>
                <a:lnTo>
                  <a:pt x="880093" y="1125160"/>
                </a:lnTo>
                <a:lnTo>
                  <a:pt x="844901" y="1137632"/>
                </a:lnTo>
                <a:lnTo>
                  <a:pt x="812637" y="1146963"/>
                </a:lnTo>
                <a:lnTo>
                  <a:pt x="782745" y="1152811"/>
                </a:lnTo>
                <a:lnTo>
                  <a:pt x="754672" y="1154836"/>
                </a:lnTo>
                <a:lnTo>
                  <a:pt x="735188" y="1153728"/>
                </a:lnTo>
                <a:lnTo>
                  <a:pt x="697354" y="1144463"/>
                </a:lnTo>
                <a:lnTo>
                  <a:pt x="631767" y="1106091"/>
                </a:lnTo>
                <a:lnTo>
                  <a:pt x="596033" y="1070553"/>
                </a:lnTo>
                <a:lnTo>
                  <a:pt x="571693" y="1029323"/>
                </a:lnTo>
                <a:lnTo>
                  <a:pt x="559048" y="982297"/>
                </a:lnTo>
                <a:lnTo>
                  <a:pt x="558393" y="929373"/>
                </a:lnTo>
                <a:lnTo>
                  <a:pt x="567652" y="878787"/>
                </a:lnTo>
                <a:lnTo>
                  <a:pt x="583821" y="835124"/>
                </a:lnTo>
                <a:lnTo>
                  <a:pt x="605435" y="796981"/>
                </a:lnTo>
                <a:lnTo>
                  <a:pt x="631032" y="762958"/>
                </a:lnTo>
                <a:lnTo>
                  <a:pt x="659146" y="731652"/>
                </a:lnTo>
                <a:lnTo>
                  <a:pt x="688315" y="701661"/>
                </a:lnTo>
                <a:lnTo>
                  <a:pt x="717074" y="671585"/>
                </a:lnTo>
                <a:lnTo>
                  <a:pt x="743960" y="640021"/>
                </a:lnTo>
                <a:lnTo>
                  <a:pt x="767509" y="605569"/>
                </a:lnTo>
                <a:lnTo>
                  <a:pt x="786257" y="566825"/>
                </a:lnTo>
                <a:lnTo>
                  <a:pt x="798741" y="522389"/>
                </a:lnTo>
                <a:lnTo>
                  <a:pt x="803293" y="479311"/>
                </a:lnTo>
                <a:lnTo>
                  <a:pt x="801499" y="435049"/>
                </a:lnTo>
                <a:lnTo>
                  <a:pt x="793763" y="390158"/>
                </a:lnTo>
                <a:lnTo>
                  <a:pt x="780486" y="345195"/>
                </a:lnTo>
                <a:lnTo>
                  <a:pt x="762073" y="300714"/>
                </a:lnTo>
                <a:lnTo>
                  <a:pt x="738926" y="257271"/>
                </a:lnTo>
                <a:lnTo>
                  <a:pt x="711450" y="215423"/>
                </a:lnTo>
                <a:lnTo>
                  <a:pt x="680048" y="175725"/>
                </a:lnTo>
                <a:lnTo>
                  <a:pt x="645122" y="138734"/>
                </a:lnTo>
                <a:lnTo>
                  <a:pt x="607077" y="105004"/>
                </a:lnTo>
                <a:lnTo>
                  <a:pt x="566315" y="75091"/>
                </a:lnTo>
                <a:lnTo>
                  <a:pt x="523241" y="49552"/>
                </a:lnTo>
                <a:lnTo>
                  <a:pt x="478256" y="28943"/>
                </a:lnTo>
                <a:lnTo>
                  <a:pt x="439619" y="15859"/>
                </a:lnTo>
                <a:lnTo>
                  <a:pt x="401132" y="6861"/>
                </a:lnTo>
                <a:lnTo>
                  <a:pt x="362888" y="1668"/>
                </a:lnTo>
                <a:lnTo>
                  <a:pt x="324980" y="0"/>
                </a:lnTo>
                <a:close/>
              </a:path>
            </a:pathLst>
          </a:custGeom>
          <a:solidFill>
            <a:srgbClr val="F3DECA"/>
          </a:solidFill>
        </p:spPr>
        <p:txBody>
          <a:bodyPr wrap="square" lIns="0" tIns="0" rIns="0" bIns="0" rtlCol="0"/>
          <a:lstStyle/>
          <a:p>
            <a:endParaRPr/>
          </a:p>
        </p:txBody>
      </p:sp>
      <p:pic>
        <p:nvPicPr>
          <p:cNvPr id="4" name="object 4"/>
          <p:cNvPicPr/>
          <p:nvPr/>
        </p:nvPicPr>
        <p:blipFill>
          <a:blip r:embed="rId2" cstate="print"/>
          <a:stretch>
            <a:fillRect/>
          </a:stretch>
        </p:blipFill>
        <p:spPr>
          <a:xfrm>
            <a:off x="3060599" y="6292608"/>
            <a:ext cx="243545" cy="246862"/>
          </a:xfrm>
          <a:prstGeom prst="rect">
            <a:avLst/>
          </a:prstGeom>
        </p:spPr>
      </p:pic>
      <p:sp>
        <p:nvSpPr>
          <p:cNvPr id="5" name="object 5"/>
          <p:cNvSpPr/>
          <p:nvPr/>
        </p:nvSpPr>
        <p:spPr>
          <a:xfrm>
            <a:off x="10279940" y="0"/>
            <a:ext cx="1782445" cy="1613535"/>
          </a:xfrm>
          <a:custGeom>
            <a:avLst/>
            <a:gdLst/>
            <a:ahLst/>
            <a:cxnLst/>
            <a:rect l="l" t="t" r="r" b="b"/>
            <a:pathLst>
              <a:path w="1782445" h="1613535">
                <a:moveTo>
                  <a:pt x="527701" y="232174"/>
                </a:moveTo>
                <a:lnTo>
                  <a:pt x="480391" y="232929"/>
                </a:lnTo>
                <a:lnTo>
                  <a:pt x="433111" y="237918"/>
                </a:lnTo>
                <a:lnTo>
                  <a:pt x="386317" y="247096"/>
                </a:lnTo>
                <a:lnTo>
                  <a:pt x="340468" y="260413"/>
                </a:lnTo>
                <a:lnTo>
                  <a:pt x="296022" y="277823"/>
                </a:lnTo>
                <a:lnTo>
                  <a:pt x="253434" y="299276"/>
                </a:lnTo>
                <a:lnTo>
                  <a:pt x="213164" y="324726"/>
                </a:lnTo>
                <a:lnTo>
                  <a:pt x="171562" y="357901"/>
                </a:lnTo>
                <a:lnTo>
                  <a:pt x="135540" y="394369"/>
                </a:lnTo>
                <a:lnTo>
                  <a:pt x="104723" y="433585"/>
                </a:lnTo>
                <a:lnTo>
                  <a:pt x="78736" y="475000"/>
                </a:lnTo>
                <a:lnTo>
                  <a:pt x="57206" y="518067"/>
                </a:lnTo>
                <a:lnTo>
                  <a:pt x="39758" y="562240"/>
                </a:lnTo>
                <a:lnTo>
                  <a:pt x="26017" y="606971"/>
                </a:lnTo>
                <a:lnTo>
                  <a:pt x="13726" y="661554"/>
                </a:lnTo>
                <a:lnTo>
                  <a:pt x="5735" y="715168"/>
                </a:lnTo>
                <a:lnTo>
                  <a:pt x="1358" y="766805"/>
                </a:lnTo>
                <a:lnTo>
                  <a:pt x="103" y="808990"/>
                </a:lnTo>
                <a:lnTo>
                  <a:pt x="0" y="820472"/>
                </a:lnTo>
                <a:lnTo>
                  <a:pt x="707" y="860128"/>
                </a:lnTo>
                <a:lnTo>
                  <a:pt x="3063" y="899801"/>
                </a:lnTo>
                <a:lnTo>
                  <a:pt x="16524" y="998134"/>
                </a:lnTo>
                <a:lnTo>
                  <a:pt x="31720" y="1059488"/>
                </a:lnTo>
                <a:lnTo>
                  <a:pt x="51324" y="1117554"/>
                </a:lnTo>
                <a:lnTo>
                  <a:pt x="74779" y="1172348"/>
                </a:lnTo>
                <a:lnTo>
                  <a:pt x="101530" y="1223888"/>
                </a:lnTo>
                <a:lnTo>
                  <a:pt x="131018" y="1272191"/>
                </a:lnTo>
                <a:lnTo>
                  <a:pt x="162687" y="1317275"/>
                </a:lnTo>
                <a:lnTo>
                  <a:pt x="195980" y="1359156"/>
                </a:lnTo>
                <a:lnTo>
                  <a:pt x="230340" y="1397852"/>
                </a:lnTo>
                <a:lnTo>
                  <a:pt x="265210" y="1433380"/>
                </a:lnTo>
                <a:lnTo>
                  <a:pt x="300034" y="1465758"/>
                </a:lnTo>
                <a:lnTo>
                  <a:pt x="334254" y="1495001"/>
                </a:lnTo>
                <a:lnTo>
                  <a:pt x="367314" y="1521128"/>
                </a:lnTo>
                <a:lnTo>
                  <a:pt x="398656" y="1544156"/>
                </a:lnTo>
                <a:lnTo>
                  <a:pt x="453961" y="1580982"/>
                </a:lnTo>
                <a:lnTo>
                  <a:pt x="495714" y="1605618"/>
                </a:lnTo>
                <a:lnTo>
                  <a:pt x="510116" y="1613407"/>
                </a:lnTo>
                <a:lnTo>
                  <a:pt x="516478" y="1601190"/>
                </a:lnTo>
                <a:lnTo>
                  <a:pt x="501371" y="1592991"/>
                </a:lnTo>
                <a:lnTo>
                  <a:pt x="481352" y="1581484"/>
                </a:lnTo>
                <a:lnTo>
                  <a:pt x="429160" y="1548469"/>
                </a:lnTo>
                <a:lnTo>
                  <a:pt x="365068" y="1501992"/>
                </a:lnTo>
                <a:lnTo>
                  <a:pt x="330176" y="1473658"/>
                </a:lnTo>
                <a:lnTo>
                  <a:pt x="294246" y="1441902"/>
                </a:lnTo>
                <a:lnTo>
                  <a:pt x="257925" y="1406704"/>
                </a:lnTo>
                <a:lnTo>
                  <a:pt x="221860" y="1368046"/>
                </a:lnTo>
                <a:lnTo>
                  <a:pt x="186695" y="1325908"/>
                </a:lnTo>
                <a:lnTo>
                  <a:pt x="153077" y="1280272"/>
                </a:lnTo>
                <a:lnTo>
                  <a:pt x="121651" y="1231119"/>
                </a:lnTo>
                <a:lnTo>
                  <a:pt x="93065" y="1178429"/>
                </a:lnTo>
                <a:lnTo>
                  <a:pt x="67963" y="1122184"/>
                </a:lnTo>
                <a:lnTo>
                  <a:pt x="46991" y="1062364"/>
                </a:lnTo>
                <a:lnTo>
                  <a:pt x="30796" y="998951"/>
                </a:lnTo>
                <a:lnTo>
                  <a:pt x="20023" y="931925"/>
                </a:lnTo>
                <a:lnTo>
                  <a:pt x="16360" y="892630"/>
                </a:lnTo>
                <a:lnTo>
                  <a:pt x="14124" y="847552"/>
                </a:lnTo>
                <a:lnTo>
                  <a:pt x="14082" y="792200"/>
                </a:lnTo>
                <a:lnTo>
                  <a:pt x="17606" y="734218"/>
                </a:lnTo>
                <a:lnTo>
                  <a:pt x="25664" y="673161"/>
                </a:lnTo>
                <a:lnTo>
                  <a:pt x="39327" y="610603"/>
                </a:lnTo>
                <a:lnTo>
                  <a:pt x="52717" y="567012"/>
                </a:lnTo>
                <a:lnTo>
                  <a:pt x="69702" y="523986"/>
                </a:lnTo>
                <a:lnTo>
                  <a:pt x="90641" y="482057"/>
                </a:lnTo>
                <a:lnTo>
                  <a:pt x="115895" y="441760"/>
                </a:lnTo>
                <a:lnTo>
                  <a:pt x="145822" y="403628"/>
                </a:lnTo>
                <a:lnTo>
                  <a:pt x="180784" y="368193"/>
                </a:lnTo>
                <a:lnTo>
                  <a:pt x="221140" y="335991"/>
                </a:lnTo>
                <a:lnTo>
                  <a:pt x="264353" y="308977"/>
                </a:lnTo>
                <a:lnTo>
                  <a:pt x="310241" y="286667"/>
                </a:lnTo>
                <a:lnTo>
                  <a:pt x="358211" y="269122"/>
                </a:lnTo>
                <a:lnTo>
                  <a:pt x="407668" y="256405"/>
                </a:lnTo>
                <a:lnTo>
                  <a:pt x="458019" y="248577"/>
                </a:lnTo>
                <a:lnTo>
                  <a:pt x="508669" y="245700"/>
                </a:lnTo>
                <a:lnTo>
                  <a:pt x="628379" y="245700"/>
                </a:lnTo>
                <a:lnTo>
                  <a:pt x="620578" y="243562"/>
                </a:lnTo>
                <a:lnTo>
                  <a:pt x="574582" y="235702"/>
                </a:lnTo>
                <a:lnTo>
                  <a:pt x="527701" y="232174"/>
                </a:lnTo>
                <a:close/>
              </a:path>
              <a:path w="1782445" h="1613535">
                <a:moveTo>
                  <a:pt x="628379" y="245700"/>
                </a:moveTo>
                <a:lnTo>
                  <a:pt x="508669" y="245700"/>
                </a:lnTo>
                <a:lnTo>
                  <a:pt x="559026" y="247837"/>
                </a:lnTo>
                <a:lnTo>
                  <a:pt x="608495" y="255050"/>
                </a:lnTo>
                <a:lnTo>
                  <a:pt x="656482" y="267400"/>
                </a:lnTo>
                <a:lnTo>
                  <a:pt x="702394" y="284949"/>
                </a:lnTo>
                <a:lnTo>
                  <a:pt x="753751" y="313010"/>
                </a:lnTo>
                <a:lnTo>
                  <a:pt x="796509" y="345910"/>
                </a:lnTo>
                <a:lnTo>
                  <a:pt x="832160" y="382964"/>
                </a:lnTo>
                <a:lnTo>
                  <a:pt x="862196" y="423489"/>
                </a:lnTo>
                <a:lnTo>
                  <a:pt x="888109" y="466800"/>
                </a:lnTo>
                <a:lnTo>
                  <a:pt x="911391" y="512212"/>
                </a:lnTo>
                <a:lnTo>
                  <a:pt x="952696" y="599725"/>
                </a:lnTo>
                <a:lnTo>
                  <a:pt x="972973" y="640199"/>
                </a:lnTo>
                <a:lnTo>
                  <a:pt x="995314" y="679921"/>
                </a:lnTo>
                <a:lnTo>
                  <a:pt x="1020668" y="718350"/>
                </a:lnTo>
                <a:lnTo>
                  <a:pt x="1049985" y="754945"/>
                </a:lnTo>
                <a:lnTo>
                  <a:pt x="1084213" y="789166"/>
                </a:lnTo>
                <a:lnTo>
                  <a:pt x="1124302" y="820472"/>
                </a:lnTo>
                <a:lnTo>
                  <a:pt x="1171201" y="848321"/>
                </a:lnTo>
                <a:lnTo>
                  <a:pt x="1213877" y="867698"/>
                </a:lnTo>
                <a:lnTo>
                  <a:pt x="1259268" y="883685"/>
                </a:lnTo>
                <a:lnTo>
                  <a:pt x="1306598" y="896159"/>
                </a:lnTo>
                <a:lnTo>
                  <a:pt x="1355085" y="904999"/>
                </a:lnTo>
                <a:lnTo>
                  <a:pt x="1403952" y="910082"/>
                </a:lnTo>
                <a:lnTo>
                  <a:pt x="1452419" y="911286"/>
                </a:lnTo>
                <a:lnTo>
                  <a:pt x="1499706" y="908490"/>
                </a:lnTo>
                <a:lnTo>
                  <a:pt x="1545036" y="901570"/>
                </a:lnTo>
                <a:lnTo>
                  <a:pt x="1565373" y="896239"/>
                </a:lnTo>
                <a:lnTo>
                  <a:pt x="1421699" y="896239"/>
                </a:lnTo>
                <a:lnTo>
                  <a:pt x="1370321" y="892302"/>
                </a:lnTo>
                <a:lnTo>
                  <a:pt x="1319193" y="884162"/>
                </a:lnTo>
                <a:lnTo>
                  <a:pt x="1269325" y="871968"/>
                </a:lnTo>
                <a:lnTo>
                  <a:pt x="1221728" y="855873"/>
                </a:lnTo>
                <a:lnTo>
                  <a:pt x="1177412" y="836028"/>
                </a:lnTo>
                <a:lnTo>
                  <a:pt x="1131984" y="808990"/>
                </a:lnTo>
                <a:lnTo>
                  <a:pt x="1093098" y="778494"/>
                </a:lnTo>
                <a:lnTo>
                  <a:pt x="1059840" y="745080"/>
                </a:lnTo>
                <a:lnTo>
                  <a:pt x="1031300" y="709293"/>
                </a:lnTo>
                <a:lnTo>
                  <a:pt x="1006565" y="671674"/>
                </a:lnTo>
                <a:lnTo>
                  <a:pt x="984725" y="632765"/>
                </a:lnTo>
                <a:lnTo>
                  <a:pt x="964868" y="593109"/>
                </a:lnTo>
                <a:lnTo>
                  <a:pt x="926999" y="512734"/>
                </a:lnTo>
                <a:lnTo>
                  <a:pt x="906787" y="472505"/>
                </a:lnTo>
                <a:lnTo>
                  <a:pt x="884484" y="433192"/>
                </a:lnTo>
                <a:lnTo>
                  <a:pt x="859134" y="395427"/>
                </a:lnTo>
                <a:lnTo>
                  <a:pt x="829777" y="359840"/>
                </a:lnTo>
                <a:lnTo>
                  <a:pt x="795455" y="327064"/>
                </a:lnTo>
                <a:lnTo>
                  <a:pt x="755210" y="297729"/>
                </a:lnTo>
                <a:lnTo>
                  <a:pt x="708083" y="272465"/>
                </a:lnTo>
                <a:lnTo>
                  <a:pt x="665231" y="255800"/>
                </a:lnTo>
                <a:lnTo>
                  <a:pt x="628379" y="245700"/>
                </a:lnTo>
                <a:close/>
              </a:path>
              <a:path w="1782445" h="1613535">
                <a:moveTo>
                  <a:pt x="1624324" y="0"/>
                </a:moveTo>
                <a:lnTo>
                  <a:pt x="1610213" y="0"/>
                </a:lnTo>
                <a:lnTo>
                  <a:pt x="1601677" y="44189"/>
                </a:lnTo>
                <a:lnTo>
                  <a:pt x="1599454" y="93556"/>
                </a:lnTo>
                <a:lnTo>
                  <a:pt x="1603940" y="140488"/>
                </a:lnTo>
                <a:lnTo>
                  <a:pt x="1613992" y="185340"/>
                </a:lnTo>
                <a:lnTo>
                  <a:pt x="1628464" y="228464"/>
                </a:lnTo>
                <a:lnTo>
                  <a:pt x="1646215" y="270214"/>
                </a:lnTo>
                <a:lnTo>
                  <a:pt x="1666099" y="310942"/>
                </a:lnTo>
                <a:lnTo>
                  <a:pt x="1709603" y="394532"/>
                </a:lnTo>
                <a:lnTo>
                  <a:pt x="1730512" y="438054"/>
                </a:lnTo>
                <a:lnTo>
                  <a:pt x="1748266" y="482084"/>
                </a:lnTo>
                <a:lnTo>
                  <a:pt x="1761433" y="527139"/>
                </a:lnTo>
                <a:lnTo>
                  <a:pt x="1768461" y="572970"/>
                </a:lnTo>
                <a:lnTo>
                  <a:pt x="1768455" y="593109"/>
                </a:lnTo>
                <a:lnTo>
                  <a:pt x="1759072" y="673607"/>
                </a:lnTo>
                <a:lnTo>
                  <a:pt x="1737953" y="731432"/>
                </a:lnTo>
                <a:lnTo>
                  <a:pt x="1703471" y="793343"/>
                </a:lnTo>
                <a:lnTo>
                  <a:pt x="1678635" y="823080"/>
                </a:lnTo>
                <a:lnTo>
                  <a:pt x="1646975" y="847552"/>
                </a:lnTo>
                <a:lnTo>
                  <a:pt x="1609503" y="866910"/>
                </a:lnTo>
                <a:lnTo>
                  <a:pt x="1567229" y="881307"/>
                </a:lnTo>
                <a:lnTo>
                  <a:pt x="1521164" y="890892"/>
                </a:lnTo>
                <a:lnTo>
                  <a:pt x="1472317" y="895819"/>
                </a:lnTo>
                <a:lnTo>
                  <a:pt x="1421699" y="896239"/>
                </a:lnTo>
                <a:lnTo>
                  <a:pt x="1565373" y="896239"/>
                </a:lnTo>
                <a:lnTo>
                  <a:pt x="1626704" y="874872"/>
                </a:lnTo>
                <a:lnTo>
                  <a:pt x="1661484" y="854850"/>
                </a:lnTo>
                <a:lnTo>
                  <a:pt x="1691189" y="830216"/>
                </a:lnTo>
                <a:lnTo>
                  <a:pt x="1734442" y="768648"/>
                </a:lnTo>
                <a:lnTo>
                  <a:pt x="1762632" y="707298"/>
                </a:lnTo>
                <a:lnTo>
                  <a:pt x="1781534" y="624112"/>
                </a:lnTo>
                <a:lnTo>
                  <a:pt x="1781883" y="572970"/>
                </a:lnTo>
                <a:lnTo>
                  <a:pt x="1774488" y="524200"/>
                </a:lnTo>
                <a:lnTo>
                  <a:pt x="1760935" y="477391"/>
                </a:lnTo>
                <a:lnTo>
                  <a:pt x="1742806" y="432129"/>
                </a:lnTo>
                <a:lnTo>
                  <a:pt x="1721684" y="388004"/>
                </a:lnTo>
                <a:lnTo>
                  <a:pt x="1678773" y="305474"/>
                </a:lnTo>
                <a:lnTo>
                  <a:pt x="1659343" y="265703"/>
                </a:lnTo>
                <a:lnTo>
                  <a:pt x="1641979" y="224965"/>
                </a:lnTo>
                <a:lnTo>
                  <a:pt x="1627798" y="182933"/>
                </a:lnTo>
                <a:lnTo>
                  <a:pt x="1617915" y="139284"/>
                </a:lnTo>
                <a:lnTo>
                  <a:pt x="1613446" y="93691"/>
                </a:lnTo>
                <a:lnTo>
                  <a:pt x="1615507" y="45831"/>
                </a:lnTo>
                <a:lnTo>
                  <a:pt x="1624324" y="0"/>
                </a:lnTo>
                <a:close/>
              </a:path>
            </a:pathLst>
          </a:custGeom>
          <a:solidFill>
            <a:srgbClr val="FFC872"/>
          </a:solidFill>
        </p:spPr>
        <p:txBody>
          <a:bodyPr wrap="square" lIns="0" tIns="0" rIns="0" bIns="0" rtlCol="0"/>
          <a:lstStyle/>
          <a:p>
            <a:endParaRPr/>
          </a:p>
        </p:txBody>
      </p:sp>
      <p:sp>
        <p:nvSpPr>
          <p:cNvPr id="6" name="object 6"/>
          <p:cNvSpPr txBox="1"/>
          <p:nvPr/>
        </p:nvSpPr>
        <p:spPr>
          <a:xfrm>
            <a:off x="1125278" y="4968083"/>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8</a:t>
            </a:r>
            <a:endParaRPr sz="2400">
              <a:latin typeface="Arial"/>
              <a:cs typeface="Arial"/>
            </a:endParaRPr>
          </a:p>
        </p:txBody>
      </p:sp>
      <p:sp>
        <p:nvSpPr>
          <p:cNvPr id="7" name="object 7"/>
          <p:cNvSpPr txBox="1"/>
          <p:nvPr/>
        </p:nvSpPr>
        <p:spPr>
          <a:xfrm>
            <a:off x="1122535" y="1777742"/>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6</a:t>
            </a:r>
            <a:endParaRPr sz="2400">
              <a:latin typeface="Arial"/>
              <a:cs typeface="Arial"/>
            </a:endParaRPr>
          </a:p>
        </p:txBody>
      </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700405">
              <a:lnSpc>
                <a:spcPct val="100000"/>
              </a:lnSpc>
              <a:spcBef>
                <a:spcPts val="100"/>
              </a:spcBef>
            </a:pPr>
            <a:r>
              <a:rPr spc="-5" dirty="0"/>
              <a:t>學校教職員工生於進行校內外教學活動、執行職務及人際互動時，應</a:t>
            </a:r>
          </a:p>
          <a:p>
            <a:pPr marL="700405">
              <a:lnSpc>
                <a:spcPct val="100000"/>
              </a:lnSpc>
            </a:pPr>
            <a:r>
              <a:rPr b="1" dirty="0">
                <a:solidFill>
                  <a:srgbClr val="D34817"/>
                </a:solidFill>
                <a:latin typeface="微軟正黑體"/>
                <a:cs typeface="微軟正黑體"/>
              </a:rPr>
              <a:t>尊重性別多元及個別差異</a:t>
            </a:r>
            <a:r>
              <a:rPr spc="-50" dirty="0"/>
              <a:t>。</a:t>
            </a:r>
          </a:p>
          <a:p>
            <a:pPr marL="698500" marR="309245" indent="-686435" algn="just">
              <a:lnSpc>
                <a:spcPct val="100000"/>
              </a:lnSpc>
              <a:spcBef>
                <a:spcPts val="2835"/>
              </a:spcBef>
            </a:pPr>
            <a:r>
              <a:rPr dirty="0"/>
              <a:t>§</a:t>
            </a:r>
            <a:r>
              <a:rPr dirty="0">
                <a:latin typeface="Arial"/>
                <a:cs typeface="Arial"/>
              </a:rPr>
              <a:t>7 </a:t>
            </a:r>
            <a:r>
              <a:rPr spc="-5" dirty="0"/>
              <a:t>教師於執行教學、指導、訓練、評鑑、管理、輔導或提供學生工作機會時，在與性或性別有關之人際互動上，不得發展有違專業倫理之關</a:t>
            </a:r>
            <a:r>
              <a:rPr spc="-25" dirty="0"/>
              <a:t>係。</a:t>
            </a:r>
          </a:p>
          <a:p>
            <a:pPr marL="698500" marR="309245">
              <a:lnSpc>
                <a:spcPct val="100000"/>
              </a:lnSpc>
              <a:spcBef>
                <a:spcPts val="1290"/>
              </a:spcBef>
            </a:pPr>
            <a:r>
              <a:rPr dirty="0"/>
              <a:t>教師發現其與學生之關係有違反前項專業倫理之虞，</a:t>
            </a:r>
            <a:r>
              <a:rPr b="1" spc="-10" dirty="0">
                <a:solidFill>
                  <a:srgbClr val="D34817"/>
                </a:solidFill>
                <a:latin typeface="微軟正黑體"/>
                <a:cs typeface="微軟正黑體"/>
              </a:rPr>
              <a:t>應主動迴避或陳</a:t>
            </a:r>
            <a:r>
              <a:rPr b="1" dirty="0">
                <a:solidFill>
                  <a:srgbClr val="D34817"/>
                </a:solidFill>
                <a:latin typeface="微軟正黑體"/>
                <a:cs typeface="微軟正黑體"/>
              </a:rPr>
              <a:t>報學校處理</a:t>
            </a:r>
            <a:r>
              <a:rPr spc="-50" dirty="0"/>
              <a:t>。</a:t>
            </a:r>
          </a:p>
          <a:p>
            <a:pPr marL="698500" marR="5080">
              <a:lnSpc>
                <a:spcPct val="100000"/>
              </a:lnSpc>
              <a:spcBef>
                <a:spcPts val="1355"/>
              </a:spcBef>
            </a:pPr>
            <a:r>
              <a:rPr dirty="0"/>
              <a:t>教職員工應尊重他人與自己之性或身體之自主</a:t>
            </a:r>
            <a:r>
              <a:rPr b="1" spc="-5" dirty="0">
                <a:solidFill>
                  <a:srgbClr val="D34817"/>
                </a:solidFill>
                <a:latin typeface="微軟正黑體"/>
                <a:cs typeface="微軟正黑體"/>
              </a:rPr>
              <a:t>避免不受歡迎追求行為，不得以強制或暴力手段處理與性或性別有關之衝突。</a:t>
            </a:r>
          </a:p>
        </p:txBody>
      </p:sp>
      <p:sp>
        <p:nvSpPr>
          <p:cNvPr id="10" name="日期版面配置區 9">
            <a:extLst>
              <a:ext uri="{FF2B5EF4-FFF2-40B4-BE49-F238E27FC236}">
                <a16:creationId xmlns:a16="http://schemas.microsoft.com/office/drawing/2014/main" id="{E6A28F56-8C3C-45EC-AD38-0571B5072625}"/>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9" name="投影片編號版面配置區 8">
            <a:extLst>
              <a:ext uri="{FF2B5EF4-FFF2-40B4-BE49-F238E27FC236}">
                <a16:creationId xmlns:a16="http://schemas.microsoft.com/office/drawing/2014/main" id="{27E95A8C-3AAF-06D5-5C6F-113F26E4FAA7}"/>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46</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7427" y="308919"/>
            <a:ext cx="2055495" cy="635000"/>
          </a:xfrm>
          <a:prstGeom prst="rect">
            <a:avLst/>
          </a:prstGeom>
        </p:spPr>
        <p:txBody>
          <a:bodyPr vert="horz" wrap="square" lIns="0" tIns="12065" rIns="0" bIns="0" rtlCol="0">
            <a:spAutoFit/>
          </a:bodyPr>
          <a:lstStyle/>
          <a:p>
            <a:pPr marL="12700">
              <a:lnSpc>
                <a:spcPct val="100000"/>
              </a:lnSpc>
              <a:spcBef>
                <a:spcPts val="95"/>
              </a:spcBef>
            </a:pPr>
            <a:r>
              <a:rPr spc="-40" dirty="0"/>
              <a:t>師生界</a:t>
            </a:r>
            <a:r>
              <a:rPr spc="-50" dirty="0"/>
              <a:t>線</a:t>
            </a:r>
          </a:p>
        </p:txBody>
      </p:sp>
      <p:sp>
        <p:nvSpPr>
          <p:cNvPr id="3" name="object 3"/>
          <p:cNvSpPr txBox="1"/>
          <p:nvPr/>
        </p:nvSpPr>
        <p:spPr>
          <a:xfrm>
            <a:off x="3567684" y="1615587"/>
            <a:ext cx="505460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D34817"/>
                </a:solidFill>
                <a:latin typeface="微軟正黑體"/>
                <a:cs typeface="微軟正黑體"/>
              </a:rPr>
              <a:t>常見的違反師生界線樣態</a:t>
            </a:r>
            <a:endParaRPr sz="3600">
              <a:latin typeface="微軟正黑體"/>
              <a:cs typeface="微軟正黑體"/>
            </a:endParaRPr>
          </a:p>
        </p:txBody>
      </p:sp>
      <p:sp>
        <p:nvSpPr>
          <p:cNvPr id="4" name="object 4"/>
          <p:cNvSpPr/>
          <p:nvPr/>
        </p:nvSpPr>
        <p:spPr>
          <a:xfrm>
            <a:off x="2133600" y="4102608"/>
            <a:ext cx="3912235" cy="1534795"/>
          </a:xfrm>
          <a:custGeom>
            <a:avLst/>
            <a:gdLst/>
            <a:ahLst/>
            <a:cxnLst/>
            <a:rect l="l" t="t" r="r" b="b"/>
            <a:pathLst>
              <a:path w="3912235" h="1534795">
                <a:moveTo>
                  <a:pt x="3912108" y="0"/>
                </a:moveTo>
                <a:lnTo>
                  <a:pt x="0" y="0"/>
                </a:lnTo>
                <a:lnTo>
                  <a:pt x="0" y="1534668"/>
                </a:lnTo>
                <a:lnTo>
                  <a:pt x="3912108" y="1534668"/>
                </a:lnTo>
                <a:lnTo>
                  <a:pt x="3912108" y="0"/>
                </a:lnTo>
                <a:close/>
              </a:path>
            </a:pathLst>
          </a:custGeom>
          <a:solidFill>
            <a:srgbClr val="E9E6E7"/>
          </a:solidFill>
        </p:spPr>
        <p:txBody>
          <a:bodyPr wrap="square" lIns="0" tIns="0" rIns="0" bIns="0" rtlCol="0"/>
          <a:lstStyle/>
          <a:p>
            <a:endParaRPr/>
          </a:p>
        </p:txBody>
      </p:sp>
      <p:sp>
        <p:nvSpPr>
          <p:cNvPr id="5" name="object 5"/>
          <p:cNvSpPr/>
          <p:nvPr/>
        </p:nvSpPr>
        <p:spPr>
          <a:xfrm>
            <a:off x="6146291" y="2514600"/>
            <a:ext cx="3912235" cy="1533525"/>
          </a:xfrm>
          <a:custGeom>
            <a:avLst/>
            <a:gdLst/>
            <a:ahLst/>
            <a:cxnLst/>
            <a:rect l="l" t="t" r="r" b="b"/>
            <a:pathLst>
              <a:path w="3912234" h="1533525">
                <a:moveTo>
                  <a:pt x="3912108" y="0"/>
                </a:moveTo>
                <a:lnTo>
                  <a:pt x="0" y="0"/>
                </a:lnTo>
                <a:lnTo>
                  <a:pt x="0" y="1533144"/>
                </a:lnTo>
                <a:lnTo>
                  <a:pt x="3912108" y="1533144"/>
                </a:lnTo>
                <a:lnTo>
                  <a:pt x="3912108" y="0"/>
                </a:lnTo>
                <a:close/>
              </a:path>
            </a:pathLst>
          </a:custGeom>
          <a:solidFill>
            <a:srgbClr val="E9E6E7"/>
          </a:solidFill>
        </p:spPr>
        <p:txBody>
          <a:bodyPr wrap="square" lIns="0" tIns="0" rIns="0" bIns="0" rtlCol="0"/>
          <a:lstStyle/>
          <a:p>
            <a:endParaRPr/>
          </a:p>
        </p:txBody>
      </p:sp>
      <p:sp>
        <p:nvSpPr>
          <p:cNvPr id="6" name="object 6"/>
          <p:cNvSpPr/>
          <p:nvPr/>
        </p:nvSpPr>
        <p:spPr>
          <a:xfrm>
            <a:off x="6146291" y="4102608"/>
            <a:ext cx="3912235" cy="1534795"/>
          </a:xfrm>
          <a:custGeom>
            <a:avLst/>
            <a:gdLst/>
            <a:ahLst/>
            <a:cxnLst/>
            <a:rect l="l" t="t" r="r" b="b"/>
            <a:pathLst>
              <a:path w="3912234" h="1534795">
                <a:moveTo>
                  <a:pt x="3912108" y="0"/>
                </a:moveTo>
                <a:lnTo>
                  <a:pt x="0" y="0"/>
                </a:lnTo>
                <a:lnTo>
                  <a:pt x="0" y="1534668"/>
                </a:lnTo>
                <a:lnTo>
                  <a:pt x="3912108" y="1534668"/>
                </a:lnTo>
                <a:lnTo>
                  <a:pt x="3912108" y="0"/>
                </a:lnTo>
                <a:close/>
              </a:path>
            </a:pathLst>
          </a:custGeom>
          <a:solidFill>
            <a:srgbClr val="EBDFDB"/>
          </a:solidFill>
        </p:spPr>
        <p:txBody>
          <a:bodyPr wrap="square" lIns="0" tIns="0" rIns="0" bIns="0" rtlCol="0"/>
          <a:lstStyle/>
          <a:p>
            <a:endParaRPr/>
          </a:p>
        </p:txBody>
      </p:sp>
      <p:grpSp>
        <p:nvGrpSpPr>
          <p:cNvPr id="7" name="object 7"/>
          <p:cNvGrpSpPr/>
          <p:nvPr/>
        </p:nvGrpSpPr>
        <p:grpSpPr>
          <a:xfrm>
            <a:off x="2133600" y="2514600"/>
            <a:ext cx="3912235" cy="1533525"/>
            <a:chOff x="2133600" y="2514600"/>
            <a:chExt cx="3912235" cy="1533525"/>
          </a:xfrm>
        </p:grpSpPr>
        <p:sp>
          <p:nvSpPr>
            <p:cNvPr id="8" name="object 8"/>
            <p:cNvSpPr/>
            <p:nvPr/>
          </p:nvSpPr>
          <p:spPr>
            <a:xfrm>
              <a:off x="2133600" y="2514600"/>
              <a:ext cx="3912235" cy="1533525"/>
            </a:xfrm>
            <a:custGeom>
              <a:avLst/>
              <a:gdLst/>
              <a:ahLst/>
              <a:cxnLst/>
              <a:rect l="l" t="t" r="r" b="b"/>
              <a:pathLst>
                <a:path w="3912235" h="1533525">
                  <a:moveTo>
                    <a:pt x="3912108" y="0"/>
                  </a:moveTo>
                  <a:lnTo>
                    <a:pt x="0" y="0"/>
                  </a:lnTo>
                  <a:lnTo>
                    <a:pt x="0" y="1533144"/>
                  </a:lnTo>
                  <a:lnTo>
                    <a:pt x="3912108" y="1533144"/>
                  </a:lnTo>
                  <a:lnTo>
                    <a:pt x="3912108" y="0"/>
                  </a:lnTo>
                  <a:close/>
                </a:path>
              </a:pathLst>
            </a:custGeom>
            <a:solidFill>
              <a:srgbClr val="EBDFDB"/>
            </a:solidFill>
          </p:spPr>
          <p:txBody>
            <a:bodyPr wrap="square" lIns="0" tIns="0" rIns="0" bIns="0" rtlCol="0"/>
            <a:lstStyle/>
            <a:p>
              <a:endParaRPr/>
            </a:p>
          </p:txBody>
        </p:sp>
        <p:pic>
          <p:nvPicPr>
            <p:cNvPr id="9" name="object 9"/>
            <p:cNvPicPr/>
            <p:nvPr/>
          </p:nvPicPr>
          <p:blipFill>
            <a:blip r:embed="rId2" cstate="print"/>
            <a:stretch>
              <a:fillRect/>
            </a:stretch>
          </p:blipFill>
          <p:spPr>
            <a:xfrm>
              <a:off x="2276425" y="2687911"/>
              <a:ext cx="211175" cy="211162"/>
            </a:xfrm>
            <a:prstGeom prst="rect">
              <a:avLst/>
            </a:prstGeom>
          </p:spPr>
        </p:pic>
      </p:grpSp>
      <p:sp>
        <p:nvSpPr>
          <p:cNvPr id="10" name="object 10"/>
          <p:cNvSpPr txBox="1"/>
          <p:nvPr/>
        </p:nvSpPr>
        <p:spPr>
          <a:xfrm>
            <a:off x="6591915" y="2826510"/>
            <a:ext cx="735965" cy="880110"/>
          </a:xfrm>
          <a:prstGeom prst="rect">
            <a:avLst/>
          </a:prstGeom>
        </p:spPr>
        <p:txBody>
          <a:bodyPr vert="horz" wrap="square" lIns="0" tIns="10160" rIns="0" bIns="0" rtlCol="0">
            <a:spAutoFit/>
          </a:bodyPr>
          <a:lstStyle/>
          <a:p>
            <a:pPr marL="12700" marR="5080">
              <a:lnSpc>
                <a:spcPct val="100400"/>
              </a:lnSpc>
              <a:spcBef>
                <a:spcPts val="80"/>
              </a:spcBef>
            </a:pPr>
            <a:r>
              <a:rPr sz="2800" spc="-35" dirty="0">
                <a:solidFill>
                  <a:srgbClr val="2F4A6F"/>
                </a:solidFill>
                <a:latin typeface="微軟正黑體"/>
                <a:cs typeface="微軟正黑體"/>
              </a:rPr>
              <a:t>權</a:t>
            </a:r>
            <a:r>
              <a:rPr sz="2800" spc="-50" dirty="0">
                <a:solidFill>
                  <a:srgbClr val="2F4A6F"/>
                </a:solidFill>
                <a:latin typeface="微軟正黑體"/>
                <a:cs typeface="微軟正黑體"/>
              </a:rPr>
              <a:t>力</a:t>
            </a:r>
            <a:r>
              <a:rPr sz="2800" spc="-35" dirty="0">
                <a:solidFill>
                  <a:srgbClr val="2F4A6F"/>
                </a:solidFill>
                <a:latin typeface="微軟正黑體"/>
                <a:cs typeface="微軟正黑體"/>
              </a:rPr>
              <a:t>界</a:t>
            </a:r>
            <a:r>
              <a:rPr sz="2800" spc="-50" dirty="0">
                <a:solidFill>
                  <a:srgbClr val="2F4A6F"/>
                </a:solidFill>
                <a:latin typeface="微軟正黑體"/>
                <a:cs typeface="微軟正黑體"/>
              </a:rPr>
              <a:t>線</a:t>
            </a:r>
            <a:endParaRPr sz="2800">
              <a:latin typeface="微軟正黑體"/>
              <a:cs typeface="微軟正黑體"/>
            </a:endParaRPr>
          </a:p>
        </p:txBody>
      </p:sp>
      <p:sp>
        <p:nvSpPr>
          <p:cNvPr id="11" name="object 11"/>
          <p:cNvSpPr txBox="1"/>
          <p:nvPr/>
        </p:nvSpPr>
        <p:spPr>
          <a:xfrm>
            <a:off x="2541736" y="2831021"/>
            <a:ext cx="3178810" cy="875665"/>
          </a:xfrm>
          <a:prstGeom prst="rect">
            <a:avLst/>
          </a:prstGeom>
        </p:spPr>
        <p:txBody>
          <a:bodyPr vert="horz" wrap="square" lIns="0" tIns="12065" rIns="0" bIns="0" rtlCol="0">
            <a:spAutoFit/>
          </a:bodyPr>
          <a:lstStyle/>
          <a:p>
            <a:pPr marL="12700">
              <a:lnSpc>
                <a:spcPts val="3350"/>
              </a:lnSpc>
              <a:spcBef>
                <a:spcPts val="95"/>
              </a:spcBef>
              <a:tabLst>
                <a:tab pos="1290320" algn="l"/>
              </a:tabLst>
            </a:pPr>
            <a:r>
              <a:rPr sz="2800" spc="-35" dirty="0">
                <a:solidFill>
                  <a:srgbClr val="2F4A6F"/>
                </a:solidFill>
                <a:latin typeface="微軟正黑體"/>
                <a:cs typeface="微軟正黑體"/>
              </a:rPr>
              <a:t>情</a:t>
            </a:r>
            <a:r>
              <a:rPr sz="2800" spc="-50" dirty="0">
                <a:solidFill>
                  <a:srgbClr val="2F4A6F"/>
                </a:solidFill>
                <a:latin typeface="微軟正黑體"/>
                <a:cs typeface="微軟正黑體"/>
              </a:rPr>
              <a:t>緒</a:t>
            </a:r>
            <a:r>
              <a:rPr sz="2800" dirty="0">
                <a:solidFill>
                  <a:srgbClr val="2F4A6F"/>
                </a:solidFill>
                <a:latin typeface="微軟正黑體"/>
                <a:cs typeface="微軟正黑體"/>
              </a:rPr>
              <a:t>	</a:t>
            </a:r>
            <a:r>
              <a:rPr sz="1800" dirty="0">
                <a:latin typeface="微軟正黑體"/>
                <a:cs typeface="微軟正黑體"/>
              </a:rPr>
              <a:t>刻意經營生對師</a:t>
            </a:r>
            <a:r>
              <a:rPr sz="1800" spc="-50" dirty="0">
                <a:latin typeface="微軟正黑體"/>
                <a:cs typeface="微軟正黑體"/>
              </a:rPr>
              <a:t>的</a:t>
            </a:r>
            <a:endParaRPr sz="1800">
              <a:latin typeface="微軟正黑體"/>
              <a:cs typeface="微軟正黑體"/>
            </a:endParaRPr>
          </a:p>
          <a:p>
            <a:pPr marL="12700">
              <a:lnSpc>
                <a:spcPts val="3350"/>
              </a:lnSpc>
              <a:tabLst>
                <a:tab pos="1290320" algn="l"/>
              </a:tabLst>
            </a:pPr>
            <a:r>
              <a:rPr sz="2800" spc="-35" dirty="0">
                <a:solidFill>
                  <a:srgbClr val="2F4A6F"/>
                </a:solidFill>
                <a:latin typeface="微軟正黑體"/>
                <a:cs typeface="微軟正黑體"/>
              </a:rPr>
              <a:t>界</a:t>
            </a:r>
            <a:r>
              <a:rPr sz="2800" spc="-50" dirty="0">
                <a:solidFill>
                  <a:srgbClr val="2F4A6F"/>
                </a:solidFill>
                <a:latin typeface="微軟正黑體"/>
                <a:cs typeface="微軟正黑體"/>
              </a:rPr>
              <a:t>線</a:t>
            </a:r>
            <a:r>
              <a:rPr sz="2800" dirty="0">
                <a:solidFill>
                  <a:srgbClr val="2F4A6F"/>
                </a:solidFill>
                <a:latin typeface="微軟正黑體"/>
                <a:cs typeface="微軟正黑體"/>
              </a:rPr>
              <a:t>	</a:t>
            </a:r>
            <a:r>
              <a:rPr sz="2700" baseline="3086" dirty="0">
                <a:latin typeface="微軟正黑體"/>
                <a:cs typeface="微軟正黑體"/>
              </a:rPr>
              <a:t>情感依賴</a:t>
            </a:r>
            <a:r>
              <a:rPr sz="2700" spc="-75" baseline="3086" dirty="0">
                <a:latin typeface="微軟正黑體"/>
                <a:cs typeface="微軟正黑體"/>
              </a:rPr>
              <a:t>等</a:t>
            </a:r>
            <a:endParaRPr sz="2700" baseline="3086">
              <a:latin typeface="微軟正黑體"/>
              <a:cs typeface="微軟正黑體"/>
            </a:endParaRPr>
          </a:p>
        </p:txBody>
      </p:sp>
      <p:sp>
        <p:nvSpPr>
          <p:cNvPr id="12" name="object 12"/>
          <p:cNvSpPr txBox="1"/>
          <p:nvPr/>
        </p:nvSpPr>
        <p:spPr>
          <a:xfrm>
            <a:off x="2541736" y="4419791"/>
            <a:ext cx="3401060" cy="875665"/>
          </a:xfrm>
          <a:prstGeom prst="rect">
            <a:avLst/>
          </a:prstGeom>
        </p:spPr>
        <p:txBody>
          <a:bodyPr vert="horz" wrap="square" lIns="0" tIns="12065" rIns="0" bIns="0" rtlCol="0">
            <a:spAutoFit/>
          </a:bodyPr>
          <a:lstStyle/>
          <a:p>
            <a:pPr marL="12700">
              <a:lnSpc>
                <a:spcPts val="3350"/>
              </a:lnSpc>
              <a:spcBef>
                <a:spcPts val="95"/>
              </a:spcBef>
              <a:tabLst>
                <a:tab pos="1290320" algn="l"/>
              </a:tabLst>
            </a:pPr>
            <a:r>
              <a:rPr sz="2800" spc="-35" dirty="0">
                <a:solidFill>
                  <a:srgbClr val="2F4A6F"/>
                </a:solidFill>
                <a:latin typeface="微軟正黑體"/>
                <a:cs typeface="微軟正黑體"/>
              </a:rPr>
              <a:t>關</a:t>
            </a:r>
            <a:r>
              <a:rPr sz="2800" spc="-50" dirty="0">
                <a:solidFill>
                  <a:srgbClr val="2F4A6F"/>
                </a:solidFill>
                <a:latin typeface="微軟正黑體"/>
                <a:cs typeface="微軟正黑體"/>
              </a:rPr>
              <a:t>係</a:t>
            </a:r>
            <a:r>
              <a:rPr sz="2800" dirty="0">
                <a:solidFill>
                  <a:srgbClr val="2F4A6F"/>
                </a:solidFill>
                <a:latin typeface="微軟正黑體"/>
                <a:cs typeface="微軟正黑體"/>
              </a:rPr>
              <a:t>	</a:t>
            </a:r>
            <a:r>
              <a:rPr sz="1800" dirty="0">
                <a:latin typeface="微軟正黑體"/>
                <a:cs typeface="微軟正黑體"/>
              </a:rPr>
              <a:t>與學生的親密關</a:t>
            </a:r>
            <a:r>
              <a:rPr sz="1800" spc="310" dirty="0">
                <a:latin typeface="微軟正黑體"/>
                <a:cs typeface="微軟正黑體"/>
              </a:rPr>
              <a:t>係</a:t>
            </a:r>
            <a:r>
              <a:rPr sz="1800" spc="-50" dirty="0">
                <a:latin typeface="微軟正黑體"/>
                <a:cs typeface="微軟正黑體"/>
              </a:rPr>
              <a:t>、</a:t>
            </a:r>
            <a:endParaRPr sz="1800">
              <a:latin typeface="微軟正黑體"/>
              <a:cs typeface="微軟正黑體"/>
            </a:endParaRPr>
          </a:p>
          <a:p>
            <a:pPr marL="12700">
              <a:lnSpc>
                <a:spcPts val="3350"/>
              </a:lnSpc>
              <a:tabLst>
                <a:tab pos="1290320" algn="l"/>
              </a:tabLst>
            </a:pPr>
            <a:r>
              <a:rPr sz="2800" spc="-35" dirty="0">
                <a:solidFill>
                  <a:srgbClr val="2F4A6F"/>
                </a:solidFill>
                <a:latin typeface="微軟正黑體"/>
                <a:cs typeface="微軟正黑體"/>
              </a:rPr>
              <a:t>界</a:t>
            </a:r>
            <a:r>
              <a:rPr sz="2800" spc="-50" dirty="0">
                <a:solidFill>
                  <a:srgbClr val="2F4A6F"/>
                </a:solidFill>
                <a:latin typeface="微軟正黑體"/>
                <a:cs typeface="微軟正黑體"/>
              </a:rPr>
              <a:t>線</a:t>
            </a:r>
            <a:r>
              <a:rPr sz="2800" dirty="0">
                <a:solidFill>
                  <a:srgbClr val="2F4A6F"/>
                </a:solidFill>
                <a:latin typeface="微軟正黑體"/>
                <a:cs typeface="微軟正黑體"/>
              </a:rPr>
              <a:t>	</a:t>
            </a:r>
            <a:r>
              <a:rPr sz="2700" baseline="3086" dirty="0">
                <a:latin typeface="微軟正黑體"/>
                <a:cs typeface="微軟正黑體"/>
              </a:rPr>
              <a:t>挑逗學生</a:t>
            </a:r>
            <a:r>
              <a:rPr sz="2700" spc="-75" baseline="3086" dirty="0">
                <a:latin typeface="微軟正黑體"/>
                <a:cs typeface="微軟正黑體"/>
              </a:rPr>
              <a:t>等</a:t>
            </a:r>
            <a:endParaRPr sz="2700" baseline="3086">
              <a:latin typeface="微軟正黑體"/>
              <a:cs typeface="微軟正黑體"/>
            </a:endParaRPr>
          </a:p>
        </p:txBody>
      </p:sp>
      <p:sp>
        <p:nvSpPr>
          <p:cNvPr id="13" name="object 13"/>
          <p:cNvSpPr txBox="1"/>
          <p:nvPr/>
        </p:nvSpPr>
        <p:spPr>
          <a:xfrm>
            <a:off x="7837304" y="2649589"/>
            <a:ext cx="2082800" cy="1259840"/>
          </a:xfrm>
          <a:prstGeom prst="rect">
            <a:avLst/>
          </a:prstGeom>
        </p:spPr>
        <p:txBody>
          <a:bodyPr vert="horz" wrap="square" lIns="0" tIns="12700" rIns="0" bIns="0" rtlCol="0">
            <a:spAutoFit/>
          </a:bodyPr>
          <a:lstStyle/>
          <a:p>
            <a:pPr marL="12700" marR="5080" algn="just">
              <a:lnSpc>
                <a:spcPct val="150000"/>
              </a:lnSpc>
              <a:spcBef>
                <a:spcPts val="100"/>
              </a:spcBef>
            </a:pPr>
            <a:r>
              <a:rPr sz="1800" spc="-10" dirty="0">
                <a:latin typeface="微軟正黑體"/>
                <a:cs typeface="微軟正黑體"/>
              </a:rPr>
              <a:t>以財物、成績、出賽機會等利誘或脅迫學生發生親密互動</a:t>
            </a:r>
            <a:endParaRPr sz="1800">
              <a:latin typeface="微軟正黑體"/>
              <a:cs typeface="微軟正黑體"/>
            </a:endParaRPr>
          </a:p>
        </p:txBody>
      </p:sp>
      <p:sp>
        <p:nvSpPr>
          <p:cNvPr id="14" name="object 14"/>
          <p:cNvSpPr txBox="1"/>
          <p:nvPr/>
        </p:nvSpPr>
        <p:spPr>
          <a:xfrm>
            <a:off x="6591915" y="4419791"/>
            <a:ext cx="3100070" cy="875665"/>
          </a:xfrm>
          <a:prstGeom prst="rect">
            <a:avLst/>
          </a:prstGeom>
        </p:spPr>
        <p:txBody>
          <a:bodyPr vert="horz" wrap="square" lIns="0" tIns="12065" rIns="0" bIns="0" rtlCol="0">
            <a:spAutoFit/>
          </a:bodyPr>
          <a:lstStyle/>
          <a:p>
            <a:pPr marL="12700">
              <a:lnSpc>
                <a:spcPts val="3350"/>
              </a:lnSpc>
              <a:spcBef>
                <a:spcPts val="95"/>
              </a:spcBef>
              <a:tabLst>
                <a:tab pos="1257935" algn="l"/>
              </a:tabLst>
            </a:pPr>
            <a:r>
              <a:rPr sz="2800" spc="-35" dirty="0">
                <a:solidFill>
                  <a:srgbClr val="2F4A6F"/>
                </a:solidFill>
                <a:latin typeface="微軟正黑體"/>
                <a:cs typeface="微軟正黑體"/>
              </a:rPr>
              <a:t>溝</a:t>
            </a:r>
            <a:r>
              <a:rPr sz="2800" spc="-50" dirty="0">
                <a:solidFill>
                  <a:srgbClr val="2F4A6F"/>
                </a:solidFill>
                <a:latin typeface="微軟正黑體"/>
                <a:cs typeface="微軟正黑體"/>
              </a:rPr>
              <a:t>通</a:t>
            </a:r>
            <a:r>
              <a:rPr sz="2800" dirty="0">
                <a:solidFill>
                  <a:srgbClr val="2F4A6F"/>
                </a:solidFill>
                <a:latin typeface="微軟正黑體"/>
                <a:cs typeface="微軟正黑體"/>
              </a:rPr>
              <a:t>	</a:t>
            </a:r>
            <a:r>
              <a:rPr sz="1800" dirty="0">
                <a:latin typeface="微軟正黑體"/>
                <a:cs typeface="微軟正黑體"/>
              </a:rPr>
              <a:t>與學生進行具有</a:t>
            </a:r>
            <a:r>
              <a:rPr sz="1800" spc="-50" dirty="0">
                <a:latin typeface="微軟正黑體"/>
                <a:cs typeface="微軟正黑體"/>
              </a:rPr>
              <a:t>性</a:t>
            </a:r>
            <a:endParaRPr sz="1800">
              <a:latin typeface="微軟正黑體"/>
              <a:cs typeface="微軟正黑體"/>
            </a:endParaRPr>
          </a:p>
          <a:p>
            <a:pPr marL="12700">
              <a:lnSpc>
                <a:spcPts val="3350"/>
              </a:lnSpc>
              <a:tabLst>
                <a:tab pos="1257935" algn="l"/>
              </a:tabLst>
            </a:pPr>
            <a:r>
              <a:rPr sz="2800" spc="-35" dirty="0">
                <a:solidFill>
                  <a:srgbClr val="2F4A6F"/>
                </a:solidFill>
                <a:latin typeface="微軟正黑體"/>
                <a:cs typeface="微軟正黑體"/>
              </a:rPr>
              <a:t>界</a:t>
            </a:r>
            <a:r>
              <a:rPr sz="2800" spc="-50" dirty="0">
                <a:solidFill>
                  <a:srgbClr val="2F4A6F"/>
                </a:solidFill>
                <a:latin typeface="微軟正黑體"/>
                <a:cs typeface="微軟正黑體"/>
              </a:rPr>
              <a:t>線</a:t>
            </a:r>
            <a:r>
              <a:rPr sz="2800" dirty="0">
                <a:solidFill>
                  <a:srgbClr val="2F4A6F"/>
                </a:solidFill>
                <a:latin typeface="微軟正黑體"/>
                <a:cs typeface="微軟正黑體"/>
              </a:rPr>
              <a:t>	</a:t>
            </a:r>
            <a:r>
              <a:rPr sz="2700" baseline="3086" dirty="0">
                <a:latin typeface="微軟正黑體"/>
                <a:cs typeface="微軟正黑體"/>
              </a:rPr>
              <a:t>意味的私下對話</a:t>
            </a:r>
            <a:r>
              <a:rPr sz="2700" spc="-75" baseline="3086" dirty="0">
                <a:latin typeface="微軟正黑體"/>
                <a:cs typeface="微軟正黑體"/>
              </a:rPr>
              <a:t>等</a:t>
            </a:r>
            <a:endParaRPr sz="2700" baseline="3086">
              <a:latin typeface="微軟正黑體"/>
              <a:cs typeface="微軟正黑體"/>
            </a:endParaRPr>
          </a:p>
        </p:txBody>
      </p:sp>
      <p:sp>
        <p:nvSpPr>
          <p:cNvPr id="15" name="object 15"/>
          <p:cNvSpPr/>
          <p:nvPr/>
        </p:nvSpPr>
        <p:spPr>
          <a:xfrm>
            <a:off x="3474720" y="2889504"/>
            <a:ext cx="0" cy="784860"/>
          </a:xfrm>
          <a:custGeom>
            <a:avLst/>
            <a:gdLst/>
            <a:ahLst/>
            <a:cxnLst/>
            <a:rect l="l" t="t" r="r" b="b"/>
            <a:pathLst>
              <a:path h="784860">
                <a:moveTo>
                  <a:pt x="0" y="0"/>
                </a:moveTo>
                <a:lnTo>
                  <a:pt x="0" y="784783"/>
                </a:lnTo>
              </a:path>
            </a:pathLst>
          </a:custGeom>
          <a:ln w="6096">
            <a:solidFill>
              <a:srgbClr val="D34817"/>
            </a:solidFill>
          </a:ln>
        </p:spPr>
        <p:txBody>
          <a:bodyPr wrap="square" lIns="0" tIns="0" rIns="0" bIns="0" rtlCol="0"/>
          <a:lstStyle/>
          <a:p>
            <a:endParaRPr/>
          </a:p>
        </p:txBody>
      </p:sp>
      <p:grpSp>
        <p:nvGrpSpPr>
          <p:cNvPr id="16" name="object 16"/>
          <p:cNvGrpSpPr/>
          <p:nvPr/>
        </p:nvGrpSpPr>
        <p:grpSpPr>
          <a:xfrm>
            <a:off x="2276425" y="4254582"/>
            <a:ext cx="1201420" cy="1007744"/>
            <a:chOff x="2276425" y="4254582"/>
            <a:chExt cx="1201420" cy="1007744"/>
          </a:xfrm>
        </p:grpSpPr>
        <p:sp>
          <p:nvSpPr>
            <p:cNvPr id="17" name="object 17"/>
            <p:cNvSpPr/>
            <p:nvPr/>
          </p:nvSpPr>
          <p:spPr>
            <a:xfrm>
              <a:off x="3474719" y="4477511"/>
              <a:ext cx="0" cy="784860"/>
            </a:xfrm>
            <a:custGeom>
              <a:avLst/>
              <a:gdLst/>
              <a:ahLst/>
              <a:cxnLst/>
              <a:rect l="l" t="t" r="r" b="b"/>
              <a:pathLst>
                <a:path h="784860">
                  <a:moveTo>
                    <a:pt x="0" y="0"/>
                  </a:moveTo>
                  <a:lnTo>
                    <a:pt x="0" y="784783"/>
                  </a:lnTo>
                </a:path>
              </a:pathLst>
            </a:custGeom>
            <a:ln w="6096">
              <a:solidFill>
                <a:srgbClr val="D34817"/>
              </a:solidFill>
            </a:ln>
          </p:spPr>
          <p:txBody>
            <a:bodyPr wrap="square" lIns="0" tIns="0" rIns="0" bIns="0" rtlCol="0"/>
            <a:lstStyle/>
            <a:p>
              <a:endParaRPr/>
            </a:p>
          </p:txBody>
        </p:sp>
        <p:pic>
          <p:nvPicPr>
            <p:cNvPr id="18" name="object 18"/>
            <p:cNvPicPr/>
            <p:nvPr/>
          </p:nvPicPr>
          <p:blipFill>
            <a:blip r:embed="rId2" cstate="print"/>
            <a:stretch>
              <a:fillRect/>
            </a:stretch>
          </p:blipFill>
          <p:spPr>
            <a:xfrm>
              <a:off x="2276425" y="4254582"/>
              <a:ext cx="211175" cy="211162"/>
            </a:xfrm>
            <a:prstGeom prst="rect">
              <a:avLst/>
            </a:prstGeom>
          </p:spPr>
        </p:pic>
      </p:grpSp>
      <p:grpSp>
        <p:nvGrpSpPr>
          <p:cNvPr id="19" name="object 19"/>
          <p:cNvGrpSpPr/>
          <p:nvPr/>
        </p:nvGrpSpPr>
        <p:grpSpPr>
          <a:xfrm>
            <a:off x="6299785" y="2687911"/>
            <a:ext cx="1250315" cy="986790"/>
            <a:chOff x="6299785" y="2687911"/>
            <a:chExt cx="1250315" cy="986790"/>
          </a:xfrm>
        </p:grpSpPr>
        <p:sp>
          <p:nvSpPr>
            <p:cNvPr id="20" name="object 20"/>
            <p:cNvSpPr/>
            <p:nvPr/>
          </p:nvSpPr>
          <p:spPr>
            <a:xfrm>
              <a:off x="7546848" y="2889504"/>
              <a:ext cx="0" cy="784860"/>
            </a:xfrm>
            <a:custGeom>
              <a:avLst/>
              <a:gdLst/>
              <a:ahLst/>
              <a:cxnLst/>
              <a:rect l="l" t="t" r="r" b="b"/>
              <a:pathLst>
                <a:path h="784860">
                  <a:moveTo>
                    <a:pt x="0" y="0"/>
                  </a:moveTo>
                  <a:lnTo>
                    <a:pt x="0" y="784783"/>
                  </a:lnTo>
                </a:path>
              </a:pathLst>
            </a:custGeom>
            <a:ln w="6096">
              <a:solidFill>
                <a:srgbClr val="D34817"/>
              </a:solidFill>
            </a:ln>
          </p:spPr>
          <p:txBody>
            <a:bodyPr wrap="square" lIns="0" tIns="0" rIns="0" bIns="0" rtlCol="0"/>
            <a:lstStyle/>
            <a:p>
              <a:endParaRPr/>
            </a:p>
          </p:txBody>
        </p:sp>
        <p:pic>
          <p:nvPicPr>
            <p:cNvPr id="21" name="object 21"/>
            <p:cNvPicPr/>
            <p:nvPr/>
          </p:nvPicPr>
          <p:blipFill>
            <a:blip r:embed="rId2" cstate="print"/>
            <a:stretch>
              <a:fillRect/>
            </a:stretch>
          </p:blipFill>
          <p:spPr>
            <a:xfrm>
              <a:off x="6299785" y="2687911"/>
              <a:ext cx="211175" cy="211162"/>
            </a:xfrm>
            <a:prstGeom prst="rect">
              <a:avLst/>
            </a:prstGeom>
          </p:spPr>
        </p:pic>
      </p:grpSp>
      <p:grpSp>
        <p:nvGrpSpPr>
          <p:cNvPr id="22" name="object 22"/>
          <p:cNvGrpSpPr/>
          <p:nvPr/>
        </p:nvGrpSpPr>
        <p:grpSpPr>
          <a:xfrm>
            <a:off x="6299785" y="4254582"/>
            <a:ext cx="1250315" cy="1007744"/>
            <a:chOff x="6299785" y="4254582"/>
            <a:chExt cx="1250315" cy="1007744"/>
          </a:xfrm>
        </p:grpSpPr>
        <p:sp>
          <p:nvSpPr>
            <p:cNvPr id="23" name="object 23"/>
            <p:cNvSpPr/>
            <p:nvPr/>
          </p:nvSpPr>
          <p:spPr>
            <a:xfrm>
              <a:off x="7546848" y="4477511"/>
              <a:ext cx="0" cy="784860"/>
            </a:xfrm>
            <a:custGeom>
              <a:avLst/>
              <a:gdLst/>
              <a:ahLst/>
              <a:cxnLst/>
              <a:rect l="l" t="t" r="r" b="b"/>
              <a:pathLst>
                <a:path h="784860">
                  <a:moveTo>
                    <a:pt x="0" y="0"/>
                  </a:moveTo>
                  <a:lnTo>
                    <a:pt x="0" y="784783"/>
                  </a:lnTo>
                </a:path>
              </a:pathLst>
            </a:custGeom>
            <a:ln w="6096">
              <a:solidFill>
                <a:srgbClr val="D34817"/>
              </a:solidFill>
            </a:ln>
          </p:spPr>
          <p:txBody>
            <a:bodyPr wrap="square" lIns="0" tIns="0" rIns="0" bIns="0" rtlCol="0"/>
            <a:lstStyle/>
            <a:p>
              <a:endParaRPr/>
            </a:p>
          </p:txBody>
        </p:sp>
        <p:pic>
          <p:nvPicPr>
            <p:cNvPr id="24" name="object 24"/>
            <p:cNvPicPr/>
            <p:nvPr/>
          </p:nvPicPr>
          <p:blipFill>
            <a:blip r:embed="rId2" cstate="print"/>
            <a:stretch>
              <a:fillRect/>
            </a:stretch>
          </p:blipFill>
          <p:spPr>
            <a:xfrm>
              <a:off x="6299785" y="4254582"/>
              <a:ext cx="211175" cy="211162"/>
            </a:xfrm>
            <a:prstGeom prst="rect">
              <a:avLst/>
            </a:prstGeom>
          </p:spPr>
        </p:pic>
      </p:grpSp>
      <p:sp>
        <p:nvSpPr>
          <p:cNvPr id="25" name="object 25"/>
          <p:cNvSpPr/>
          <p:nvPr/>
        </p:nvSpPr>
        <p:spPr>
          <a:xfrm>
            <a:off x="11975327" y="4336214"/>
            <a:ext cx="217170" cy="961390"/>
          </a:xfrm>
          <a:custGeom>
            <a:avLst/>
            <a:gdLst/>
            <a:ahLst/>
            <a:cxnLst/>
            <a:rect l="l" t="t" r="r" b="b"/>
            <a:pathLst>
              <a:path w="217170" h="961389">
                <a:moveTo>
                  <a:pt x="216673" y="0"/>
                </a:moveTo>
                <a:lnTo>
                  <a:pt x="170109" y="52002"/>
                </a:lnTo>
                <a:lnTo>
                  <a:pt x="142147" y="88293"/>
                </a:lnTo>
                <a:lnTo>
                  <a:pt x="116299" y="125995"/>
                </a:lnTo>
                <a:lnTo>
                  <a:pt x="92693" y="164969"/>
                </a:lnTo>
                <a:lnTo>
                  <a:pt x="71459" y="205073"/>
                </a:lnTo>
                <a:lnTo>
                  <a:pt x="52724" y="246167"/>
                </a:lnTo>
                <a:lnTo>
                  <a:pt x="36617" y="288109"/>
                </a:lnTo>
                <a:lnTo>
                  <a:pt x="23267" y="330759"/>
                </a:lnTo>
                <a:lnTo>
                  <a:pt x="12801" y="373976"/>
                </a:lnTo>
                <a:lnTo>
                  <a:pt x="5349" y="417620"/>
                </a:lnTo>
                <a:lnTo>
                  <a:pt x="1039" y="461548"/>
                </a:lnTo>
                <a:lnTo>
                  <a:pt x="0" y="505621"/>
                </a:lnTo>
                <a:lnTo>
                  <a:pt x="2359" y="549698"/>
                </a:lnTo>
                <a:lnTo>
                  <a:pt x="8903" y="597583"/>
                </a:lnTo>
                <a:lnTo>
                  <a:pt x="19468" y="644790"/>
                </a:lnTo>
                <a:lnTo>
                  <a:pt x="33880" y="691095"/>
                </a:lnTo>
                <a:lnTo>
                  <a:pt x="51962" y="736272"/>
                </a:lnTo>
                <a:lnTo>
                  <a:pt x="73539" y="780097"/>
                </a:lnTo>
                <a:lnTo>
                  <a:pt x="98437" y="822346"/>
                </a:lnTo>
                <a:lnTo>
                  <a:pt x="126481" y="862792"/>
                </a:lnTo>
                <a:lnTo>
                  <a:pt x="157494" y="901210"/>
                </a:lnTo>
                <a:lnTo>
                  <a:pt x="191303" y="937377"/>
                </a:lnTo>
                <a:lnTo>
                  <a:pt x="216673" y="960840"/>
                </a:lnTo>
                <a:lnTo>
                  <a:pt x="216673" y="0"/>
                </a:lnTo>
                <a:close/>
              </a:path>
            </a:pathLst>
          </a:custGeom>
          <a:solidFill>
            <a:srgbClr val="74AFBD"/>
          </a:solidFill>
        </p:spPr>
        <p:txBody>
          <a:bodyPr wrap="square" lIns="0" tIns="0" rIns="0" bIns="0" rtlCol="0"/>
          <a:lstStyle/>
          <a:p>
            <a:endParaRPr/>
          </a:p>
        </p:txBody>
      </p:sp>
      <p:sp>
        <p:nvSpPr>
          <p:cNvPr id="26" name="object 26"/>
          <p:cNvSpPr/>
          <p:nvPr/>
        </p:nvSpPr>
        <p:spPr>
          <a:xfrm>
            <a:off x="11368858" y="5347746"/>
            <a:ext cx="568325" cy="574675"/>
          </a:xfrm>
          <a:custGeom>
            <a:avLst/>
            <a:gdLst/>
            <a:ahLst/>
            <a:cxnLst/>
            <a:rect l="l" t="t" r="r" b="b"/>
            <a:pathLst>
              <a:path w="568325" h="574675">
                <a:moveTo>
                  <a:pt x="300967" y="0"/>
                </a:moveTo>
                <a:lnTo>
                  <a:pt x="257001" y="4038"/>
                </a:lnTo>
                <a:lnTo>
                  <a:pt x="214198" y="15629"/>
                </a:lnTo>
                <a:lnTo>
                  <a:pt x="173276" y="33984"/>
                </a:lnTo>
                <a:lnTo>
                  <a:pt x="134956" y="58316"/>
                </a:lnTo>
                <a:lnTo>
                  <a:pt x="99959" y="87838"/>
                </a:lnTo>
                <a:lnTo>
                  <a:pt x="69003" y="121761"/>
                </a:lnTo>
                <a:lnTo>
                  <a:pt x="42809" y="159298"/>
                </a:lnTo>
                <a:lnTo>
                  <a:pt x="22097" y="199661"/>
                </a:lnTo>
                <a:lnTo>
                  <a:pt x="7587" y="242062"/>
                </a:lnTo>
                <a:lnTo>
                  <a:pt x="0" y="285715"/>
                </a:lnTo>
                <a:lnTo>
                  <a:pt x="53" y="329831"/>
                </a:lnTo>
                <a:lnTo>
                  <a:pt x="8090" y="372941"/>
                </a:lnTo>
                <a:lnTo>
                  <a:pt x="23569" y="414233"/>
                </a:lnTo>
                <a:lnTo>
                  <a:pt x="45759" y="452769"/>
                </a:lnTo>
                <a:lnTo>
                  <a:pt x="73931" y="487612"/>
                </a:lnTo>
                <a:lnTo>
                  <a:pt x="107353" y="517824"/>
                </a:lnTo>
                <a:lnTo>
                  <a:pt x="145294" y="542467"/>
                </a:lnTo>
                <a:lnTo>
                  <a:pt x="187023" y="560603"/>
                </a:lnTo>
                <a:lnTo>
                  <a:pt x="229920" y="571058"/>
                </a:lnTo>
                <a:lnTo>
                  <a:pt x="273903" y="574484"/>
                </a:lnTo>
                <a:lnTo>
                  <a:pt x="318772" y="571036"/>
                </a:lnTo>
                <a:lnTo>
                  <a:pt x="362838" y="560869"/>
                </a:lnTo>
                <a:lnTo>
                  <a:pt x="405123" y="544252"/>
                </a:lnTo>
                <a:lnTo>
                  <a:pt x="444652" y="521450"/>
                </a:lnTo>
                <a:lnTo>
                  <a:pt x="480445" y="492732"/>
                </a:lnTo>
                <a:lnTo>
                  <a:pt x="511526" y="458364"/>
                </a:lnTo>
                <a:lnTo>
                  <a:pt x="536917" y="418614"/>
                </a:lnTo>
                <a:lnTo>
                  <a:pt x="555640" y="373748"/>
                </a:lnTo>
                <a:lnTo>
                  <a:pt x="566560" y="324157"/>
                </a:lnTo>
                <a:lnTo>
                  <a:pt x="568319" y="275123"/>
                </a:lnTo>
                <a:lnTo>
                  <a:pt x="561746" y="227503"/>
                </a:lnTo>
                <a:lnTo>
                  <a:pt x="547670" y="182153"/>
                </a:lnTo>
                <a:lnTo>
                  <a:pt x="526921" y="139931"/>
                </a:lnTo>
                <a:lnTo>
                  <a:pt x="500327" y="101694"/>
                </a:lnTo>
                <a:lnTo>
                  <a:pt x="468719" y="68298"/>
                </a:lnTo>
                <a:lnTo>
                  <a:pt x="432925" y="40600"/>
                </a:lnTo>
                <a:lnTo>
                  <a:pt x="393775" y="19457"/>
                </a:lnTo>
                <a:lnTo>
                  <a:pt x="352097" y="5727"/>
                </a:lnTo>
                <a:lnTo>
                  <a:pt x="313730" y="350"/>
                </a:lnTo>
                <a:lnTo>
                  <a:pt x="300967" y="0"/>
                </a:lnTo>
                <a:close/>
              </a:path>
            </a:pathLst>
          </a:custGeom>
          <a:solidFill>
            <a:srgbClr val="74AFBD"/>
          </a:solidFill>
        </p:spPr>
        <p:txBody>
          <a:bodyPr wrap="square" lIns="0" tIns="0" rIns="0" bIns="0" rtlCol="0"/>
          <a:lstStyle/>
          <a:p>
            <a:endParaRPr/>
          </a:p>
        </p:txBody>
      </p:sp>
      <p:sp>
        <p:nvSpPr>
          <p:cNvPr id="27" name="object 27"/>
          <p:cNvSpPr/>
          <p:nvPr/>
        </p:nvSpPr>
        <p:spPr>
          <a:xfrm>
            <a:off x="0" y="569555"/>
            <a:ext cx="1056640" cy="2722880"/>
          </a:xfrm>
          <a:custGeom>
            <a:avLst/>
            <a:gdLst/>
            <a:ahLst/>
            <a:cxnLst/>
            <a:rect l="l" t="t" r="r" b="b"/>
            <a:pathLst>
              <a:path w="1056640" h="2722879">
                <a:moveTo>
                  <a:pt x="0" y="1784168"/>
                </a:moveTo>
                <a:lnTo>
                  <a:pt x="0" y="1799066"/>
                </a:lnTo>
                <a:lnTo>
                  <a:pt x="1963" y="1799874"/>
                </a:lnTo>
                <a:lnTo>
                  <a:pt x="41993" y="1818812"/>
                </a:lnTo>
                <a:lnTo>
                  <a:pt x="80503" y="1840830"/>
                </a:lnTo>
                <a:lnTo>
                  <a:pt x="116873" y="1866910"/>
                </a:lnTo>
                <a:lnTo>
                  <a:pt x="150485" y="1898037"/>
                </a:lnTo>
                <a:lnTo>
                  <a:pt x="180720" y="1935195"/>
                </a:lnTo>
                <a:lnTo>
                  <a:pt x="206960" y="1979366"/>
                </a:lnTo>
                <a:lnTo>
                  <a:pt x="222835" y="2015548"/>
                </a:lnTo>
                <a:lnTo>
                  <a:pt x="238852" y="2065431"/>
                </a:lnTo>
                <a:lnTo>
                  <a:pt x="249369" y="2116132"/>
                </a:lnTo>
                <a:lnTo>
                  <a:pt x="254717" y="2167276"/>
                </a:lnTo>
                <a:lnTo>
                  <a:pt x="255227" y="2218487"/>
                </a:lnTo>
                <a:lnTo>
                  <a:pt x="251232" y="2269388"/>
                </a:lnTo>
                <a:lnTo>
                  <a:pt x="243064" y="2319605"/>
                </a:lnTo>
                <a:lnTo>
                  <a:pt x="231055" y="2368761"/>
                </a:lnTo>
                <a:lnTo>
                  <a:pt x="215536" y="2416480"/>
                </a:lnTo>
                <a:lnTo>
                  <a:pt x="196840" y="2462386"/>
                </a:lnTo>
                <a:lnTo>
                  <a:pt x="175298" y="2506103"/>
                </a:lnTo>
                <a:lnTo>
                  <a:pt x="151242" y="2547255"/>
                </a:lnTo>
                <a:lnTo>
                  <a:pt x="125004" y="2585467"/>
                </a:lnTo>
                <a:lnTo>
                  <a:pt x="96917" y="2620362"/>
                </a:lnTo>
                <a:lnTo>
                  <a:pt x="67311" y="2651564"/>
                </a:lnTo>
                <a:lnTo>
                  <a:pt x="11933" y="2697768"/>
                </a:lnTo>
                <a:lnTo>
                  <a:pt x="0" y="2705748"/>
                </a:lnTo>
                <a:lnTo>
                  <a:pt x="0" y="2722354"/>
                </a:lnTo>
                <a:lnTo>
                  <a:pt x="49679" y="2685983"/>
                </a:lnTo>
                <a:lnTo>
                  <a:pt x="105194" y="2631859"/>
                </a:lnTo>
                <a:lnTo>
                  <a:pt x="132155" y="2598873"/>
                </a:lnTo>
                <a:lnTo>
                  <a:pt x="157506" y="2562886"/>
                </a:lnTo>
                <a:lnTo>
                  <a:pt x="180973" y="2524212"/>
                </a:lnTo>
                <a:lnTo>
                  <a:pt x="202278" y="2483161"/>
                </a:lnTo>
                <a:lnTo>
                  <a:pt x="221147" y="2440047"/>
                </a:lnTo>
                <a:lnTo>
                  <a:pt x="237303" y="2395182"/>
                </a:lnTo>
                <a:lnTo>
                  <a:pt x="250471" y="2348877"/>
                </a:lnTo>
                <a:lnTo>
                  <a:pt x="260375" y="2301444"/>
                </a:lnTo>
                <a:lnTo>
                  <a:pt x="266739" y="2253196"/>
                </a:lnTo>
                <a:lnTo>
                  <a:pt x="269288" y="2204444"/>
                </a:lnTo>
                <a:lnTo>
                  <a:pt x="267746" y="2155502"/>
                </a:lnTo>
                <a:lnTo>
                  <a:pt x="261836" y="2106680"/>
                </a:lnTo>
                <a:lnTo>
                  <a:pt x="251285" y="2058290"/>
                </a:lnTo>
                <a:lnTo>
                  <a:pt x="235814" y="2010646"/>
                </a:lnTo>
                <a:lnTo>
                  <a:pt x="219241" y="1972927"/>
                </a:lnTo>
                <a:lnTo>
                  <a:pt x="192152" y="1927235"/>
                </a:lnTo>
                <a:lnTo>
                  <a:pt x="161041" y="1888842"/>
                </a:lnTo>
                <a:lnTo>
                  <a:pt x="126527" y="1856725"/>
                </a:lnTo>
                <a:lnTo>
                  <a:pt x="89233" y="1829858"/>
                </a:lnTo>
                <a:lnTo>
                  <a:pt x="49779" y="1807220"/>
                </a:lnTo>
                <a:lnTo>
                  <a:pt x="8788" y="1787786"/>
                </a:lnTo>
                <a:lnTo>
                  <a:pt x="0" y="1784168"/>
                </a:lnTo>
                <a:close/>
              </a:path>
              <a:path w="1056640" h="2722879">
                <a:moveTo>
                  <a:pt x="190648" y="1040462"/>
                </a:moveTo>
                <a:lnTo>
                  <a:pt x="84968" y="1040462"/>
                </a:lnTo>
                <a:lnTo>
                  <a:pt x="132022" y="1043371"/>
                </a:lnTo>
                <a:lnTo>
                  <a:pt x="177125" y="1051188"/>
                </a:lnTo>
                <a:lnTo>
                  <a:pt x="220597" y="1062901"/>
                </a:lnTo>
                <a:lnTo>
                  <a:pt x="262761" y="1077500"/>
                </a:lnTo>
                <a:lnTo>
                  <a:pt x="303939" y="1093972"/>
                </a:lnTo>
                <a:lnTo>
                  <a:pt x="385617" y="1128936"/>
                </a:lnTo>
                <a:lnTo>
                  <a:pt x="427441" y="1145600"/>
                </a:lnTo>
                <a:lnTo>
                  <a:pt x="470218" y="1160191"/>
                </a:lnTo>
                <a:lnTo>
                  <a:pt x="514248" y="1171602"/>
                </a:lnTo>
                <a:lnTo>
                  <a:pt x="559826" y="1178724"/>
                </a:lnTo>
                <a:lnTo>
                  <a:pt x="607253" y="1180449"/>
                </a:lnTo>
                <a:lnTo>
                  <a:pt x="656824" y="1175670"/>
                </a:lnTo>
                <a:lnTo>
                  <a:pt x="692988" y="1167053"/>
                </a:lnTo>
                <a:lnTo>
                  <a:pt x="593954" y="1167053"/>
                </a:lnTo>
                <a:lnTo>
                  <a:pt x="542695" y="1163011"/>
                </a:lnTo>
                <a:lnTo>
                  <a:pt x="493329" y="1152647"/>
                </a:lnTo>
                <a:lnTo>
                  <a:pt x="445196" y="1137462"/>
                </a:lnTo>
                <a:lnTo>
                  <a:pt x="397636" y="1118961"/>
                </a:lnTo>
                <a:lnTo>
                  <a:pt x="308647" y="1080943"/>
                </a:lnTo>
                <a:lnTo>
                  <a:pt x="266612" y="1064138"/>
                </a:lnTo>
                <a:lnTo>
                  <a:pt x="223533" y="1049265"/>
                </a:lnTo>
                <a:lnTo>
                  <a:pt x="190648" y="1040462"/>
                </a:lnTo>
                <a:close/>
              </a:path>
              <a:path w="1056640" h="2722879">
                <a:moveTo>
                  <a:pt x="389577" y="13998"/>
                </a:moveTo>
                <a:lnTo>
                  <a:pt x="241916" y="13998"/>
                </a:lnTo>
                <a:lnTo>
                  <a:pt x="292445" y="16206"/>
                </a:lnTo>
                <a:lnTo>
                  <a:pt x="345081" y="21171"/>
                </a:lnTo>
                <a:lnTo>
                  <a:pt x="399354" y="29336"/>
                </a:lnTo>
                <a:lnTo>
                  <a:pt x="454793" y="41144"/>
                </a:lnTo>
                <a:lnTo>
                  <a:pt x="510927" y="57038"/>
                </a:lnTo>
                <a:lnTo>
                  <a:pt x="567287" y="77460"/>
                </a:lnTo>
                <a:lnTo>
                  <a:pt x="623402" y="102855"/>
                </a:lnTo>
                <a:lnTo>
                  <a:pt x="678801" y="133666"/>
                </a:lnTo>
                <a:lnTo>
                  <a:pt x="733015" y="170334"/>
                </a:lnTo>
                <a:lnTo>
                  <a:pt x="785572" y="213304"/>
                </a:lnTo>
                <a:lnTo>
                  <a:pt x="814395" y="240257"/>
                </a:lnTo>
                <a:lnTo>
                  <a:pt x="847410" y="273927"/>
                </a:lnTo>
                <a:lnTo>
                  <a:pt x="882770" y="313845"/>
                </a:lnTo>
                <a:lnTo>
                  <a:pt x="918629" y="359543"/>
                </a:lnTo>
                <a:lnTo>
                  <a:pt x="953139" y="410552"/>
                </a:lnTo>
                <a:lnTo>
                  <a:pt x="984454" y="466402"/>
                </a:lnTo>
                <a:lnTo>
                  <a:pt x="1003382" y="507894"/>
                </a:lnTo>
                <a:lnTo>
                  <a:pt x="1019246" y="551348"/>
                </a:lnTo>
                <a:lnTo>
                  <a:pt x="1031424" y="596606"/>
                </a:lnTo>
                <a:lnTo>
                  <a:pt x="1039291" y="643507"/>
                </a:lnTo>
                <a:lnTo>
                  <a:pt x="1042222" y="691983"/>
                </a:lnTo>
                <a:lnTo>
                  <a:pt x="1039607" y="741601"/>
                </a:lnTo>
                <a:lnTo>
                  <a:pt x="1030809" y="792475"/>
                </a:lnTo>
                <a:lnTo>
                  <a:pt x="1016428" y="841366"/>
                </a:lnTo>
                <a:lnTo>
                  <a:pt x="996924" y="888515"/>
                </a:lnTo>
                <a:lnTo>
                  <a:pt x="972699" y="933483"/>
                </a:lnTo>
                <a:lnTo>
                  <a:pt x="944157" y="975829"/>
                </a:lnTo>
                <a:lnTo>
                  <a:pt x="911700" y="1015112"/>
                </a:lnTo>
                <a:lnTo>
                  <a:pt x="875732" y="1050892"/>
                </a:lnTo>
                <a:lnTo>
                  <a:pt x="836655" y="1082727"/>
                </a:lnTo>
                <a:lnTo>
                  <a:pt x="794872" y="1110176"/>
                </a:lnTo>
                <a:lnTo>
                  <a:pt x="750786" y="1132800"/>
                </a:lnTo>
                <a:lnTo>
                  <a:pt x="704800" y="1150158"/>
                </a:lnTo>
                <a:lnTo>
                  <a:pt x="647769" y="1163270"/>
                </a:lnTo>
                <a:lnTo>
                  <a:pt x="593954" y="1167053"/>
                </a:lnTo>
                <a:lnTo>
                  <a:pt x="692988" y="1167053"/>
                </a:lnTo>
                <a:lnTo>
                  <a:pt x="751947" y="1147288"/>
                </a:lnTo>
                <a:lnTo>
                  <a:pt x="793464" y="1126793"/>
                </a:lnTo>
                <a:lnTo>
                  <a:pt x="833078" y="1102131"/>
                </a:lnTo>
                <a:lnTo>
                  <a:pt x="870480" y="1073642"/>
                </a:lnTo>
                <a:lnTo>
                  <a:pt x="905358" y="1041666"/>
                </a:lnTo>
                <a:lnTo>
                  <a:pt x="937403" y="1006543"/>
                </a:lnTo>
                <a:lnTo>
                  <a:pt x="966304" y="968611"/>
                </a:lnTo>
                <a:lnTo>
                  <a:pt x="991750" y="928212"/>
                </a:lnTo>
                <a:lnTo>
                  <a:pt x="1013431" y="885683"/>
                </a:lnTo>
                <a:lnTo>
                  <a:pt x="1031038" y="841365"/>
                </a:lnTo>
                <a:lnTo>
                  <a:pt x="1044258" y="795599"/>
                </a:lnTo>
                <a:lnTo>
                  <a:pt x="1053344" y="743170"/>
                </a:lnTo>
                <a:lnTo>
                  <a:pt x="1056064" y="691892"/>
                </a:lnTo>
                <a:lnTo>
                  <a:pt x="1053078" y="642199"/>
                </a:lnTo>
                <a:lnTo>
                  <a:pt x="1045014" y="593978"/>
                </a:lnTo>
                <a:lnTo>
                  <a:pt x="1032521" y="547480"/>
                </a:lnTo>
                <a:lnTo>
                  <a:pt x="1016243" y="502865"/>
                </a:lnTo>
                <a:lnTo>
                  <a:pt x="996824" y="460294"/>
                </a:lnTo>
                <a:lnTo>
                  <a:pt x="969772" y="411312"/>
                </a:lnTo>
                <a:lnTo>
                  <a:pt x="940152" y="365912"/>
                </a:lnTo>
                <a:lnTo>
                  <a:pt x="909142" y="324391"/>
                </a:lnTo>
                <a:lnTo>
                  <a:pt x="877924" y="287045"/>
                </a:lnTo>
                <a:lnTo>
                  <a:pt x="847675" y="254171"/>
                </a:lnTo>
                <a:lnTo>
                  <a:pt x="819576" y="226067"/>
                </a:lnTo>
                <a:lnTo>
                  <a:pt x="744226" y="161469"/>
                </a:lnTo>
                <a:lnTo>
                  <a:pt x="692129" y="125676"/>
                </a:lnTo>
                <a:lnTo>
                  <a:pt x="638918" y="95269"/>
                </a:lnTo>
                <a:lnTo>
                  <a:pt x="584999" y="69866"/>
                </a:lnTo>
                <a:lnTo>
                  <a:pt x="530776" y="49083"/>
                </a:lnTo>
                <a:lnTo>
                  <a:pt x="476655" y="32539"/>
                </a:lnTo>
                <a:lnTo>
                  <a:pt x="423041" y="19850"/>
                </a:lnTo>
                <a:lnTo>
                  <a:pt x="389577" y="13998"/>
                </a:lnTo>
                <a:close/>
              </a:path>
              <a:path w="1056640" h="2722879">
                <a:moveTo>
                  <a:pt x="84522" y="1026587"/>
                </a:moveTo>
                <a:lnTo>
                  <a:pt x="33760" y="1029791"/>
                </a:lnTo>
                <a:lnTo>
                  <a:pt x="0" y="1036289"/>
                </a:lnTo>
                <a:lnTo>
                  <a:pt x="0" y="1050293"/>
                </a:lnTo>
                <a:lnTo>
                  <a:pt x="35641" y="1043471"/>
                </a:lnTo>
                <a:lnTo>
                  <a:pt x="84968" y="1040462"/>
                </a:lnTo>
                <a:lnTo>
                  <a:pt x="190648" y="1040462"/>
                </a:lnTo>
                <a:lnTo>
                  <a:pt x="179058" y="1037359"/>
                </a:lnTo>
                <a:lnTo>
                  <a:pt x="132838" y="1029455"/>
                </a:lnTo>
                <a:lnTo>
                  <a:pt x="84522" y="1026587"/>
                </a:lnTo>
                <a:close/>
              </a:path>
              <a:path w="1056640" h="2722879">
                <a:moveTo>
                  <a:pt x="221749" y="0"/>
                </a:moveTo>
                <a:lnTo>
                  <a:pt x="176743" y="850"/>
                </a:lnTo>
                <a:lnTo>
                  <a:pt x="134674" y="3261"/>
                </a:lnTo>
                <a:lnTo>
                  <a:pt x="95947" y="6849"/>
                </a:lnTo>
                <a:lnTo>
                  <a:pt x="30137" y="16029"/>
                </a:lnTo>
                <a:lnTo>
                  <a:pt x="0" y="21666"/>
                </a:lnTo>
                <a:lnTo>
                  <a:pt x="0" y="35765"/>
                </a:lnTo>
                <a:lnTo>
                  <a:pt x="9328" y="33832"/>
                </a:lnTo>
                <a:lnTo>
                  <a:pt x="37338" y="28804"/>
                </a:lnTo>
                <a:lnTo>
                  <a:pt x="107674" y="19485"/>
                </a:lnTo>
                <a:lnTo>
                  <a:pt x="149060" y="16081"/>
                </a:lnTo>
                <a:lnTo>
                  <a:pt x="193964" y="14104"/>
                </a:lnTo>
                <a:lnTo>
                  <a:pt x="389577" y="13998"/>
                </a:lnTo>
                <a:lnTo>
                  <a:pt x="370338" y="10634"/>
                </a:lnTo>
                <a:lnTo>
                  <a:pt x="318952" y="4509"/>
                </a:lnTo>
                <a:lnTo>
                  <a:pt x="269287" y="1092"/>
                </a:lnTo>
                <a:lnTo>
                  <a:pt x="221749" y="0"/>
                </a:lnTo>
                <a:close/>
              </a:path>
            </a:pathLst>
          </a:custGeom>
          <a:solidFill>
            <a:srgbClr val="FFC872"/>
          </a:solidFill>
        </p:spPr>
        <p:txBody>
          <a:bodyPr wrap="square" lIns="0" tIns="0" rIns="0" bIns="0" rtlCol="0"/>
          <a:lstStyle/>
          <a:p>
            <a:endParaRPr/>
          </a:p>
        </p:txBody>
      </p:sp>
      <p:sp>
        <p:nvSpPr>
          <p:cNvPr id="28" name="object 28"/>
          <p:cNvSpPr txBox="1"/>
          <p:nvPr/>
        </p:nvSpPr>
        <p:spPr>
          <a:xfrm>
            <a:off x="1771825" y="5989114"/>
            <a:ext cx="861377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Microsoft JhengHei UI"/>
                <a:cs typeface="Microsoft JhengHei UI"/>
              </a:rPr>
              <a:t>取自 </a:t>
            </a:r>
            <a:r>
              <a:rPr sz="1200" dirty="0">
                <a:latin typeface="Arial"/>
                <a:cs typeface="Arial"/>
              </a:rPr>
              <a:t>Professional</a:t>
            </a:r>
            <a:r>
              <a:rPr sz="1200" spc="-35" dirty="0">
                <a:latin typeface="Arial"/>
                <a:cs typeface="Arial"/>
              </a:rPr>
              <a:t> </a:t>
            </a:r>
            <a:r>
              <a:rPr sz="1200" spc="-10" dirty="0">
                <a:latin typeface="Arial"/>
                <a:cs typeface="Arial"/>
              </a:rPr>
              <a:t>Boundaries</a:t>
            </a:r>
            <a:r>
              <a:rPr sz="1200" spc="-55" dirty="0">
                <a:latin typeface="Arial"/>
                <a:cs typeface="Arial"/>
              </a:rPr>
              <a:t>: </a:t>
            </a:r>
            <a:r>
              <a:rPr sz="1200" dirty="0">
                <a:latin typeface="Arial"/>
                <a:cs typeface="Arial"/>
              </a:rPr>
              <a:t>A</a:t>
            </a:r>
            <a:r>
              <a:rPr sz="1200" spc="-65" dirty="0">
                <a:latin typeface="Arial"/>
                <a:cs typeface="Arial"/>
              </a:rPr>
              <a:t> </a:t>
            </a:r>
            <a:r>
              <a:rPr sz="1200" dirty="0">
                <a:latin typeface="Arial"/>
                <a:cs typeface="Arial"/>
              </a:rPr>
              <a:t>guideline</a:t>
            </a:r>
            <a:r>
              <a:rPr sz="1200" spc="-40" dirty="0">
                <a:latin typeface="Arial"/>
                <a:cs typeface="Arial"/>
              </a:rPr>
              <a:t> </a:t>
            </a:r>
            <a:r>
              <a:rPr sz="1200" dirty="0">
                <a:latin typeface="Arial"/>
                <a:cs typeface="Arial"/>
              </a:rPr>
              <a:t>for</a:t>
            </a:r>
            <a:r>
              <a:rPr sz="1200" spc="-10" dirty="0">
                <a:latin typeface="Arial"/>
                <a:cs typeface="Arial"/>
              </a:rPr>
              <a:t> Queensland</a:t>
            </a:r>
            <a:r>
              <a:rPr sz="1200" spc="-50" dirty="0">
                <a:latin typeface="Arial"/>
                <a:cs typeface="Arial"/>
              </a:rPr>
              <a:t> </a:t>
            </a:r>
            <a:r>
              <a:rPr sz="1200" spc="-20" dirty="0">
                <a:latin typeface="Arial"/>
                <a:cs typeface="Arial"/>
              </a:rPr>
              <a:t>Teachers</a:t>
            </a:r>
            <a:r>
              <a:rPr sz="1200" spc="-10" dirty="0">
                <a:latin typeface="Arial"/>
                <a:cs typeface="Arial"/>
              </a:rPr>
              <a:t> (</a:t>
            </a:r>
            <a:r>
              <a:rPr sz="1200" dirty="0">
                <a:latin typeface="Arial"/>
                <a:cs typeface="Arial"/>
              </a:rPr>
              <a:t>2016</a:t>
            </a:r>
            <a:r>
              <a:rPr sz="1200" spc="-10" dirty="0">
                <a:latin typeface="Arial"/>
                <a:cs typeface="Arial"/>
              </a:rPr>
              <a:t>), </a:t>
            </a:r>
            <a:r>
              <a:rPr sz="1200" dirty="0">
                <a:latin typeface="Arial"/>
                <a:cs typeface="Arial"/>
              </a:rPr>
              <a:t>by</a:t>
            </a:r>
            <a:r>
              <a:rPr sz="1200" spc="5" dirty="0">
                <a:latin typeface="Arial"/>
                <a:cs typeface="Arial"/>
              </a:rPr>
              <a:t> </a:t>
            </a:r>
            <a:r>
              <a:rPr sz="1200" dirty="0">
                <a:latin typeface="Arial"/>
                <a:cs typeface="Arial"/>
              </a:rPr>
              <a:t>Queensland</a:t>
            </a:r>
            <a:r>
              <a:rPr sz="1200" spc="-40" dirty="0">
                <a:latin typeface="Arial"/>
                <a:cs typeface="Arial"/>
              </a:rPr>
              <a:t> </a:t>
            </a:r>
            <a:r>
              <a:rPr sz="1200" dirty="0">
                <a:latin typeface="Arial"/>
                <a:cs typeface="Arial"/>
              </a:rPr>
              <a:t>College</a:t>
            </a:r>
            <a:r>
              <a:rPr sz="1200" spc="-15" dirty="0">
                <a:latin typeface="Arial"/>
                <a:cs typeface="Arial"/>
              </a:rPr>
              <a:t> </a:t>
            </a:r>
            <a:r>
              <a:rPr sz="1200" dirty="0">
                <a:latin typeface="Arial"/>
                <a:cs typeface="Arial"/>
              </a:rPr>
              <a:t>of</a:t>
            </a:r>
            <a:r>
              <a:rPr sz="1200" spc="-15" dirty="0">
                <a:latin typeface="Arial"/>
                <a:cs typeface="Arial"/>
              </a:rPr>
              <a:t> </a:t>
            </a:r>
            <a:r>
              <a:rPr sz="1200" spc="-20" dirty="0">
                <a:latin typeface="Arial"/>
                <a:cs typeface="Arial"/>
              </a:rPr>
              <a:t>Teachers</a:t>
            </a:r>
            <a:r>
              <a:rPr sz="1200" spc="-25" dirty="0">
                <a:latin typeface="Arial"/>
                <a:cs typeface="Arial"/>
              </a:rPr>
              <a:t>, </a:t>
            </a:r>
            <a:r>
              <a:rPr sz="1200" spc="-10" dirty="0">
                <a:latin typeface="Arial"/>
                <a:cs typeface="Arial"/>
              </a:rPr>
              <a:t>QLD</a:t>
            </a:r>
            <a:r>
              <a:rPr sz="1200" spc="-70" dirty="0">
                <a:latin typeface="Arial"/>
                <a:cs typeface="Arial"/>
              </a:rPr>
              <a:t> </a:t>
            </a:r>
            <a:r>
              <a:rPr sz="1200" spc="-10" dirty="0">
                <a:latin typeface="Arial"/>
                <a:cs typeface="Arial"/>
              </a:rPr>
              <a:t>Australia.</a:t>
            </a:r>
            <a:endParaRPr sz="1200">
              <a:latin typeface="Arial"/>
              <a:cs typeface="Arial"/>
            </a:endParaRPr>
          </a:p>
        </p:txBody>
      </p:sp>
      <p:sp>
        <p:nvSpPr>
          <p:cNvPr id="30" name="日期版面配置區 29">
            <a:extLst>
              <a:ext uri="{FF2B5EF4-FFF2-40B4-BE49-F238E27FC236}">
                <a16:creationId xmlns:a16="http://schemas.microsoft.com/office/drawing/2014/main" id="{A213DFB1-B5F7-4363-8902-D60410974E46}"/>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29" name="投影片編號版面配置區 28">
            <a:extLst>
              <a:ext uri="{FF2B5EF4-FFF2-40B4-BE49-F238E27FC236}">
                <a16:creationId xmlns:a16="http://schemas.microsoft.com/office/drawing/2014/main" id="{C73591D3-9EC7-817D-5BDA-4D84864605D8}"/>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47</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5001" y="636055"/>
            <a:ext cx="9677400" cy="611716"/>
          </a:xfrm>
        </p:spPr>
        <p:txBody>
          <a:bodyPr>
            <a:normAutofit fontScale="90000"/>
          </a:bodyPr>
          <a:lstStyle/>
          <a:p>
            <a:pPr>
              <a:defRPr/>
            </a:pPr>
            <a:r>
              <a:rPr lang="zh-TW" altLang="en-US" sz="3600" b="0" dirty="0">
                <a:latin typeface="微軟正黑體" panose="020B0604030504040204" pitchFamily="34" charset="-120"/>
                <a:ea typeface="微軟正黑體" panose="020B0604030504040204" pitchFamily="34" charset="-120"/>
              </a:rPr>
              <a:t>教保服務人員條例</a:t>
            </a:r>
            <a:r>
              <a:rPr lang="en-US" altLang="zh-TW" sz="1100" b="0" dirty="0">
                <a:latin typeface="微軟正黑體" panose="020B0604030504040204" pitchFamily="34" charset="-120"/>
                <a:ea typeface="微軟正黑體" panose="020B0604030504040204" pitchFamily="34" charset="-120"/>
              </a:rPr>
              <a:t>1110629/1120301</a:t>
            </a:r>
            <a:br>
              <a:rPr lang="en-US" altLang="zh-TW" dirty="0"/>
            </a:br>
            <a:endParaRPr lang="zh-TW" altLang="en-US" dirty="0"/>
          </a:p>
        </p:txBody>
      </p:sp>
      <p:sp>
        <p:nvSpPr>
          <p:cNvPr id="3" name="內容版面配置區 2"/>
          <p:cNvSpPr>
            <a:spLocks noGrp="1"/>
          </p:cNvSpPr>
          <p:nvPr>
            <p:ph idx="1"/>
          </p:nvPr>
        </p:nvSpPr>
        <p:spPr>
          <a:xfrm>
            <a:off x="2072217" y="1924872"/>
            <a:ext cx="9535583" cy="4555093"/>
          </a:xfrm>
        </p:spPr>
        <p:txBody>
          <a:bodyPr/>
          <a:lstStyle/>
          <a:p>
            <a:pPr>
              <a:defRPr/>
            </a:pPr>
            <a:r>
              <a:rPr lang="zh-TW" altLang="en-US" dirty="0">
                <a:latin typeface="微軟正黑體" panose="020B0604030504040204" pitchFamily="34" charset="-120"/>
                <a:ea typeface="微軟正黑體" panose="020B0604030504040204" pitchFamily="34" charset="-120"/>
                <a:hlinkClick r:id="rId2"/>
              </a:rPr>
              <a:t>第 </a:t>
            </a:r>
            <a:r>
              <a:rPr lang="en-US" altLang="zh-TW" dirty="0">
                <a:latin typeface="微軟正黑體" panose="020B0604030504040204" pitchFamily="34" charset="-120"/>
                <a:ea typeface="微軟正黑體" panose="020B0604030504040204" pitchFamily="34" charset="-120"/>
                <a:hlinkClick r:id="rId2"/>
              </a:rPr>
              <a:t>12 </a:t>
            </a:r>
            <a:r>
              <a:rPr lang="zh-TW" altLang="en-US" dirty="0">
                <a:latin typeface="微軟正黑體" panose="020B0604030504040204" pitchFamily="34" charset="-120"/>
                <a:ea typeface="微軟正黑體" panose="020B0604030504040204" pitchFamily="34" charset="-120"/>
                <a:hlinkClick r:id="rId2"/>
              </a:rPr>
              <a:t>條</a:t>
            </a:r>
            <a:endParaRPr lang="zh-TW" altLang="en-US" dirty="0">
              <a:latin typeface="微軟正黑體" panose="020B0604030504040204" pitchFamily="34" charset="-120"/>
              <a:ea typeface="微軟正黑體" panose="020B0604030504040204" pitchFamily="34" charset="-120"/>
            </a:endParaRPr>
          </a:p>
          <a:p>
            <a:pPr algn="l"/>
            <a:r>
              <a:rPr lang="zh-TW" altLang="en-US" b="0" i="0" dirty="0">
                <a:solidFill>
                  <a:srgbClr val="000000"/>
                </a:solidFill>
                <a:effectLst/>
                <a:latin typeface="細明體" panose="02020509000000000000" pitchFamily="49" charset="-120"/>
                <a:ea typeface="細明體" panose="02020509000000000000" pitchFamily="49" charset="-120"/>
              </a:rPr>
              <a:t>教保服務人員</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有下列情形之一者</a:t>
            </a:r>
            <a:r>
              <a:rPr lang="zh-TW" altLang="en-US" b="0" i="0" dirty="0">
                <a:solidFill>
                  <a:srgbClr val="000000"/>
                </a:solidFill>
                <a:effectLst/>
                <a:latin typeface="細明體" panose="02020509000000000000" pitchFamily="49" charset="-120"/>
                <a:ea typeface="細明體" panose="02020509000000000000" pitchFamily="49" charset="-120"/>
              </a:rPr>
              <a:t>，教保服務機構</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應予解聘、免職或終止契約關係，且終身不得聘任、任用或進用</a:t>
            </a:r>
            <a:r>
              <a:rPr lang="zh-TW" altLang="en-US" i="0" dirty="0">
                <a:effectLst/>
                <a:latin typeface="細明體" panose="02020509000000000000" pitchFamily="49" charset="-120"/>
                <a:ea typeface="細明體" panose="02020509000000000000" pitchFamily="49" charset="-120"/>
              </a:rPr>
              <a:t>為教保服務人員</a:t>
            </a:r>
            <a:r>
              <a:rPr lang="zh-TW" altLang="en-US" b="0" i="0" dirty="0">
                <a:solidFill>
                  <a:srgbClr val="000000"/>
                </a:solidFill>
                <a:effectLst/>
                <a:latin typeface="細明體" panose="02020509000000000000" pitchFamily="49" charset="-120"/>
                <a:ea typeface="細明體" panose="02020509000000000000" pitchFamily="49" charset="-120"/>
              </a:rPr>
              <a:t>：</a:t>
            </a:r>
          </a:p>
          <a:p>
            <a:pPr algn="l"/>
            <a:r>
              <a:rPr lang="zh-TW" altLang="en-US" b="0" i="0" dirty="0">
                <a:solidFill>
                  <a:srgbClr val="000000"/>
                </a:solidFill>
                <a:effectLst/>
                <a:latin typeface="細明體" panose="02020509000000000000" pitchFamily="49" charset="-120"/>
                <a:ea typeface="細明體" panose="02020509000000000000" pitchFamily="49" charset="-120"/>
              </a:rPr>
              <a:t>三、犯性侵害犯罪防治法第二條第一項所定之罪，經有罪判決確定。</a:t>
            </a:r>
          </a:p>
          <a:p>
            <a:pPr algn="l"/>
            <a:r>
              <a:rPr lang="zh-TW" altLang="en-US" b="0" i="0" dirty="0">
                <a:solidFill>
                  <a:srgbClr val="000000"/>
                </a:solidFill>
                <a:effectLst/>
                <a:latin typeface="細明體" panose="02020509000000000000" pitchFamily="49" charset="-120"/>
                <a:ea typeface="細明體" panose="02020509000000000000" pitchFamily="49" charset="-120"/>
              </a:rPr>
              <a:t>四、經直轄市、縣（市）主管機關調查確認有性侵害行為屬實。</a:t>
            </a:r>
          </a:p>
          <a:p>
            <a:pPr algn="l"/>
            <a:r>
              <a:rPr lang="zh-TW" altLang="en-US" b="0" i="0" dirty="0">
                <a:solidFill>
                  <a:srgbClr val="000000"/>
                </a:solidFill>
                <a:effectLst/>
                <a:latin typeface="細明體" panose="02020509000000000000" pitchFamily="49" charset="-120"/>
                <a:ea typeface="細明體" panose="02020509000000000000" pitchFamily="49" charset="-120"/>
              </a:rPr>
              <a:t>五、經直轄市、縣（市）主管機關調查確認有性騷擾或性霸凌行為，有解聘、免職、終止契約關係、終身不得聘任、任用或進用為教保服務人員之必要。</a:t>
            </a:r>
          </a:p>
          <a:p>
            <a:pPr algn="l"/>
            <a:br>
              <a:rPr lang="zh-TW" altLang="en-US" dirty="0"/>
            </a:br>
            <a:endParaRPr lang="en-US" altLang="zh-TW" dirty="0">
              <a:solidFill>
                <a:srgbClr val="B2146B"/>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endParaRPr lang="zh-TW" altLang="en-US" sz="3200" dirty="0">
              <a:solidFill>
                <a:srgbClr val="B2146B"/>
              </a:solidFill>
            </a:endParaRPr>
          </a:p>
          <a:p>
            <a:pPr>
              <a:defRPr/>
            </a:pPr>
            <a:endParaRPr lang="zh-TW" altLang="en-US" dirty="0"/>
          </a:p>
        </p:txBody>
      </p:sp>
      <p:pic>
        <p:nvPicPr>
          <p:cNvPr id="4" name="圖片 3"/>
          <p:cNvPicPr>
            <a:picLocks noChangeAspect="1"/>
          </p:cNvPicPr>
          <p:nvPr/>
        </p:nvPicPr>
        <p:blipFill>
          <a:blip r:embed="rId3"/>
          <a:stretch>
            <a:fillRect/>
          </a:stretch>
        </p:blipFill>
        <p:spPr>
          <a:xfrm>
            <a:off x="9722906" y="5029200"/>
            <a:ext cx="2469094" cy="1786283"/>
          </a:xfrm>
          <a:prstGeom prst="rect">
            <a:avLst/>
          </a:prstGeom>
        </p:spPr>
      </p:pic>
      <p:pic>
        <p:nvPicPr>
          <p:cNvPr id="5" name="圖片 4"/>
          <p:cNvPicPr>
            <a:picLocks noChangeAspect="1"/>
          </p:cNvPicPr>
          <p:nvPr/>
        </p:nvPicPr>
        <p:blipFill>
          <a:blip r:embed="rId4"/>
          <a:stretch>
            <a:fillRect/>
          </a:stretch>
        </p:blipFill>
        <p:spPr>
          <a:xfrm>
            <a:off x="0" y="41045"/>
            <a:ext cx="1725318" cy="1883827"/>
          </a:xfrm>
          <a:prstGeom prst="rect">
            <a:avLst/>
          </a:prstGeom>
        </p:spPr>
      </p:pic>
      <p:sp>
        <p:nvSpPr>
          <p:cNvPr id="6" name="日期版面配置區 5"/>
          <p:cNvSpPr>
            <a:spLocks noGrp="1"/>
          </p:cNvSpPr>
          <p:nvPr>
            <p:ph type="dt" sz="half" idx="6"/>
          </p:nvPr>
        </p:nvSpPr>
        <p:spPr>
          <a:xfrm>
            <a:off x="609600" y="6377940"/>
            <a:ext cx="2804160" cy="276999"/>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dirty="0">
              <a:ln>
                <a:noFill/>
              </a:ln>
              <a:solidFill>
                <a:prstClr val="black">
                  <a:tint val="75000"/>
                </a:prstClr>
              </a:solidFill>
              <a:effectLst/>
              <a:uLnTx/>
              <a:uFillTx/>
            </a:endParaRPr>
          </a:p>
        </p:txBody>
      </p:sp>
      <p:sp>
        <p:nvSpPr>
          <p:cNvPr id="7" name="投影片編號版面配置區 6">
            <a:extLst>
              <a:ext uri="{FF2B5EF4-FFF2-40B4-BE49-F238E27FC236}">
                <a16:creationId xmlns:a16="http://schemas.microsoft.com/office/drawing/2014/main" id="{2F4DCE76-7AB0-439D-93EC-FFA4A417E62A}"/>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48</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extLst>
      <p:ext uri="{BB962C8B-B14F-4D97-AF65-F5344CB8AC3E}">
        <p14:creationId xmlns:p14="http://schemas.microsoft.com/office/powerpoint/2010/main" val="665770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B46D7D6-1ACA-10C9-3E05-196C4F6F7A7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
        <p:nvSpPr>
          <p:cNvPr id="3" name="投影片編號版面配置區 2">
            <a:extLst>
              <a:ext uri="{FF2B5EF4-FFF2-40B4-BE49-F238E27FC236}">
                <a16:creationId xmlns:a16="http://schemas.microsoft.com/office/drawing/2014/main" id="{532DA673-BC1E-A20C-58FC-815EB844A08D}"/>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pic>
        <p:nvPicPr>
          <p:cNvPr id="5" name="圖片 4">
            <a:extLst>
              <a:ext uri="{FF2B5EF4-FFF2-40B4-BE49-F238E27FC236}">
                <a16:creationId xmlns:a16="http://schemas.microsoft.com/office/drawing/2014/main" id="{9299817D-9FA7-7477-FF06-21AE03097C05}"/>
              </a:ext>
            </a:extLst>
          </p:cNvPr>
          <p:cNvPicPr>
            <a:picLocks noChangeAspect="1"/>
          </p:cNvPicPr>
          <p:nvPr/>
        </p:nvPicPr>
        <p:blipFill rotWithShape="1">
          <a:blip r:embed="rId2">
            <a:extLst>
              <a:ext uri="{28A0092B-C50C-407E-A947-70E740481C1C}">
                <a14:useLocalDpi xmlns:a14="http://schemas.microsoft.com/office/drawing/2010/main" val="0"/>
              </a:ext>
            </a:extLst>
          </a:blip>
          <a:srcRect l="313" t="13334" r="1876" b="8888"/>
          <a:stretch/>
        </p:blipFill>
        <p:spPr>
          <a:xfrm>
            <a:off x="133350" y="762000"/>
            <a:ext cx="11925300" cy="5334000"/>
          </a:xfrm>
          <a:prstGeom prst="rect">
            <a:avLst/>
          </a:prstGeom>
        </p:spPr>
      </p:pic>
      <p:sp>
        <p:nvSpPr>
          <p:cNvPr id="4" name="文字方塊 3">
            <a:extLst>
              <a:ext uri="{FF2B5EF4-FFF2-40B4-BE49-F238E27FC236}">
                <a16:creationId xmlns:a16="http://schemas.microsoft.com/office/drawing/2014/main" id="{4695411E-9DCD-DF0B-6073-852B484040BE}"/>
              </a:ext>
            </a:extLst>
          </p:cNvPr>
          <p:cNvSpPr txBox="1"/>
          <p:nvPr/>
        </p:nvSpPr>
        <p:spPr>
          <a:xfrm>
            <a:off x="6934200" y="5582573"/>
            <a:ext cx="4648200" cy="461665"/>
          </a:xfrm>
          <a:prstGeom prst="rect">
            <a:avLst/>
          </a:prstGeom>
          <a:noFill/>
        </p:spPr>
        <p:txBody>
          <a:bodyPr wrap="square" rtlCol="0">
            <a:spAutoFit/>
          </a:bodyPr>
          <a:lstStyle/>
          <a:p>
            <a:r>
              <a:rPr kumimoji="1" lang="zh-TW" altLang="en-US" sz="2400" b="1" dirty="0">
                <a:solidFill>
                  <a:schemeClr val="bg1"/>
                </a:solidFill>
              </a:rPr>
              <a:t>仇女文化 共犯結構 性平認知</a:t>
            </a:r>
          </a:p>
        </p:txBody>
      </p:sp>
    </p:spTree>
    <p:extLst>
      <p:ext uri="{BB962C8B-B14F-4D97-AF65-F5344CB8AC3E}">
        <p14:creationId xmlns:p14="http://schemas.microsoft.com/office/powerpoint/2010/main" val="3986354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5001" y="636055"/>
            <a:ext cx="9677400" cy="611716"/>
          </a:xfrm>
        </p:spPr>
        <p:txBody>
          <a:bodyPr>
            <a:normAutofit fontScale="90000"/>
          </a:bodyPr>
          <a:lstStyle/>
          <a:p>
            <a:pPr>
              <a:defRPr/>
            </a:pPr>
            <a:r>
              <a:rPr lang="zh-TW" altLang="en-US" sz="3600" b="0" dirty="0">
                <a:latin typeface="微軟正黑體" panose="020B0604030504040204" pitchFamily="34" charset="-120"/>
                <a:ea typeface="微軟正黑體" panose="020B0604030504040204" pitchFamily="34" charset="-120"/>
              </a:rPr>
              <a:t>教保服務人員條例</a:t>
            </a:r>
            <a:r>
              <a:rPr lang="en-US" altLang="zh-TW" sz="1100" b="0" dirty="0">
                <a:latin typeface="微軟正黑體" panose="020B0604030504040204" pitchFamily="34" charset="-120"/>
                <a:ea typeface="微軟正黑體" panose="020B0604030504040204" pitchFamily="34" charset="-120"/>
              </a:rPr>
              <a:t>1110629/1120301</a:t>
            </a:r>
            <a:br>
              <a:rPr lang="en-US" altLang="zh-TW" dirty="0"/>
            </a:br>
            <a:endParaRPr lang="zh-TW" altLang="en-US" dirty="0"/>
          </a:p>
        </p:txBody>
      </p:sp>
      <p:sp>
        <p:nvSpPr>
          <p:cNvPr id="3" name="內容版面配置區 2"/>
          <p:cNvSpPr>
            <a:spLocks noGrp="1"/>
          </p:cNvSpPr>
          <p:nvPr>
            <p:ph idx="1"/>
          </p:nvPr>
        </p:nvSpPr>
        <p:spPr>
          <a:xfrm>
            <a:off x="2046818" y="1924872"/>
            <a:ext cx="9535583" cy="4062651"/>
          </a:xfrm>
        </p:spPr>
        <p:txBody>
          <a:bodyPr/>
          <a:lstStyle/>
          <a:p>
            <a:pPr>
              <a:defRPr/>
            </a:pPr>
            <a:r>
              <a:rPr lang="zh-TW" altLang="en-US" dirty="0">
                <a:latin typeface="微軟正黑體" panose="020B0604030504040204" pitchFamily="34" charset="-120"/>
                <a:ea typeface="微軟正黑體" panose="020B0604030504040204" pitchFamily="34" charset="-120"/>
                <a:hlinkClick r:id="rId2"/>
              </a:rPr>
              <a:t>第 </a:t>
            </a:r>
            <a:r>
              <a:rPr lang="en-US" altLang="zh-TW" dirty="0">
                <a:latin typeface="微軟正黑體" panose="020B0604030504040204" pitchFamily="34" charset="-120"/>
                <a:ea typeface="微軟正黑體" panose="020B0604030504040204" pitchFamily="34" charset="-120"/>
                <a:hlinkClick r:id="rId2"/>
              </a:rPr>
              <a:t>12 </a:t>
            </a:r>
            <a:r>
              <a:rPr lang="zh-TW" altLang="en-US" dirty="0">
                <a:latin typeface="微軟正黑體" panose="020B0604030504040204" pitchFamily="34" charset="-120"/>
                <a:ea typeface="微軟正黑體" panose="020B0604030504040204" pitchFamily="34" charset="-120"/>
                <a:hlinkClick r:id="rId2"/>
              </a:rPr>
              <a:t>條</a:t>
            </a:r>
            <a:endParaRPr lang="zh-TW" altLang="en-US" dirty="0">
              <a:latin typeface="微軟正黑體" panose="020B0604030504040204" pitchFamily="34" charset="-120"/>
              <a:ea typeface="微軟正黑體" panose="020B0604030504040204" pitchFamily="34" charset="-120"/>
            </a:endParaRPr>
          </a:p>
          <a:p>
            <a:pPr algn="l"/>
            <a:r>
              <a:rPr lang="zh-TW" altLang="en-US" b="0" i="0" dirty="0">
                <a:solidFill>
                  <a:srgbClr val="000000"/>
                </a:solidFill>
                <a:effectLst/>
                <a:latin typeface="細明體" panose="02020509000000000000" pitchFamily="49" charset="-120"/>
                <a:ea typeface="細明體" panose="02020509000000000000" pitchFamily="49" charset="-120"/>
              </a:rPr>
              <a:t>教保服務人員</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有下列情形之一者</a:t>
            </a:r>
            <a:r>
              <a:rPr lang="zh-TW" altLang="en-US" b="0" i="0" dirty="0">
                <a:solidFill>
                  <a:srgbClr val="000000"/>
                </a:solidFill>
                <a:effectLst/>
                <a:latin typeface="細明體" panose="02020509000000000000" pitchFamily="49" charset="-120"/>
                <a:ea typeface="細明體" panose="02020509000000000000" pitchFamily="49" charset="-120"/>
              </a:rPr>
              <a:t>，教保服務機構</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應予解聘、免職或終止契約關係，且終身不得聘任、任用或進用</a:t>
            </a:r>
            <a:r>
              <a:rPr lang="zh-TW" altLang="en-US" b="0" i="0" dirty="0">
                <a:solidFill>
                  <a:srgbClr val="000000"/>
                </a:solidFill>
                <a:effectLst/>
                <a:latin typeface="細明體" panose="02020509000000000000" pitchFamily="49" charset="-120"/>
                <a:ea typeface="細明體" panose="02020509000000000000" pitchFamily="49" charset="-120"/>
              </a:rPr>
              <a:t>為教保服務人員：</a:t>
            </a:r>
          </a:p>
          <a:p>
            <a:pPr algn="l"/>
            <a:r>
              <a:rPr lang="zh-TW" altLang="en-US" b="0" i="0" dirty="0">
                <a:solidFill>
                  <a:srgbClr val="000000"/>
                </a:solidFill>
                <a:effectLst/>
                <a:latin typeface="細明體" panose="02020509000000000000" pitchFamily="49" charset="-120"/>
                <a:ea typeface="細明體" panose="02020509000000000000" pitchFamily="49" charset="-120"/>
              </a:rPr>
              <a:t>六、受兒童及少年性剝削防制條例規定處罰，或受性騷擾防治法第二十條或第二十五條規定處罰，經直轄市、縣（市）主管機關確認，有解聘、免職、終止契約關係、終身不得聘任、任用或進用為教保服務人員之必要。</a:t>
            </a:r>
          </a:p>
          <a:p>
            <a:pPr algn="l"/>
            <a:r>
              <a:rPr lang="zh-TW" altLang="en-US" b="0" i="0" dirty="0">
                <a:solidFill>
                  <a:srgbClr val="000000"/>
                </a:solidFill>
                <a:effectLst/>
                <a:latin typeface="細明體" panose="02020509000000000000" pitchFamily="49" charset="-120"/>
                <a:ea typeface="細明體" panose="02020509000000000000" pitchFamily="49" charset="-120"/>
              </a:rPr>
              <a:t>七、經各級社政主管機關依兒童及少年福利與權益保障法第九十七條規定處罰，並經直轄市、縣（市）主管機關確認，有解聘、免職、終止契約關係、終身不得聘任、任用或進用為教保服務人員之必要。</a:t>
            </a:r>
          </a:p>
          <a:p>
            <a:pPr>
              <a:defRPr/>
            </a:pPr>
            <a:endParaRPr lang="zh-TW" altLang="en-US" dirty="0"/>
          </a:p>
        </p:txBody>
      </p:sp>
      <p:pic>
        <p:nvPicPr>
          <p:cNvPr id="4" name="圖片 3"/>
          <p:cNvPicPr>
            <a:picLocks noChangeAspect="1"/>
          </p:cNvPicPr>
          <p:nvPr/>
        </p:nvPicPr>
        <p:blipFill>
          <a:blip r:embed="rId3"/>
          <a:stretch>
            <a:fillRect/>
          </a:stretch>
        </p:blipFill>
        <p:spPr>
          <a:xfrm>
            <a:off x="9722906" y="5029200"/>
            <a:ext cx="2469094" cy="1786283"/>
          </a:xfrm>
          <a:prstGeom prst="rect">
            <a:avLst/>
          </a:prstGeom>
        </p:spPr>
      </p:pic>
      <p:pic>
        <p:nvPicPr>
          <p:cNvPr id="5" name="圖片 4"/>
          <p:cNvPicPr>
            <a:picLocks noChangeAspect="1"/>
          </p:cNvPicPr>
          <p:nvPr/>
        </p:nvPicPr>
        <p:blipFill>
          <a:blip r:embed="rId4"/>
          <a:stretch>
            <a:fillRect/>
          </a:stretch>
        </p:blipFill>
        <p:spPr>
          <a:xfrm>
            <a:off x="0" y="41045"/>
            <a:ext cx="1725318" cy="1883827"/>
          </a:xfrm>
          <a:prstGeom prst="rect">
            <a:avLst/>
          </a:prstGeom>
        </p:spPr>
      </p:pic>
      <p:sp>
        <p:nvSpPr>
          <p:cNvPr id="6" name="日期版面配置區 5"/>
          <p:cNvSpPr>
            <a:spLocks noGrp="1"/>
          </p:cNvSpPr>
          <p:nvPr>
            <p:ph type="dt" sz="half" idx="6"/>
          </p:nvPr>
        </p:nvSpPr>
        <p:spPr>
          <a:xfrm>
            <a:off x="609600" y="6377940"/>
            <a:ext cx="2804160" cy="276999"/>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dirty="0">
              <a:ln>
                <a:noFill/>
              </a:ln>
              <a:solidFill>
                <a:prstClr val="black">
                  <a:tint val="75000"/>
                </a:prstClr>
              </a:solidFill>
              <a:effectLst/>
              <a:uLnTx/>
              <a:uFillTx/>
            </a:endParaRPr>
          </a:p>
        </p:txBody>
      </p:sp>
      <p:sp>
        <p:nvSpPr>
          <p:cNvPr id="7" name="投影片編號版面配置區 6">
            <a:extLst>
              <a:ext uri="{FF2B5EF4-FFF2-40B4-BE49-F238E27FC236}">
                <a16:creationId xmlns:a16="http://schemas.microsoft.com/office/drawing/2014/main" id="{2F4DCE76-7AB0-439D-93EC-FFA4A417E62A}"/>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49</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extLst>
      <p:ext uri="{BB962C8B-B14F-4D97-AF65-F5344CB8AC3E}">
        <p14:creationId xmlns:p14="http://schemas.microsoft.com/office/powerpoint/2010/main" val="722388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5001" y="636055"/>
            <a:ext cx="9677400" cy="611716"/>
          </a:xfrm>
        </p:spPr>
        <p:txBody>
          <a:bodyPr>
            <a:normAutofit fontScale="90000"/>
          </a:bodyPr>
          <a:lstStyle/>
          <a:p>
            <a:pPr>
              <a:defRPr/>
            </a:pPr>
            <a:r>
              <a:rPr lang="zh-TW" altLang="en-US" sz="3600" b="0" dirty="0">
                <a:latin typeface="微軟正黑體" panose="020B0604030504040204" pitchFamily="34" charset="-120"/>
                <a:ea typeface="微軟正黑體" panose="020B0604030504040204" pitchFamily="34" charset="-120"/>
              </a:rPr>
              <a:t>教保服務人員條例</a:t>
            </a:r>
            <a:r>
              <a:rPr lang="en-US" altLang="zh-TW" sz="1100" b="0" dirty="0">
                <a:latin typeface="微軟正黑體" panose="020B0604030504040204" pitchFamily="34" charset="-120"/>
                <a:ea typeface="微軟正黑體" panose="020B0604030504040204" pitchFamily="34" charset="-120"/>
              </a:rPr>
              <a:t>1110629/1120301</a:t>
            </a:r>
            <a:br>
              <a:rPr lang="en-US" altLang="zh-TW" dirty="0"/>
            </a:br>
            <a:endParaRPr lang="zh-TW" altLang="en-US" dirty="0"/>
          </a:p>
        </p:txBody>
      </p:sp>
      <p:sp>
        <p:nvSpPr>
          <p:cNvPr id="3" name="內容版面配置區 2"/>
          <p:cNvSpPr>
            <a:spLocks noGrp="1"/>
          </p:cNvSpPr>
          <p:nvPr>
            <p:ph idx="1"/>
          </p:nvPr>
        </p:nvSpPr>
        <p:spPr>
          <a:xfrm>
            <a:off x="2046818" y="1924872"/>
            <a:ext cx="9535583" cy="4924425"/>
          </a:xfrm>
        </p:spPr>
        <p:txBody>
          <a:bodyPr/>
          <a:lstStyle/>
          <a:p>
            <a:pPr>
              <a:defRPr/>
            </a:pPr>
            <a:r>
              <a:rPr lang="zh-TW" altLang="en-US" dirty="0">
                <a:latin typeface="微軟正黑體" panose="020B0604030504040204" pitchFamily="34" charset="-120"/>
                <a:ea typeface="微軟正黑體" panose="020B0604030504040204" pitchFamily="34" charset="-120"/>
                <a:hlinkClick r:id="rId2"/>
              </a:rPr>
              <a:t>第 </a:t>
            </a:r>
            <a:r>
              <a:rPr lang="en-US" altLang="zh-TW" dirty="0">
                <a:latin typeface="微軟正黑體" panose="020B0604030504040204" pitchFamily="34" charset="-120"/>
                <a:ea typeface="微軟正黑體" panose="020B0604030504040204" pitchFamily="34" charset="-120"/>
                <a:hlinkClick r:id="rId2"/>
              </a:rPr>
              <a:t>12 </a:t>
            </a:r>
            <a:r>
              <a:rPr lang="zh-TW" altLang="en-US" dirty="0">
                <a:latin typeface="微軟正黑體" panose="020B0604030504040204" pitchFamily="34" charset="-120"/>
                <a:ea typeface="微軟正黑體" panose="020B0604030504040204" pitchFamily="34" charset="-120"/>
                <a:hlinkClick r:id="rId2"/>
              </a:rPr>
              <a:t>條</a:t>
            </a:r>
            <a:endParaRPr lang="zh-TW" altLang="en-US" dirty="0">
              <a:latin typeface="微軟正黑體" panose="020B0604030504040204" pitchFamily="34" charset="-120"/>
              <a:ea typeface="微軟正黑體" panose="020B0604030504040204" pitchFamily="34" charset="-120"/>
            </a:endParaRPr>
          </a:p>
          <a:p>
            <a:pPr algn="l"/>
            <a:r>
              <a:rPr lang="zh-TW" altLang="en-US" b="0" i="0" dirty="0">
                <a:solidFill>
                  <a:srgbClr val="000000"/>
                </a:solidFill>
                <a:effectLst/>
                <a:latin typeface="細明體" panose="02020509000000000000" pitchFamily="49" charset="-120"/>
                <a:ea typeface="細明體" panose="02020509000000000000" pitchFamily="49" charset="-120"/>
              </a:rPr>
              <a:t>教保服務人員</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有下列情形之一者</a:t>
            </a:r>
            <a:r>
              <a:rPr lang="zh-TW" altLang="en-US" b="0" i="0" dirty="0">
                <a:solidFill>
                  <a:srgbClr val="000000"/>
                </a:solidFill>
                <a:effectLst/>
                <a:latin typeface="細明體" panose="02020509000000000000" pitchFamily="49" charset="-120"/>
                <a:ea typeface="細明體" panose="02020509000000000000" pitchFamily="49" charset="-120"/>
              </a:rPr>
              <a:t>，教保服務機構</a:t>
            </a:r>
            <a:r>
              <a:rPr lang="zh-TW" altLang="en-US" b="1" i="0" dirty="0">
                <a:solidFill>
                  <a:schemeClr val="accent6">
                    <a:lumMod val="75000"/>
                  </a:schemeClr>
                </a:solidFill>
                <a:effectLst/>
                <a:latin typeface="細明體" panose="02020509000000000000" pitchFamily="49" charset="-120"/>
                <a:ea typeface="細明體" panose="02020509000000000000" pitchFamily="49" charset="-120"/>
              </a:rPr>
              <a:t>應予解聘、免職或終止契約關係，且終身不得聘任、任用或進用</a:t>
            </a:r>
            <a:r>
              <a:rPr lang="zh-TW" altLang="en-US" b="0" i="0" dirty="0">
                <a:solidFill>
                  <a:srgbClr val="000000"/>
                </a:solidFill>
                <a:effectLst/>
                <a:latin typeface="細明體" panose="02020509000000000000" pitchFamily="49" charset="-120"/>
                <a:ea typeface="細明體" panose="02020509000000000000" pitchFamily="49" charset="-120"/>
              </a:rPr>
              <a:t>為教保服務人員：</a:t>
            </a:r>
          </a:p>
          <a:p>
            <a:pPr algn="l"/>
            <a:r>
              <a:rPr lang="zh-TW" altLang="en-US" b="0" i="0" dirty="0">
                <a:solidFill>
                  <a:srgbClr val="000000"/>
                </a:solidFill>
                <a:effectLst/>
                <a:latin typeface="細明體" panose="02020509000000000000" pitchFamily="49" charset="-120"/>
                <a:ea typeface="細明體" panose="02020509000000000000" pitchFamily="49" charset="-120"/>
              </a:rPr>
              <a:t>八、知悉服務之教保服務機構發生疑似性侵害事件，未依第十五條規定通報，致再度發生機構內性侵害事件；或偽造、變造、湮滅或隱匿他人所犯校園或教保服務機構內性侵害事件之證據，經直轄市、縣（市）主管機關查證屬實。</a:t>
            </a:r>
          </a:p>
          <a:p>
            <a:pPr algn="l"/>
            <a:r>
              <a:rPr lang="zh-TW" altLang="en-US" b="0" i="0" dirty="0">
                <a:solidFill>
                  <a:srgbClr val="000000"/>
                </a:solidFill>
                <a:effectLst/>
                <a:latin typeface="細明體" panose="02020509000000000000" pitchFamily="49" charset="-120"/>
                <a:ea typeface="細明體" panose="02020509000000000000" pitchFamily="49" charset="-120"/>
              </a:rPr>
              <a:t>十、體罰、霸凌學生或幼兒，造成其身心嚴重侵害，經直轄市、縣（市）主管機關確認，有解聘、免職、終止契約關係、終身不得聘任、任用或進用為教保服務人員之必要。</a:t>
            </a:r>
            <a:br>
              <a:rPr lang="zh-TW" altLang="en-US" dirty="0"/>
            </a:br>
            <a:endParaRPr lang="en-US" altLang="zh-TW" dirty="0">
              <a:solidFill>
                <a:srgbClr val="B2146B"/>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defRPr/>
            </a:pPr>
            <a:endParaRPr lang="zh-TW" altLang="en-US" sz="3200" dirty="0">
              <a:solidFill>
                <a:srgbClr val="B2146B"/>
              </a:solidFill>
            </a:endParaRPr>
          </a:p>
          <a:p>
            <a:pPr>
              <a:defRPr/>
            </a:pPr>
            <a:endParaRPr lang="zh-TW" altLang="en-US" dirty="0"/>
          </a:p>
        </p:txBody>
      </p:sp>
      <p:pic>
        <p:nvPicPr>
          <p:cNvPr id="4" name="圖片 3"/>
          <p:cNvPicPr>
            <a:picLocks noChangeAspect="1"/>
          </p:cNvPicPr>
          <p:nvPr/>
        </p:nvPicPr>
        <p:blipFill>
          <a:blip r:embed="rId3"/>
          <a:stretch>
            <a:fillRect/>
          </a:stretch>
        </p:blipFill>
        <p:spPr>
          <a:xfrm>
            <a:off x="9722906" y="5029200"/>
            <a:ext cx="2469094" cy="1786283"/>
          </a:xfrm>
          <a:prstGeom prst="rect">
            <a:avLst/>
          </a:prstGeom>
        </p:spPr>
      </p:pic>
      <p:pic>
        <p:nvPicPr>
          <p:cNvPr id="5" name="圖片 4"/>
          <p:cNvPicPr>
            <a:picLocks noChangeAspect="1"/>
          </p:cNvPicPr>
          <p:nvPr/>
        </p:nvPicPr>
        <p:blipFill>
          <a:blip r:embed="rId4"/>
          <a:stretch>
            <a:fillRect/>
          </a:stretch>
        </p:blipFill>
        <p:spPr>
          <a:xfrm>
            <a:off x="0" y="41045"/>
            <a:ext cx="1725318" cy="1883827"/>
          </a:xfrm>
          <a:prstGeom prst="rect">
            <a:avLst/>
          </a:prstGeom>
        </p:spPr>
      </p:pic>
      <p:sp>
        <p:nvSpPr>
          <p:cNvPr id="6" name="日期版面配置區 5"/>
          <p:cNvSpPr>
            <a:spLocks noGrp="1"/>
          </p:cNvSpPr>
          <p:nvPr>
            <p:ph type="dt" sz="half" idx="6"/>
          </p:nvPr>
        </p:nvSpPr>
        <p:spPr>
          <a:xfrm>
            <a:off x="609600" y="6377940"/>
            <a:ext cx="2804160" cy="276999"/>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dirty="0">
              <a:ln>
                <a:noFill/>
              </a:ln>
              <a:solidFill>
                <a:prstClr val="black">
                  <a:tint val="75000"/>
                </a:prstClr>
              </a:solidFill>
              <a:effectLst/>
              <a:uLnTx/>
              <a:uFillTx/>
            </a:endParaRPr>
          </a:p>
        </p:txBody>
      </p:sp>
      <p:sp>
        <p:nvSpPr>
          <p:cNvPr id="7" name="投影片編號版面配置區 6">
            <a:extLst>
              <a:ext uri="{FF2B5EF4-FFF2-40B4-BE49-F238E27FC236}">
                <a16:creationId xmlns:a16="http://schemas.microsoft.com/office/drawing/2014/main" id="{2F4DCE76-7AB0-439D-93EC-FFA4A417E62A}"/>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50</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Tree>
    <p:extLst>
      <p:ext uri="{BB962C8B-B14F-4D97-AF65-F5344CB8AC3E}">
        <p14:creationId xmlns:p14="http://schemas.microsoft.com/office/powerpoint/2010/main" val="2434633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6778" y="550754"/>
            <a:ext cx="9378315" cy="513715"/>
          </a:xfrm>
          <a:prstGeom prst="rect">
            <a:avLst/>
          </a:prstGeom>
        </p:spPr>
        <p:txBody>
          <a:bodyPr vert="horz" wrap="square" lIns="0" tIns="13335" rIns="0" bIns="0" rtlCol="0">
            <a:spAutoFit/>
          </a:bodyPr>
          <a:lstStyle/>
          <a:p>
            <a:pPr marL="12700">
              <a:lnSpc>
                <a:spcPct val="100000"/>
              </a:lnSpc>
              <a:spcBef>
                <a:spcPts val="105"/>
              </a:spcBef>
            </a:pPr>
            <a:r>
              <a:rPr sz="3200" spc="-20" dirty="0" err="1">
                <a:solidFill>
                  <a:srgbClr val="2F4A6F"/>
                </a:solidFill>
              </a:rPr>
              <a:t>性別平等教育法、性別</a:t>
            </a:r>
            <a:r>
              <a:rPr lang="zh-TW" altLang="en-US" sz="3200" spc="-20" dirty="0">
                <a:solidFill>
                  <a:srgbClr val="2F4A6F"/>
                </a:solidFill>
                <a:latin typeface="微軟正黑體" panose="020B0604030504040204" pitchFamily="34" charset="-120"/>
                <a:ea typeface="微軟正黑體" panose="020B0604030504040204" pitchFamily="34" charset="-120"/>
              </a:rPr>
              <a:t>工作</a:t>
            </a:r>
            <a:r>
              <a:rPr sz="3200" spc="-20" dirty="0" err="1">
                <a:solidFill>
                  <a:srgbClr val="2F4A6F"/>
                </a:solidFill>
              </a:rPr>
              <a:t>平等法中不得歧視的樣態</a:t>
            </a:r>
            <a:endParaRPr sz="3200" dirty="0"/>
          </a:p>
        </p:txBody>
      </p:sp>
      <p:sp>
        <p:nvSpPr>
          <p:cNvPr id="3" name="object 3"/>
          <p:cNvSpPr txBox="1"/>
          <p:nvPr/>
        </p:nvSpPr>
        <p:spPr>
          <a:xfrm>
            <a:off x="1122555" y="2010129"/>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2</a:t>
            </a:r>
            <a:endParaRPr sz="2400">
              <a:latin typeface="Arial"/>
              <a:cs typeface="Arial"/>
            </a:endParaRPr>
          </a:p>
        </p:txBody>
      </p:sp>
      <p:sp>
        <p:nvSpPr>
          <p:cNvPr id="4" name="object 4"/>
          <p:cNvSpPr txBox="1"/>
          <p:nvPr/>
        </p:nvSpPr>
        <p:spPr>
          <a:xfrm>
            <a:off x="1810979" y="1360295"/>
            <a:ext cx="9237980" cy="1353185"/>
          </a:xfrm>
          <a:prstGeom prst="rect">
            <a:avLst/>
          </a:prstGeom>
        </p:spPr>
        <p:txBody>
          <a:bodyPr vert="horz" wrap="square" lIns="0" tIns="12700" rIns="0" bIns="0" rtlCol="0">
            <a:spAutoFit/>
          </a:bodyPr>
          <a:lstStyle/>
          <a:p>
            <a:pPr marR="700405" algn="ctr">
              <a:lnSpc>
                <a:spcPct val="100000"/>
              </a:lnSpc>
              <a:spcBef>
                <a:spcPts val="100"/>
              </a:spcBef>
            </a:pPr>
            <a:r>
              <a:rPr sz="2400" b="1" spc="-5" dirty="0">
                <a:solidFill>
                  <a:srgbClr val="2F4A6F"/>
                </a:solidFill>
                <a:latin typeface="微軟正黑體"/>
                <a:cs typeface="微軟正黑體"/>
              </a:rPr>
              <a:t>《性別平等教育法施行細則》</a:t>
            </a:r>
            <a:endParaRPr sz="2400" dirty="0">
              <a:latin typeface="微軟正黑體"/>
              <a:cs typeface="微軟正黑體"/>
            </a:endParaRPr>
          </a:p>
          <a:p>
            <a:pPr marL="12700" marR="5080">
              <a:lnSpc>
                <a:spcPct val="100000"/>
              </a:lnSpc>
              <a:spcBef>
                <a:spcPts val="2295"/>
              </a:spcBef>
            </a:pPr>
            <a:r>
              <a:rPr sz="2200" spc="-30" dirty="0">
                <a:latin typeface="微軟正黑體"/>
                <a:cs typeface="微軟正黑體"/>
              </a:rPr>
              <a:t>本法第一條第一項及第二條第一款</a:t>
            </a:r>
            <a:r>
              <a:rPr sz="2200" spc="-20" dirty="0">
                <a:latin typeface="微軟正黑體"/>
                <a:cs typeface="微軟正黑體"/>
              </a:rPr>
              <a:t>所</a:t>
            </a:r>
            <a:r>
              <a:rPr sz="2200" spc="-30" dirty="0">
                <a:latin typeface="微軟正黑體"/>
                <a:cs typeface="微軟正黑體"/>
              </a:rPr>
              <a:t>稱性</a:t>
            </a:r>
            <a:r>
              <a:rPr sz="2200" spc="-20" dirty="0">
                <a:latin typeface="微軟正黑體"/>
                <a:cs typeface="微軟正黑體"/>
              </a:rPr>
              <a:t>別</a:t>
            </a:r>
            <a:r>
              <a:rPr sz="2200" spc="-30" dirty="0">
                <a:latin typeface="微軟正黑體"/>
                <a:cs typeface="微軟正黑體"/>
              </a:rPr>
              <a:t>地位</a:t>
            </a:r>
            <a:r>
              <a:rPr sz="2200" spc="-20" dirty="0">
                <a:latin typeface="微軟正黑體"/>
                <a:cs typeface="微軟正黑體"/>
              </a:rPr>
              <a:t>之</a:t>
            </a:r>
            <a:r>
              <a:rPr sz="2200" spc="-30" dirty="0">
                <a:latin typeface="微軟正黑體"/>
                <a:cs typeface="微軟正黑體"/>
              </a:rPr>
              <a:t>實質</a:t>
            </a:r>
            <a:r>
              <a:rPr sz="2200" spc="-20" dirty="0">
                <a:latin typeface="微軟正黑體"/>
                <a:cs typeface="微軟正黑體"/>
              </a:rPr>
              <a:t>平</a:t>
            </a:r>
            <a:r>
              <a:rPr sz="2200" spc="-30" dirty="0">
                <a:latin typeface="微軟正黑體"/>
                <a:cs typeface="微軟正黑體"/>
              </a:rPr>
              <a:t>等</a:t>
            </a:r>
            <a:r>
              <a:rPr sz="2200" spc="-25" dirty="0">
                <a:latin typeface="微軟正黑體"/>
                <a:cs typeface="微軟正黑體"/>
              </a:rPr>
              <a:t>，指</a:t>
            </a:r>
            <a:r>
              <a:rPr sz="2200" spc="-30" dirty="0">
                <a:latin typeface="微軟正黑體"/>
                <a:cs typeface="微軟正黑體"/>
              </a:rPr>
              <a:t>任何</a:t>
            </a:r>
            <a:r>
              <a:rPr sz="2200" spc="-20" dirty="0">
                <a:latin typeface="微軟正黑體"/>
                <a:cs typeface="微軟正黑體"/>
              </a:rPr>
              <a:t>人</a:t>
            </a:r>
            <a:r>
              <a:rPr sz="2200" spc="-30" dirty="0">
                <a:latin typeface="微軟正黑體"/>
                <a:cs typeface="微軟正黑體"/>
              </a:rPr>
              <a:t>不</a:t>
            </a:r>
            <a:r>
              <a:rPr sz="2200" spc="-50" dirty="0">
                <a:latin typeface="微軟正黑體"/>
                <a:cs typeface="微軟正黑體"/>
              </a:rPr>
              <a:t>因</a:t>
            </a:r>
            <a:r>
              <a:rPr sz="2200" spc="-30" dirty="0">
                <a:latin typeface="微軟正黑體"/>
                <a:cs typeface="微軟正黑體"/>
              </a:rPr>
              <a:t>其</a:t>
            </a:r>
            <a:r>
              <a:rPr sz="2200" spc="-30" dirty="0">
                <a:solidFill>
                  <a:srgbClr val="D34817"/>
                </a:solidFill>
                <a:latin typeface="微軟正黑體"/>
                <a:cs typeface="微軟正黑體"/>
              </a:rPr>
              <a:t>生理性別、性傾向、性別特質或</a:t>
            </a:r>
            <a:r>
              <a:rPr sz="2200" spc="-20" dirty="0">
                <a:solidFill>
                  <a:srgbClr val="D34817"/>
                </a:solidFill>
                <a:latin typeface="微軟正黑體"/>
                <a:cs typeface="微軟正黑體"/>
              </a:rPr>
              <a:t>性</a:t>
            </a:r>
            <a:r>
              <a:rPr sz="2200" spc="-30" dirty="0">
                <a:solidFill>
                  <a:srgbClr val="D34817"/>
                </a:solidFill>
                <a:latin typeface="微軟正黑體"/>
                <a:cs typeface="微軟正黑體"/>
              </a:rPr>
              <a:t>別認</a:t>
            </a:r>
            <a:r>
              <a:rPr sz="2200" spc="-20" dirty="0">
                <a:solidFill>
                  <a:srgbClr val="D34817"/>
                </a:solidFill>
                <a:latin typeface="微軟正黑體"/>
                <a:cs typeface="微軟正黑體"/>
              </a:rPr>
              <a:t>同</a:t>
            </a:r>
            <a:r>
              <a:rPr sz="2200" spc="-30" dirty="0">
                <a:latin typeface="微軟正黑體"/>
                <a:cs typeface="微軟正黑體"/>
              </a:rPr>
              <a:t>等不</a:t>
            </a:r>
            <a:r>
              <a:rPr sz="2200" spc="-25" dirty="0">
                <a:latin typeface="微軟正黑體"/>
                <a:cs typeface="微軟正黑體"/>
              </a:rPr>
              <a:t>同，</a:t>
            </a:r>
            <a:r>
              <a:rPr sz="2200" spc="-30" dirty="0">
                <a:latin typeface="微軟正黑體"/>
                <a:cs typeface="微軟正黑體"/>
              </a:rPr>
              <a:t>而</a:t>
            </a:r>
            <a:r>
              <a:rPr sz="2200" spc="-20" dirty="0">
                <a:latin typeface="微軟正黑體"/>
                <a:cs typeface="微軟正黑體"/>
              </a:rPr>
              <a:t>受</a:t>
            </a:r>
            <a:r>
              <a:rPr sz="2200" spc="-30" dirty="0">
                <a:latin typeface="微軟正黑體"/>
                <a:cs typeface="微軟正黑體"/>
              </a:rPr>
              <a:t>到差</a:t>
            </a:r>
            <a:r>
              <a:rPr sz="2200" spc="-20" dirty="0">
                <a:latin typeface="微軟正黑體"/>
                <a:cs typeface="微軟正黑體"/>
              </a:rPr>
              <a:t>別</a:t>
            </a:r>
            <a:r>
              <a:rPr sz="2200" spc="-30" dirty="0">
                <a:latin typeface="微軟正黑體"/>
                <a:cs typeface="微軟正黑體"/>
              </a:rPr>
              <a:t>之待</a:t>
            </a:r>
            <a:r>
              <a:rPr sz="2200" spc="-35" dirty="0">
                <a:latin typeface="微軟正黑體"/>
                <a:cs typeface="微軟正黑體"/>
              </a:rPr>
              <a:t>遇。</a:t>
            </a:r>
            <a:endParaRPr sz="2200" dirty="0">
              <a:latin typeface="微軟正黑體"/>
              <a:cs typeface="微軟正黑體"/>
            </a:endParaRPr>
          </a:p>
        </p:txBody>
      </p:sp>
      <p:sp>
        <p:nvSpPr>
          <p:cNvPr id="5" name="object 5"/>
          <p:cNvSpPr txBox="1"/>
          <p:nvPr/>
        </p:nvSpPr>
        <p:spPr>
          <a:xfrm>
            <a:off x="1122700" y="3446519"/>
            <a:ext cx="51054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13</a:t>
            </a:r>
            <a:endParaRPr sz="2400">
              <a:latin typeface="Arial"/>
              <a:cs typeface="Arial"/>
            </a:endParaRPr>
          </a:p>
        </p:txBody>
      </p:sp>
      <p:sp>
        <p:nvSpPr>
          <p:cNvPr id="6" name="object 6"/>
          <p:cNvSpPr txBox="1"/>
          <p:nvPr/>
        </p:nvSpPr>
        <p:spPr>
          <a:xfrm>
            <a:off x="1810979" y="3454400"/>
            <a:ext cx="9526270" cy="1030605"/>
          </a:xfrm>
          <a:prstGeom prst="rect">
            <a:avLst/>
          </a:prstGeom>
        </p:spPr>
        <p:txBody>
          <a:bodyPr vert="horz" wrap="square" lIns="0" tIns="12065" rIns="0" bIns="0" rtlCol="0">
            <a:spAutoFit/>
          </a:bodyPr>
          <a:lstStyle/>
          <a:p>
            <a:pPr marL="12700" marR="5080">
              <a:lnSpc>
                <a:spcPct val="100000"/>
              </a:lnSpc>
              <a:spcBef>
                <a:spcPts val="95"/>
              </a:spcBef>
            </a:pPr>
            <a:r>
              <a:rPr sz="2200" spc="-30" dirty="0">
                <a:latin typeface="微軟正黑體"/>
                <a:cs typeface="微軟正黑體"/>
              </a:rPr>
              <a:t>本法第</a:t>
            </a:r>
            <a:r>
              <a:rPr sz="2200" spc="-20" dirty="0">
                <a:latin typeface="微軟正黑體"/>
                <a:cs typeface="微軟正黑體"/>
              </a:rPr>
              <a:t>十七</a:t>
            </a:r>
            <a:r>
              <a:rPr sz="2200" spc="-30" dirty="0">
                <a:latin typeface="微軟正黑體"/>
                <a:cs typeface="微軟正黑體"/>
              </a:rPr>
              <a:t>條第二</a:t>
            </a:r>
            <a:r>
              <a:rPr sz="2200" spc="-20" dirty="0">
                <a:latin typeface="微軟正黑體"/>
                <a:cs typeface="微軟正黑體"/>
              </a:rPr>
              <a:t>項所</a:t>
            </a:r>
            <a:r>
              <a:rPr sz="2200" spc="-30" dirty="0">
                <a:latin typeface="微軟正黑體"/>
                <a:cs typeface="微軟正黑體"/>
              </a:rPr>
              <a:t>定性別</a:t>
            </a:r>
            <a:r>
              <a:rPr sz="2200" spc="-20" dirty="0">
                <a:latin typeface="微軟正黑體"/>
                <a:cs typeface="微軟正黑體"/>
              </a:rPr>
              <a:t>平等</a:t>
            </a:r>
            <a:r>
              <a:rPr sz="2200" spc="-30" dirty="0">
                <a:latin typeface="微軟正黑體"/>
                <a:cs typeface="微軟正黑體"/>
              </a:rPr>
              <a:t>教育相</a:t>
            </a:r>
            <a:r>
              <a:rPr sz="2200" spc="-20" dirty="0">
                <a:latin typeface="微軟正黑體"/>
                <a:cs typeface="微軟正黑體"/>
              </a:rPr>
              <a:t>關課</a:t>
            </a:r>
            <a:r>
              <a:rPr sz="2200" spc="-30" dirty="0">
                <a:latin typeface="微軟正黑體"/>
                <a:cs typeface="微軟正黑體"/>
              </a:rPr>
              <a:t>程，應</a:t>
            </a:r>
            <a:r>
              <a:rPr sz="2200" spc="-20" dirty="0">
                <a:latin typeface="微軟正黑體"/>
                <a:cs typeface="微軟正黑體"/>
              </a:rPr>
              <a:t>涵蓋</a:t>
            </a:r>
            <a:r>
              <a:rPr sz="2200" spc="-30" dirty="0">
                <a:solidFill>
                  <a:srgbClr val="D34817"/>
                </a:solidFill>
                <a:latin typeface="微軟正黑體"/>
                <a:cs typeface="微軟正黑體"/>
              </a:rPr>
              <a:t>情感教</a:t>
            </a:r>
            <a:r>
              <a:rPr sz="2200" spc="-20" dirty="0">
                <a:solidFill>
                  <a:srgbClr val="D34817"/>
                </a:solidFill>
                <a:latin typeface="微軟正黑體"/>
                <a:cs typeface="微軟正黑體"/>
              </a:rPr>
              <a:t>育、</a:t>
            </a:r>
            <a:r>
              <a:rPr sz="2200" spc="-30" dirty="0">
                <a:solidFill>
                  <a:srgbClr val="D34817"/>
                </a:solidFill>
                <a:latin typeface="微軟正黑體"/>
                <a:cs typeface="微軟正黑體"/>
              </a:rPr>
              <a:t>性教育</a:t>
            </a:r>
            <a:r>
              <a:rPr sz="2200" spc="-50" dirty="0">
                <a:solidFill>
                  <a:srgbClr val="D34817"/>
                </a:solidFill>
                <a:latin typeface="微軟正黑體"/>
                <a:cs typeface="微軟正黑體"/>
              </a:rPr>
              <a:t>、</a:t>
            </a:r>
            <a:r>
              <a:rPr sz="2200" spc="-30" dirty="0">
                <a:solidFill>
                  <a:srgbClr val="D34817"/>
                </a:solidFill>
                <a:latin typeface="微軟正黑體"/>
                <a:cs typeface="微軟正黑體"/>
              </a:rPr>
              <a:t>認識及尊重不同性別、性別特徵、</a:t>
            </a:r>
            <a:r>
              <a:rPr sz="2200" spc="-20" dirty="0">
                <a:solidFill>
                  <a:srgbClr val="D34817"/>
                </a:solidFill>
                <a:latin typeface="微軟正黑體"/>
                <a:cs typeface="微軟正黑體"/>
              </a:rPr>
              <a:t>性</a:t>
            </a:r>
            <a:r>
              <a:rPr sz="2200" spc="-30" dirty="0">
                <a:solidFill>
                  <a:srgbClr val="D34817"/>
                </a:solidFill>
                <a:latin typeface="微軟正黑體"/>
                <a:cs typeface="微軟正黑體"/>
              </a:rPr>
              <a:t>別特</a:t>
            </a:r>
            <a:r>
              <a:rPr sz="2200" spc="-20" dirty="0">
                <a:solidFill>
                  <a:srgbClr val="D34817"/>
                </a:solidFill>
                <a:latin typeface="微軟正黑體"/>
                <a:cs typeface="微軟正黑體"/>
              </a:rPr>
              <a:t>質</a:t>
            </a:r>
            <a:r>
              <a:rPr sz="2200" spc="-30" dirty="0">
                <a:solidFill>
                  <a:srgbClr val="D34817"/>
                </a:solidFill>
                <a:latin typeface="微軟正黑體"/>
                <a:cs typeface="微軟正黑體"/>
              </a:rPr>
              <a:t>、性</a:t>
            </a:r>
            <a:r>
              <a:rPr sz="2200" spc="-20" dirty="0">
                <a:solidFill>
                  <a:srgbClr val="D34817"/>
                </a:solidFill>
                <a:latin typeface="微軟正黑體"/>
                <a:cs typeface="微軟正黑體"/>
              </a:rPr>
              <a:t>別</a:t>
            </a:r>
            <a:r>
              <a:rPr sz="2200" spc="-30" dirty="0">
                <a:solidFill>
                  <a:srgbClr val="D34817"/>
                </a:solidFill>
                <a:latin typeface="微軟正黑體"/>
                <a:cs typeface="微軟正黑體"/>
              </a:rPr>
              <a:t>認同</a:t>
            </a:r>
            <a:r>
              <a:rPr sz="2200" spc="-20" dirty="0">
                <a:solidFill>
                  <a:srgbClr val="D34817"/>
                </a:solidFill>
                <a:latin typeface="微軟正黑體"/>
                <a:cs typeface="微軟正黑體"/>
              </a:rPr>
              <a:t>、</a:t>
            </a:r>
            <a:r>
              <a:rPr sz="2200" spc="-30" dirty="0">
                <a:solidFill>
                  <a:srgbClr val="D34817"/>
                </a:solidFill>
                <a:latin typeface="微軟正黑體"/>
                <a:cs typeface="微軟正黑體"/>
              </a:rPr>
              <a:t>性傾</a:t>
            </a:r>
            <a:r>
              <a:rPr sz="2200" spc="-20" dirty="0">
                <a:solidFill>
                  <a:srgbClr val="D34817"/>
                </a:solidFill>
                <a:latin typeface="微軟正黑體"/>
                <a:cs typeface="微軟正黑體"/>
              </a:rPr>
              <a:t>向</a:t>
            </a:r>
            <a:r>
              <a:rPr sz="2200" spc="-30" dirty="0">
                <a:solidFill>
                  <a:srgbClr val="D34817"/>
                </a:solidFill>
                <a:latin typeface="微軟正黑體"/>
                <a:cs typeface="微軟正黑體"/>
              </a:rPr>
              <a:t>教育</a:t>
            </a:r>
            <a:r>
              <a:rPr sz="2200" spc="-20" dirty="0">
                <a:solidFill>
                  <a:srgbClr val="D34817"/>
                </a:solidFill>
                <a:latin typeface="微軟正黑體"/>
                <a:cs typeface="微軟正黑體"/>
              </a:rPr>
              <a:t>，</a:t>
            </a:r>
            <a:r>
              <a:rPr sz="2200" spc="-30" dirty="0">
                <a:solidFill>
                  <a:srgbClr val="D34817"/>
                </a:solidFill>
                <a:latin typeface="微軟正黑體"/>
                <a:cs typeface="微軟正黑體"/>
              </a:rPr>
              <a:t>及</a:t>
            </a:r>
            <a:r>
              <a:rPr sz="2200" spc="-50" dirty="0">
                <a:solidFill>
                  <a:srgbClr val="D34817"/>
                </a:solidFill>
                <a:latin typeface="微軟正黑體"/>
                <a:cs typeface="微軟正黑體"/>
              </a:rPr>
              <a:t>性</a:t>
            </a:r>
            <a:r>
              <a:rPr sz="2200" spc="550" dirty="0">
                <a:solidFill>
                  <a:srgbClr val="D34817"/>
                </a:solidFill>
                <a:latin typeface="微軟正黑體"/>
                <a:cs typeface="微軟正黑體"/>
              </a:rPr>
              <a:t> </a:t>
            </a:r>
            <a:r>
              <a:rPr sz="2200" spc="-30" dirty="0">
                <a:solidFill>
                  <a:srgbClr val="D34817"/>
                </a:solidFill>
                <a:latin typeface="微軟正黑體"/>
                <a:cs typeface="微軟正黑體"/>
              </a:rPr>
              <a:t>侵害、性騷擾、性霸凌防治教育</a:t>
            </a:r>
            <a:r>
              <a:rPr sz="2200" spc="-25" dirty="0">
                <a:latin typeface="微軟正黑體"/>
                <a:cs typeface="微軟正黑體"/>
              </a:rPr>
              <a:t>等課</a:t>
            </a:r>
            <a:r>
              <a:rPr sz="2200" spc="-30" dirty="0">
                <a:latin typeface="微軟正黑體"/>
                <a:cs typeface="微軟正黑體"/>
              </a:rPr>
              <a:t>程</a:t>
            </a:r>
            <a:r>
              <a:rPr sz="2200" spc="-25" dirty="0">
                <a:latin typeface="微軟正黑體"/>
                <a:cs typeface="微軟正黑體"/>
              </a:rPr>
              <a:t>，以</a:t>
            </a:r>
            <a:r>
              <a:rPr sz="2200" spc="-30" dirty="0">
                <a:latin typeface="微軟正黑體"/>
                <a:cs typeface="微軟正黑體"/>
              </a:rPr>
              <a:t>提升</a:t>
            </a:r>
            <a:r>
              <a:rPr sz="2200" spc="-20" dirty="0">
                <a:latin typeface="微軟正黑體"/>
                <a:cs typeface="微軟正黑體"/>
              </a:rPr>
              <a:t>學</a:t>
            </a:r>
            <a:r>
              <a:rPr sz="2200" spc="-30" dirty="0">
                <a:latin typeface="微軟正黑體"/>
                <a:cs typeface="微軟正黑體"/>
              </a:rPr>
              <a:t>生之</a:t>
            </a:r>
            <a:r>
              <a:rPr sz="2200" spc="-20" dirty="0">
                <a:latin typeface="微軟正黑體"/>
                <a:cs typeface="微軟正黑體"/>
              </a:rPr>
              <a:t>性</a:t>
            </a:r>
            <a:r>
              <a:rPr sz="2200" spc="-30" dirty="0">
                <a:latin typeface="微軟正黑體"/>
                <a:cs typeface="微軟正黑體"/>
              </a:rPr>
              <a:t>別平</a:t>
            </a:r>
            <a:r>
              <a:rPr sz="2200" spc="-20" dirty="0">
                <a:latin typeface="微軟正黑體"/>
                <a:cs typeface="微軟正黑體"/>
              </a:rPr>
              <a:t>等</a:t>
            </a:r>
            <a:r>
              <a:rPr sz="2200" spc="-30" dirty="0">
                <a:latin typeface="微軟正黑體"/>
                <a:cs typeface="微軟正黑體"/>
              </a:rPr>
              <a:t>意識</a:t>
            </a:r>
            <a:r>
              <a:rPr sz="2200" spc="-50" dirty="0">
                <a:latin typeface="微軟正黑體"/>
                <a:cs typeface="微軟正黑體"/>
              </a:rPr>
              <a:t>。</a:t>
            </a:r>
            <a:endParaRPr sz="2200">
              <a:latin typeface="微軟正黑體"/>
              <a:cs typeface="微軟正黑體"/>
            </a:endParaRPr>
          </a:p>
        </p:txBody>
      </p:sp>
      <p:sp>
        <p:nvSpPr>
          <p:cNvPr id="7" name="object 7"/>
          <p:cNvSpPr txBox="1"/>
          <p:nvPr/>
        </p:nvSpPr>
        <p:spPr>
          <a:xfrm>
            <a:off x="1122700" y="5214928"/>
            <a:ext cx="51054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15</a:t>
            </a:r>
            <a:endParaRPr sz="2400">
              <a:latin typeface="Arial"/>
              <a:cs typeface="Arial"/>
            </a:endParaRPr>
          </a:p>
        </p:txBody>
      </p:sp>
      <p:sp>
        <p:nvSpPr>
          <p:cNvPr id="8" name="object 8"/>
          <p:cNvSpPr txBox="1"/>
          <p:nvPr/>
        </p:nvSpPr>
        <p:spPr>
          <a:xfrm>
            <a:off x="1810979" y="5222810"/>
            <a:ext cx="9237980" cy="1030605"/>
          </a:xfrm>
          <a:prstGeom prst="rect">
            <a:avLst/>
          </a:prstGeom>
        </p:spPr>
        <p:txBody>
          <a:bodyPr vert="horz" wrap="square" lIns="0" tIns="12065" rIns="0" bIns="0" rtlCol="0">
            <a:spAutoFit/>
          </a:bodyPr>
          <a:lstStyle/>
          <a:p>
            <a:pPr marL="12700" marR="5080" algn="just">
              <a:lnSpc>
                <a:spcPct val="100000"/>
              </a:lnSpc>
              <a:spcBef>
                <a:spcPts val="95"/>
              </a:spcBef>
            </a:pPr>
            <a:r>
              <a:rPr sz="2200" spc="-30" dirty="0">
                <a:latin typeface="微軟正黑體"/>
                <a:cs typeface="微軟正黑體"/>
              </a:rPr>
              <a:t>教師為執行本法第十九條第二項鼓</a:t>
            </a:r>
            <a:r>
              <a:rPr sz="2200" spc="-20" dirty="0">
                <a:latin typeface="微軟正黑體"/>
                <a:cs typeface="微軟正黑體"/>
              </a:rPr>
              <a:t>勵</a:t>
            </a:r>
            <a:r>
              <a:rPr sz="2200" spc="-30" dirty="0">
                <a:latin typeface="微軟正黑體"/>
                <a:cs typeface="微軟正黑體"/>
              </a:rPr>
              <a:t>學生</a:t>
            </a:r>
            <a:r>
              <a:rPr sz="2200" spc="-20" dirty="0">
                <a:latin typeface="微軟正黑體"/>
                <a:cs typeface="微軟正黑體"/>
              </a:rPr>
              <a:t>修</a:t>
            </a:r>
            <a:r>
              <a:rPr sz="2200" spc="-30" dirty="0">
                <a:latin typeface="微軟正黑體"/>
                <a:cs typeface="微軟正黑體"/>
              </a:rPr>
              <a:t>習非</a:t>
            </a:r>
            <a:r>
              <a:rPr sz="2200" spc="-20" dirty="0">
                <a:latin typeface="微軟正黑體"/>
                <a:cs typeface="微軟正黑體"/>
              </a:rPr>
              <a:t>傳</a:t>
            </a:r>
            <a:r>
              <a:rPr sz="2200" spc="-30" dirty="0">
                <a:latin typeface="微軟正黑體"/>
                <a:cs typeface="微軟正黑體"/>
              </a:rPr>
              <a:t>統性</a:t>
            </a:r>
            <a:r>
              <a:rPr sz="2200" spc="-20" dirty="0">
                <a:latin typeface="微軟正黑體"/>
                <a:cs typeface="微軟正黑體"/>
              </a:rPr>
              <a:t>別</a:t>
            </a:r>
            <a:r>
              <a:rPr sz="2200" spc="-30" dirty="0">
                <a:latin typeface="微軟正黑體"/>
                <a:cs typeface="微軟正黑體"/>
              </a:rPr>
              <a:t>之學</a:t>
            </a:r>
            <a:r>
              <a:rPr sz="2200" spc="-20" dirty="0">
                <a:latin typeface="微軟正黑體"/>
                <a:cs typeface="微軟正黑體"/>
              </a:rPr>
              <a:t>科</a:t>
            </a:r>
            <a:r>
              <a:rPr sz="2200" spc="-30" dirty="0">
                <a:latin typeface="微軟正黑體"/>
                <a:cs typeface="微軟正黑體"/>
              </a:rPr>
              <a:t>領域</a:t>
            </a:r>
            <a:r>
              <a:rPr sz="2200" spc="-20" dirty="0">
                <a:latin typeface="微軟正黑體"/>
                <a:cs typeface="微軟正黑體"/>
              </a:rPr>
              <a:t>，</a:t>
            </a:r>
            <a:r>
              <a:rPr sz="2200" spc="-30" dirty="0">
                <a:latin typeface="微軟正黑體"/>
                <a:cs typeface="微軟正黑體"/>
              </a:rPr>
              <a:t>應</a:t>
            </a:r>
            <a:r>
              <a:rPr sz="2200" spc="-50" dirty="0">
                <a:latin typeface="微軟正黑體"/>
                <a:cs typeface="微軟正黑體"/>
              </a:rPr>
              <a:t>於</a:t>
            </a:r>
            <a:r>
              <a:rPr sz="2200" spc="-30" dirty="0">
                <a:latin typeface="微軟正黑體"/>
                <a:cs typeface="微軟正黑體"/>
              </a:rPr>
              <a:t>輔導學生修習課程、選擇科系或探</a:t>
            </a:r>
            <a:r>
              <a:rPr sz="2200" spc="-20" dirty="0">
                <a:latin typeface="微軟正黑體"/>
                <a:cs typeface="微軟正黑體"/>
              </a:rPr>
              <a:t>索</a:t>
            </a:r>
            <a:r>
              <a:rPr sz="2200" spc="-30" dirty="0">
                <a:latin typeface="微軟正黑體"/>
                <a:cs typeface="微軟正黑體"/>
              </a:rPr>
              <a:t>生涯</a:t>
            </a:r>
            <a:r>
              <a:rPr sz="2200" spc="-20" dirty="0">
                <a:latin typeface="微軟正黑體"/>
                <a:cs typeface="微軟正黑體"/>
              </a:rPr>
              <a:t>發</a:t>
            </a:r>
            <a:r>
              <a:rPr sz="2200" spc="-30" dirty="0">
                <a:latin typeface="微軟正黑體"/>
                <a:cs typeface="微軟正黑體"/>
              </a:rPr>
              <a:t>展時</a:t>
            </a:r>
            <a:r>
              <a:rPr sz="2200" spc="-20" dirty="0">
                <a:latin typeface="微軟正黑體"/>
                <a:cs typeface="微軟正黑體"/>
              </a:rPr>
              <a:t>，</a:t>
            </a:r>
            <a:r>
              <a:rPr sz="2200" spc="-30" dirty="0">
                <a:latin typeface="微軟正黑體"/>
                <a:cs typeface="微軟正黑體"/>
              </a:rPr>
              <a:t>鼓勵</a:t>
            </a:r>
            <a:r>
              <a:rPr sz="2200" spc="-20" dirty="0">
                <a:latin typeface="微軟正黑體"/>
                <a:cs typeface="微軟正黑體"/>
              </a:rPr>
              <a:t>學</a:t>
            </a:r>
            <a:r>
              <a:rPr sz="2200" spc="-30" dirty="0">
                <a:latin typeface="微軟正黑體"/>
                <a:cs typeface="微軟正黑體"/>
              </a:rPr>
              <a:t>生適</a:t>
            </a:r>
            <a:r>
              <a:rPr sz="2200" spc="-20" dirty="0">
                <a:latin typeface="微軟正黑體"/>
                <a:cs typeface="微軟正黑體"/>
              </a:rPr>
              <a:t>性</a:t>
            </a:r>
            <a:r>
              <a:rPr sz="2200" spc="-30" dirty="0">
                <a:latin typeface="微軟正黑體"/>
                <a:cs typeface="微軟正黑體"/>
              </a:rPr>
              <a:t>多元</a:t>
            </a:r>
            <a:r>
              <a:rPr sz="2200" spc="-20" dirty="0">
                <a:latin typeface="微軟正黑體"/>
                <a:cs typeface="微軟正黑體"/>
              </a:rPr>
              <a:t>發</a:t>
            </a:r>
            <a:r>
              <a:rPr sz="2200" spc="-30" dirty="0">
                <a:latin typeface="微軟正黑體"/>
                <a:cs typeface="微軟正黑體"/>
              </a:rPr>
              <a:t>展</a:t>
            </a:r>
            <a:r>
              <a:rPr sz="2200" spc="-50" dirty="0">
                <a:latin typeface="微軟正黑體"/>
                <a:cs typeface="微軟正黑體"/>
              </a:rPr>
              <a:t>，</a:t>
            </a:r>
            <a:r>
              <a:rPr sz="2200" spc="-30" dirty="0">
                <a:solidFill>
                  <a:srgbClr val="D34817"/>
                </a:solidFill>
                <a:latin typeface="微軟正黑體"/>
                <a:cs typeface="微軟正黑體"/>
              </a:rPr>
              <a:t>避免將特定學科性別化</a:t>
            </a:r>
            <a:r>
              <a:rPr sz="2200" spc="-50" dirty="0">
                <a:latin typeface="微軟正黑體"/>
                <a:cs typeface="微軟正黑體"/>
              </a:rPr>
              <a:t>。</a:t>
            </a:r>
            <a:endParaRPr sz="2200">
              <a:latin typeface="微軟正黑體"/>
              <a:cs typeface="微軟正黑體"/>
            </a:endParaRPr>
          </a:p>
        </p:txBody>
      </p:sp>
      <p:sp>
        <p:nvSpPr>
          <p:cNvPr id="9" name="object 9"/>
          <p:cNvSpPr/>
          <p:nvPr/>
        </p:nvSpPr>
        <p:spPr>
          <a:xfrm>
            <a:off x="838200" y="1208532"/>
            <a:ext cx="10515600" cy="5649595"/>
          </a:xfrm>
          <a:custGeom>
            <a:avLst/>
            <a:gdLst/>
            <a:ahLst/>
            <a:cxnLst/>
            <a:rect l="l" t="t" r="r" b="b"/>
            <a:pathLst>
              <a:path w="10515600" h="5649595">
                <a:moveTo>
                  <a:pt x="0" y="0"/>
                </a:moveTo>
                <a:lnTo>
                  <a:pt x="10515600" y="0"/>
                </a:lnTo>
                <a:lnTo>
                  <a:pt x="10515600" y="5649467"/>
                </a:lnTo>
              </a:path>
              <a:path w="10515600" h="5649595">
                <a:moveTo>
                  <a:pt x="0" y="5649468"/>
                </a:moveTo>
                <a:lnTo>
                  <a:pt x="0" y="0"/>
                </a:lnTo>
              </a:path>
            </a:pathLst>
          </a:custGeom>
          <a:ln w="12192">
            <a:solidFill>
              <a:srgbClr val="D34817"/>
            </a:solidFill>
          </a:ln>
        </p:spPr>
        <p:txBody>
          <a:bodyPr wrap="square" lIns="0" tIns="0" rIns="0" bIns="0" rtlCol="0"/>
          <a:lstStyle/>
          <a:p>
            <a:endParaRPr/>
          </a:p>
        </p:txBody>
      </p:sp>
      <p:sp>
        <p:nvSpPr>
          <p:cNvPr id="10" name="object 10"/>
          <p:cNvSpPr/>
          <p:nvPr/>
        </p:nvSpPr>
        <p:spPr>
          <a:xfrm>
            <a:off x="11905964" y="1959908"/>
            <a:ext cx="286385" cy="843280"/>
          </a:xfrm>
          <a:custGeom>
            <a:avLst/>
            <a:gdLst/>
            <a:ahLst/>
            <a:cxnLst/>
            <a:rect l="l" t="t" r="r" b="b"/>
            <a:pathLst>
              <a:path w="286384" h="843280">
                <a:moveTo>
                  <a:pt x="286035" y="0"/>
                </a:moveTo>
                <a:lnTo>
                  <a:pt x="216977" y="26428"/>
                </a:lnTo>
                <a:lnTo>
                  <a:pt x="183867" y="45359"/>
                </a:lnTo>
                <a:lnTo>
                  <a:pt x="151986" y="68402"/>
                </a:lnTo>
                <a:lnTo>
                  <a:pt x="116148" y="101493"/>
                </a:lnTo>
                <a:lnTo>
                  <a:pt x="85370" y="138227"/>
                </a:lnTo>
                <a:lnTo>
                  <a:pt x="59529" y="178069"/>
                </a:lnTo>
                <a:lnTo>
                  <a:pt x="38498" y="220486"/>
                </a:lnTo>
                <a:lnTo>
                  <a:pt x="22155" y="264944"/>
                </a:lnTo>
                <a:lnTo>
                  <a:pt x="10373" y="310909"/>
                </a:lnTo>
                <a:lnTo>
                  <a:pt x="3030" y="357846"/>
                </a:lnTo>
                <a:lnTo>
                  <a:pt x="0" y="405222"/>
                </a:lnTo>
                <a:lnTo>
                  <a:pt x="1158" y="452503"/>
                </a:lnTo>
                <a:lnTo>
                  <a:pt x="6380" y="499155"/>
                </a:lnTo>
                <a:lnTo>
                  <a:pt x="15542" y="544644"/>
                </a:lnTo>
                <a:lnTo>
                  <a:pt x="28520" y="588436"/>
                </a:lnTo>
                <a:lnTo>
                  <a:pt x="45187" y="629997"/>
                </a:lnTo>
                <a:lnTo>
                  <a:pt x="65421" y="668793"/>
                </a:lnTo>
                <a:lnTo>
                  <a:pt x="89096" y="704291"/>
                </a:lnTo>
                <a:lnTo>
                  <a:pt x="120894" y="741031"/>
                </a:lnTo>
                <a:lnTo>
                  <a:pt x="156990" y="773121"/>
                </a:lnTo>
                <a:lnTo>
                  <a:pt x="196881" y="800680"/>
                </a:lnTo>
                <a:lnTo>
                  <a:pt x="240063" y="823828"/>
                </a:lnTo>
                <a:lnTo>
                  <a:pt x="286035" y="842683"/>
                </a:lnTo>
                <a:lnTo>
                  <a:pt x="286035" y="0"/>
                </a:lnTo>
                <a:close/>
              </a:path>
            </a:pathLst>
          </a:custGeom>
          <a:solidFill>
            <a:srgbClr val="FF8870"/>
          </a:solidFill>
        </p:spPr>
        <p:txBody>
          <a:bodyPr wrap="square" lIns="0" tIns="0" rIns="0" bIns="0" rtlCol="0"/>
          <a:lstStyle/>
          <a:p>
            <a:endParaRPr/>
          </a:p>
        </p:txBody>
      </p:sp>
      <p:sp>
        <p:nvSpPr>
          <p:cNvPr id="11" name="object 11"/>
          <p:cNvSpPr/>
          <p:nvPr/>
        </p:nvSpPr>
        <p:spPr>
          <a:xfrm>
            <a:off x="0" y="5702833"/>
            <a:ext cx="166370" cy="489584"/>
          </a:xfrm>
          <a:custGeom>
            <a:avLst/>
            <a:gdLst/>
            <a:ahLst/>
            <a:cxnLst/>
            <a:rect l="l" t="t" r="r" b="b"/>
            <a:pathLst>
              <a:path w="166370" h="489585">
                <a:moveTo>
                  <a:pt x="0" y="0"/>
                </a:moveTo>
                <a:lnTo>
                  <a:pt x="0" y="489153"/>
                </a:lnTo>
                <a:lnTo>
                  <a:pt x="33054" y="475085"/>
                </a:lnTo>
                <a:lnTo>
                  <a:pt x="90677" y="435053"/>
                </a:lnTo>
                <a:lnTo>
                  <a:pt x="135870" y="373390"/>
                </a:lnTo>
                <a:lnTo>
                  <a:pt x="151957" y="333222"/>
                </a:lnTo>
                <a:lnTo>
                  <a:pt x="162038" y="289743"/>
                </a:lnTo>
                <a:lnTo>
                  <a:pt x="165778" y="244389"/>
                </a:lnTo>
                <a:lnTo>
                  <a:pt x="162843" y="198595"/>
                </a:lnTo>
                <a:lnTo>
                  <a:pt x="152900" y="153795"/>
                </a:lnTo>
                <a:lnTo>
                  <a:pt x="135612" y="111424"/>
                </a:lnTo>
                <a:lnTo>
                  <a:pt x="110648" y="72918"/>
                </a:lnTo>
                <a:lnTo>
                  <a:pt x="77673" y="39712"/>
                </a:lnTo>
                <a:lnTo>
                  <a:pt x="40012" y="15341"/>
                </a:lnTo>
                <a:lnTo>
                  <a:pt x="0" y="0"/>
                </a:lnTo>
                <a:close/>
              </a:path>
            </a:pathLst>
          </a:custGeom>
          <a:solidFill>
            <a:srgbClr val="FF8870"/>
          </a:solidFill>
        </p:spPr>
        <p:txBody>
          <a:bodyPr wrap="square" lIns="0" tIns="0" rIns="0" bIns="0" rtlCol="0"/>
          <a:lstStyle/>
          <a:p>
            <a:endParaRPr/>
          </a:p>
        </p:txBody>
      </p:sp>
      <p:sp>
        <p:nvSpPr>
          <p:cNvPr id="13" name="日期版面配置區 12">
            <a:extLst>
              <a:ext uri="{FF2B5EF4-FFF2-40B4-BE49-F238E27FC236}">
                <a16:creationId xmlns:a16="http://schemas.microsoft.com/office/drawing/2014/main" id="{C76E36B8-3ABE-4F42-8350-F80AAE687804}"/>
              </a:ext>
            </a:extLst>
          </p:cNvPr>
          <p:cNvSpPr>
            <a:spLocks noGrp="1"/>
          </p:cNvSpPr>
          <p:nvPr>
            <p:ph type="dt" sz="half" idx="6"/>
          </p:nvPr>
        </p:nvSpPr>
        <p:spPr>
          <a:xfrm>
            <a:off x="838200" y="6387973"/>
            <a:ext cx="2804160" cy="342900"/>
          </a:xfrm>
        </p:spPr>
        <p:txBody>
          <a:bodyPr/>
          <a:lstStyle/>
          <a:p>
            <a:r>
              <a:rPr lang="zh-TW" altLang="en-US"/>
              <a:t>教保人員</a:t>
            </a:r>
            <a:r>
              <a:rPr lang="en-US" altLang="zh-TW"/>
              <a:t>-</a:t>
            </a:r>
            <a:r>
              <a:rPr lang="zh-TW" altLang="en-US"/>
              <a:t>性別平等教育</a:t>
            </a:r>
            <a:endParaRPr lang="en-US" dirty="0"/>
          </a:p>
        </p:txBody>
      </p:sp>
      <p:sp>
        <p:nvSpPr>
          <p:cNvPr id="12" name="投影片編號版面配置區 11">
            <a:extLst>
              <a:ext uri="{FF2B5EF4-FFF2-40B4-BE49-F238E27FC236}">
                <a16:creationId xmlns:a16="http://schemas.microsoft.com/office/drawing/2014/main" id="{574DDBC3-0099-F792-63B1-27B8455EE4C4}"/>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51</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2700" y="1324197"/>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7</a:t>
            </a:r>
            <a:endParaRPr sz="2400">
              <a:latin typeface="Arial"/>
              <a:cs typeface="Arial"/>
            </a:endParaRPr>
          </a:p>
        </p:txBody>
      </p:sp>
      <p:sp>
        <p:nvSpPr>
          <p:cNvPr id="3" name="object 3"/>
          <p:cNvSpPr/>
          <p:nvPr/>
        </p:nvSpPr>
        <p:spPr>
          <a:xfrm>
            <a:off x="838200" y="0"/>
            <a:ext cx="10515600" cy="6720840"/>
          </a:xfrm>
          <a:custGeom>
            <a:avLst/>
            <a:gdLst/>
            <a:ahLst/>
            <a:cxnLst/>
            <a:rect l="l" t="t" r="r" b="b"/>
            <a:pathLst>
              <a:path w="10515600" h="6720840">
                <a:moveTo>
                  <a:pt x="10515600" y="0"/>
                </a:moveTo>
                <a:lnTo>
                  <a:pt x="10515600" y="6720840"/>
                </a:lnTo>
                <a:lnTo>
                  <a:pt x="0" y="6720840"/>
                </a:lnTo>
                <a:lnTo>
                  <a:pt x="0" y="0"/>
                </a:lnTo>
              </a:path>
            </a:pathLst>
          </a:custGeom>
          <a:ln w="12192">
            <a:solidFill>
              <a:srgbClr val="D34817"/>
            </a:solidFill>
          </a:ln>
        </p:spPr>
        <p:txBody>
          <a:bodyPr wrap="square" lIns="0" tIns="0" rIns="0" bIns="0" rtlCol="0"/>
          <a:lstStyle/>
          <a:p>
            <a:endParaRPr/>
          </a:p>
        </p:txBody>
      </p:sp>
      <p:sp>
        <p:nvSpPr>
          <p:cNvPr id="4" name="object 4"/>
          <p:cNvSpPr txBox="1"/>
          <p:nvPr/>
        </p:nvSpPr>
        <p:spPr>
          <a:xfrm>
            <a:off x="1122700" y="2100905"/>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微軟正黑體"/>
                <a:cs typeface="微軟正黑體"/>
              </a:rPr>
              <a:t>§</a:t>
            </a:r>
            <a:r>
              <a:rPr sz="2400" spc="-25" dirty="0">
                <a:latin typeface="Arial"/>
                <a:cs typeface="Arial"/>
              </a:rPr>
              <a:t>8</a:t>
            </a:r>
            <a:endParaRPr sz="2400">
              <a:latin typeface="Arial"/>
              <a:cs typeface="Arial"/>
            </a:endParaRPr>
          </a:p>
        </p:txBody>
      </p:sp>
      <p:sp>
        <p:nvSpPr>
          <p:cNvPr id="5" name="object 5"/>
          <p:cNvSpPr txBox="1"/>
          <p:nvPr/>
        </p:nvSpPr>
        <p:spPr>
          <a:xfrm>
            <a:off x="1122700" y="2824338"/>
            <a:ext cx="510540" cy="922019"/>
          </a:xfrm>
          <a:prstGeom prst="rect">
            <a:avLst/>
          </a:prstGeom>
        </p:spPr>
        <p:txBody>
          <a:bodyPr vert="horz" wrap="square" lIns="0" tIns="94615" rIns="0" bIns="0" rtlCol="0">
            <a:spAutoFit/>
          </a:bodyPr>
          <a:lstStyle/>
          <a:p>
            <a:pPr marL="12700">
              <a:lnSpc>
                <a:spcPct val="100000"/>
              </a:lnSpc>
              <a:spcBef>
                <a:spcPts val="745"/>
              </a:spcBef>
            </a:pPr>
            <a:r>
              <a:rPr sz="2400" spc="-25" dirty="0">
                <a:latin typeface="微軟正黑體"/>
                <a:cs typeface="微軟正黑體"/>
              </a:rPr>
              <a:t>§</a:t>
            </a:r>
            <a:r>
              <a:rPr sz="2400" spc="-25" dirty="0">
                <a:latin typeface="Arial"/>
                <a:cs typeface="Arial"/>
              </a:rPr>
              <a:t>9</a:t>
            </a:r>
            <a:endParaRPr sz="2400">
              <a:latin typeface="Arial"/>
              <a:cs typeface="Arial"/>
            </a:endParaRPr>
          </a:p>
          <a:p>
            <a:pPr marL="12700">
              <a:lnSpc>
                <a:spcPct val="100000"/>
              </a:lnSpc>
              <a:spcBef>
                <a:spcPts val="650"/>
              </a:spcBef>
            </a:pPr>
            <a:r>
              <a:rPr sz="2400" spc="-25" dirty="0">
                <a:latin typeface="微軟正黑體"/>
                <a:cs typeface="微軟正黑體"/>
              </a:rPr>
              <a:t>§</a:t>
            </a:r>
            <a:r>
              <a:rPr sz="2400" spc="-25" dirty="0">
                <a:latin typeface="Arial"/>
                <a:cs typeface="Arial"/>
              </a:rPr>
              <a:t>10</a:t>
            </a:r>
            <a:endParaRPr sz="2400">
              <a:latin typeface="Arial"/>
              <a:cs typeface="Arial"/>
            </a:endParaRPr>
          </a:p>
        </p:txBody>
      </p:sp>
      <p:sp>
        <p:nvSpPr>
          <p:cNvPr id="6" name="object 6"/>
          <p:cNvSpPr txBox="1"/>
          <p:nvPr/>
        </p:nvSpPr>
        <p:spPr>
          <a:xfrm>
            <a:off x="1122700" y="4837550"/>
            <a:ext cx="474980" cy="391160"/>
          </a:xfrm>
          <a:prstGeom prst="rect">
            <a:avLst/>
          </a:prstGeom>
        </p:spPr>
        <p:txBody>
          <a:bodyPr vert="horz" wrap="square" lIns="0" tIns="12700" rIns="0" bIns="0" rtlCol="0">
            <a:spAutoFit/>
          </a:bodyPr>
          <a:lstStyle/>
          <a:p>
            <a:pPr marL="12700">
              <a:lnSpc>
                <a:spcPct val="100000"/>
              </a:lnSpc>
              <a:spcBef>
                <a:spcPts val="100"/>
              </a:spcBef>
            </a:pPr>
            <a:r>
              <a:rPr sz="2400" spc="-85" dirty="0">
                <a:latin typeface="微軟正黑體"/>
                <a:cs typeface="微軟正黑體"/>
              </a:rPr>
              <a:t>§</a:t>
            </a:r>
            <a:r>
              <a:rPr sz="2400" spc="-85" dirty="0">
                <a:latin typeface="Arial"/>
                <a:cs typeface="Arial"/>
              </a:rPr>
              <a:t>11</a:t>
            </a:r>
            <a:endParaRPr sz="2400">
              <a:latin typeface="Arial"/>
              <a:cs typeface="Arial"/>
            </a:endParaRPr>
          </a:p>
        </p:txBody>
      </p:sp>
      <p:sp>
        <p:nvSpPr>
          <p:cNvPr id="7" name="object 7"/>
          <p:cNvSpPr txBox="1"/>
          <p:nvPr/>
        </p:nvSpPr>
        <p:spPr>
          <a:xfrm>
            <a:off x="1827530" y="1326490"/>
            <a:ext cx="9526270" cy="4879340"/>
          </a:xfrm>
          <a:prstGeom prst="rect">
            <a:avLst/>
          </a:prstGeom>
        </p:spPr>
        <p:txBody>
          <a:bodyPr vert="horz" wrap="square" lIns="0" tIns="12065" rIns="0" bIns="0" rtlCol="0">
            <a:spAutoFit/>
          </a:bodyPr>
          <a:lstStyle/>
          <a:p>
            <a:pPr marL="12700" marR="5080">
              <a:lnSpc>
                <a:spcPct val="100000"/>
              </a:lnSpc>
              <a:spcBef>
                <a:spcPts val="95"/>
              </a:spcBef>
            </a:pPr>
            <a:r>
              <a:rPr sz="2200" spc="-30" dirty="0">
                <a:latin typeface="微軟正黑體"/>
                <a:cs typeface="微軟正黑體"/>
              </a:rPr>
              <a:t>雇主對求職者或受僱者招募、甄試</a:t>
            </a:r>
            <a:r>
              <a:rPr sz="2200" spc="-20" dirty="0">
                <a:latin typeface="微軟正黑體"/>
                <a:cs typeface="微軟正黑體"/>
              </a:rPr>
              <a:t>、</a:t>
            </a:r>
            <a:r>
              <a:rPr sz="2200" spc="-30" dirty="0">
                <a:latin typeface="微軟正黑體"/>
                <a:cs typeface="微軟正黑體"/>
              </a:rPr>
              <a:t>進用</a:t>
            </a:r>
            <a:r>
              <a:rPr sz="2200" spc="-20" dirty="0">
                <a:latin typeface="微軟正黑體"/>
                <a:cs typeface="微軟正黑體"/>
              </a:rPr>
              <a:t>、</a:t>
            </a:r>
            <a:r>
              <a:rPr sz="2200" spc="-30" dirty="0">
                <a:latin typeface="微軟正黑體"/>
                <a:cs typeface="微軟正黑體"/>
              </a:rPr>
              <a:t>分發</a:t>
            </a:r>
            <a:r>
              <a:rPr sz="2200" spc="-20" dirty="0">
                <a:latin typeface="微軟正黑體"/>
                <a:cs typeface="微軟正黑體"/>
              </a:rPr>
              <a:t>、</a:t>
            </a:r>
            <a:r>
              <a:rPr sz="2200" spc="-30" dirty="0">
                <a:latin typeface="微軟正黑體"/>
                <a:cs typeface="微軟正黑體"/>
              </a:rPr>
              <a:t>配置</a:t>
            </a:r>
            <a:r>
              <a:rPr sz="2200" spc="-20" dirty="0">
                <a:latin typeface="微軟正黑體"/>
                <a:cs typeface="微軟正黑體"/>
              </a:rPr>
              <a:t>、</a:t>
            </a:r>
            <a:r>
              <a:rPr sz="2200" spc="-30" dirty="0">
                <a:latin typeface="微軟正黑體"/>
                <a:cs typeface="微軟正黑體"/>
              </a:rPr>
              <a:t>考績</a:t>
            </a:r>
            <a:r>
              <a:rPr sz="2200" spc="-20" dirty="0">
                <a:latin typeface="微軟正黑體"/>
                <a:cs typeface="微軟正黑體"/>
              </a:rPr>
              <a:t>或</a:t>
            </a:r>
            <a:r>
              <a:rPr sz="2200" spc="-30" dirty="0">
                <a:latin typeface="微軟正黑體"/>
                <a:cs typeface="微軟正黑體"/>
              </a:rPr>
              <a:t>陞遷</a:t>
            </a:r>
            <a:r>
              <a:rPr sz="2200" spc="-25" dirty="0">
                <a:latin typeface="微軟正黑體"/>
                <a:cs typeface="微軟正黑體"/>
              </a:rPr>
              <a:t>等，</a:t>
            </a:r>
            <a:r>
              <a:rPr sz="2200" spc="-50" dirty="0">
                <a:latin typeface="微軟正黑體"/>
                <a:cs typeface="微軟正黑體"/>
              </a:rPr>
              <a:t>不</a:t>
            </a:r>
            <a:r>
              <a:rPr sz="2200" spc="550" dirty="0">
                <a:latin typeface="微軟正黑體"/>
                <a:cs typeface="微軟正黑體"/>
              </a:rPr>
              <a:t> </a:t>
            </a:r>
            <a:r>
              <a:rPr sz="2200" spc="-30" dirty="0">
                <a:latin typeface="微軟正黑體"/>
                <a:cs typeface="微軟正黑體"/>
              </a:rPr>
              <a:t>得因性</a:t>
            </a:r>
            <a:r>
              <a:rPr sz="2200" spc="-20" dirty="0">
                <a:latin typeface="微軟正黑體"/>
                <a:cs typeface="微軟正黑體"/>
              </a:rPr>
              <a:t>別或</a:t>
            </a:r>
            <a:r>
              <a:rPr sz="2200" spc="-30" dirty="0">
                <a:latin typeface="微軟正黑體"/>
                <a:cs typeface="微軟正黑體"/>
              </a:rPr>
              <a:t>性傾向</a:t>
            </a:r>
            <a:r>
              <a:rPr sz="2200" spc="-20" dirty="0">
                <a:latin typeface="微軟正黑體"/>
                <a:cs typeface="微軟正黑體"/>
              </a:rPr>
              <a:t>而有</a:t>
            </a:r>
            <a:r>
              <a:rPr sz="2200" spc="-30" dirty="0">
                <a:latin typeface="微軟正黑體"/>
                <a:cs typeface="微軟正黑體"/>
              </a:rPr>
              <a:t>差別待</a:t>
            </a:r>
            <a:r>
              <a:rPr sz="2200" spc="-20" dirty="0">
                <a:latin typeface="微軟正黑體"/>
                <a:cs typeface="微軟正黑體"/>
              </a:rPr>
              <a:t>遇。</a:t>
            </a:r>
            <a:r>
              <a:rPr sz="2200" spc="-30" dirty="0">
                <a:latin typeface="微軟正黑體"/>
                <a:cs typeface="微軟正黑體"/>
              </a:rPr>
              <a:t>但工作</a:t>
            </a:r>
            <a:r>
              <a:rPr sz="2200" spc="-20" dirty="0">
                <a:latin typeface="微軟正黑體"/>
                <a:cs typeface="微軟正黑體"/>
              </a:rPr>
              <a:t>性質</a:t>
            </a:r>
            <a:r>
              <a:rPr sz="2200" spc="-30" dirty="0">
                <a:latin typeface="微軟正黑體"/>
                <a:cs typeface="微軟正黑體"/>
              </a:rPr>
              <a:t>僅適合</a:t>
            </a:r>
            <a:r>
              <a:rPr sz="2200" spc="-20" dirty="0">
                <a:latin typeface="微軟正黑體"/>
                <a:cs typeface="微軟正黑體"/>
              </a:rPr>
              <a:t>特定</a:t>
            </a:r>
            <a:r>
              <a:rPr sz="2200" spc="-30" dirty="0">
                <a:latin typeface="微軟正黑體"/>
                <a:cs typeface="微軟正黑體"/>
              </a:rPr>
              <a:t>性別者</a:t>
            </a:r>
            <a:r>
              <a:rPr sz="2200" spc="-20" dirty="0">
                <a:latin typeface="微軟正黑體"/>
                <a:cs typeface="微軟正黑體"/>
              </a:rPr>
              <a:t>，不</a:t>
            </a:r>
            <a:r>
              <a:rPr sz="2200" spc="-30" dirty="0">
                <a:latin typeface="微軟正黑體"/>
                <a:cs typeface="微軟正黑體"/>
              </a:rPr>
              <a:t>在此限</a:t>
            </a:r>
            <a:r>
              <a:rPr sz="2200" spc="-50" dirty="0">
                <a:latin typeface="微軟正黑體"/>
                <a:cs typeface="微軟正黑體"/>
              </a:rPr>
              <a:t>。</a:t>
            </a:r>
            <a:endParaRPr sz="2200">
              <a:latin typeface="微軟正黑體"/>
              <a:cs typeface="微軟正黑體"/>
            </a:endParaRPr>
          </a:p>
          <a:p>
            <a:pPr marL="12700" marR="292735">
              <a:lnSpc>
                <a:spcPct val="100000"/>
              </a:lnSpc>
              <a:spcBef>
                <a:spcPts val="835"/>
              </a:spcBef>
            </a:pPr>
            <a:r>
              <a:rPr sz="2200" spc="-30" dirty="0">
                <a:latin typeface="微軟正黑體"/>
                <a:cs typeface="微軟正黑體"/>
              </a:rPr>
              <a:t>雇主為受僱者舉辦或</a:t>
            </a:r>
            <a:r>
              <a:rPr sz="2200" spc="-30" dirty="0">
                <a:solidFill>
                  <a:srgbClr val="D34817"/>
                </a:solidFill>
                <a:latin typeface="微軟正黑體"/>
                <a:cs typeface="微軟正黑體"/>
              </a:rPr>
              <a:t>提供教育、訓</a:t>
            </a:r>
            <a:r>
              <a:rPr sz="2200" spc="-20" dirty="0">
                <a:solidFill>
                  <a:srgbClr val="D34817"/>
                </a:solidFill>
                <a:latin typeface="微軟正黑體"/>
                <a:cs typeface="微軟正黑體"/>
              </a:rPr>
              <a:t>練</a:t>
            </a:r>
            <a:r>
              <a:rPr sz="2200" spc="-30" dirty="0">
                <a:latin typeface="微軟正黑體"/>
                <a:cs typeface="微軟正黑體"/>
              </a:rPr>
              <a:t>或其</a:t>
            </a:r>
            <a:r>
              <a:rPr sz="2200" spc="-20" dirty="0">
                <a:latin typeface="微軟正黑體"/>
                <a:cs typeface="微軟正黑體"/>
              </a:rPr>
              <a:t>他</a:t>
            </a:r>
            <a:r>
              <a:rPr sz="2200" spc="-30" dirty="0">
                <a:latin typeface="微軟正黑體"/>
                <a:cs typeface="微軟正黑體"/>
              </a:rPr>
              <a:t>類似</a:t>
            </a:r>
            <a:r>
              <a:rPr sz="2200" spc="-20" dirty="0">
                <a:latin typeface="微軟正黑體"/>
                <a:cs typeface="微軟正黑體"/>
              </a:rPr>
              <a:t>活</a:t>
            </a:r>
            <a:r>
              <a:rPr sz="2200" spc="-30" dirty="0">
                <a:latin typeface="微軟正黑體"/>
                <a:cs typeface="微軟正黑體"/>
              </a:rPr>
              <a:t>動，</a:t>
            </a:r>
            <a:r>
              <a:rPr sz="2200" spc="-20" dirty="0">
                <a:solidFill>
                  <a:srgbClr val="D34817"/>
                </a:solidFill>
                <a:latin typeface="微軟正黑體"/>
                <a:cs typeface="微軟正黑體"/>
              </a:rPr>
              <a:t>不</a:t>
            </a:r>
            <a:r>
              <a:rPr sz="2200" spc="-30" dirty="0">
                <a:solidFill>
                  <a:srgbClr val="D34817"/>
                </a:solidFill>
                <a:latin typeface="微軟正黑體"/>
                <a:cs typeface="微軟正黑體"/>
              </a:rPr>
              <a:t>得因</a:t>
            </a:r>
            <a:r>
              <a:rPr sz="2200" spc="-20" dirty="0">
                <a:solidFill>
                  <a:srgbClr val="D34817"/>
                </a:solidFill>
                <a:latin typeface="微軟正黑體"/>
                <a:cs typeface="微軟正黑體"/>
              </a:rPr>
              <a:t>性</a:t>
            </a:r>
            <a:r>
              <a:rPr sz="2200" spc="-30" dirty="0">
                <a:solidFill>
                  <a:srgbClr val="D34817"/>
                </a:solidFill>
                <a:latin typeface="微軟正黑體"/>
                <a:cs typeface="微軟正黑體"/>
              </a:rPr>
              <a:t>別或</a:t>
            </a:r>
            <a:r>
              <a:rPr sz="2200" spc="-20" dirty="0">
                <a:solidFill>
                  <a:srgbClr val="D34817"/>
                </a:solidFill>
                <a:latin typeface="微軟正黑體"/>
                <a:cs typeface="微軟正黑體"/>
              </a:rPr>
              <a:t>性</a:t>
            </a:r>
            <a:r>
              <a:rPr sz="2200" spc="-30" dirty="0">
                <a:solidFill>
                  <a:srgbClr val="D34817"/>
                </a:solidFill>
                <a:latin typeface="微軟正黑體"/>
                <a:cs typeface="微軟正黑體"/>
              </a:rPr>
              <a:t>傾</a:t>
            </a:r>
            <a:r>
              <a:rPr sz="2200" spc="-50" dirty="0">
                <a:solidFill>
                  <a:srgbClr val="D34817"/>
                </a:solidFill>
                <a:latin typeface="微軟正黑體"/>
                <a:cs typeface="微軟正黑體"/>
              </a:rPr>
              <a:t>向</a:t>
            </a:r>
            <a:r>
              <a:rPr sz="2200" spc="-30" dirty="0">
                <a:solidFill>
                  <a:srgbClr val="D34817"/>
                </a:solidFill>
                <a:latin typeface="微軟正黑體"/>
                <a:cs typeface="微軟正黑體"/>
              </a:rPr>
              <a:t>而有差別待遇</a:t>
            </a:r>
            <a:r>
              <a:rPr sz="2200" spc="-50" dirty="0">
                <a:latin typeface="微軟正黑體"/>
                <a:cs typeface="微軟正黑體"/>
              </a:rPr>
              <a:t>。</a:t>
            </a:r>
            <a:endParaRPr sz="2200">
              <a:latin typeface="微軟正黑體"/>
              <a:cs typeface="微軟正黑體"/>
            </a:endParaRPr>
          </a:p>
          <a:p>
            <a:pPr marL="12700">
              <a:lnSpc>
                <a:spcPct val="100000"/>
              </a:lnSpc>
              <a:spcBef>
                <a:spcPts val="1065"/>
              </a:spcBef>
            </a:pPr>
            <a:r>
              <a:rPr sz="2200" spc="-30" dirty="0">
                <a:latin typeface="微軟正黑體"/>
                <a:cs typeface="微軟正黑體"/>
              </a:rPr>
              <a:t>雇主為</a:t>
            </a:r>
            <a:r>
              <a:rPr sz="2200" spc="-20" dirty="0">
                <a:latin typeface="微軟正黑體"/>
                <a:cs typeface="微軟正黑體"/>
              </a:rPr>
              <a:t>受僱</a:t>
            </a:r>
            <a:r>
              <a:rPr sz="2200" spc="-30" dirty="0">
                <a:latin typeface="微軟正黑體"/>
                <a:cs typeface="微軟正黑體"/>
              </a:rPr>
              <a:t>者舉辦</a:t>
            </a:r>
            <a:r>
              <a:rPr sz="2200" spc="-20" dirty="0">
                <a:latin typeface="微軟正黑體"/>
                <a:cs typeface="微軟正黑體"/>
              </a:rPr>
              <a:t>或提</a:t>
            </a:r>
            <a:r>
              <a:rPr sz="2200" spc="-30" dirty="0">
                <a:latin typeface="微軟正黑體"/>
                <a:cs typeface="微軟正黑體"/>
              </a:rPr>
              <a:t>供</a:t>
            </a:r>
            <a:r>
              <a:rPr sz="2200" spc="-30" dirty="0">
                <a:solidFill>
                  <a:srgbClr val="D34817"/>
                </a:solidFill>
                <a:latin typeface="微軟正黑體"/>
                <a:cs typeface="微軟正黑體"/>
              </a:rPr>
              <a:t>各項</a:t>
            </a:r>
            <a:r>
              <a:rPr sz="2200" spc="-20" dirty="0">
                <a:solidFill>
                  <a:srgbClr val="D34817"/>
                </a:solidFill>
                <a:latin typeface="微軟正黑體"/>
                <a:cs typeface="微軟正黑體"/>
              </a:rPr>
              <a:t>福利</a:t>
            </a:r>
            <a:r>
              <a:rPr sz="2200" spc="-30" dirty="0">
                <a:solidFill>
                  <a:srgbClr val="D34817"/>
                </a:solidFill>
                <a:latin typeface="微軟正黑體"/>
                <a:cs typeface="微軟正黑體"/>
              </a:rPr>
              <a:t>措施</a:t>
            </a:r>
            <a:r>
              <a:rPr sz="2200" spc="-30" dirty="0">
                <a:latin typeface="微軟正黑體"/>
                <a:cs typeface="微軟正黑體"/>
              </a:rPr>
              <a:t>，</a:t>
            </a:r>
            <a:r>
              <a:rPr sz="2200" spc="-20" dirty="0">
                <a:solidFill>
                  <a:srgbClr val="D34817"/>
                </a:solidFill>
                <a:latin typeface="微軟正黑體"/>
                <a:cs typeface="微軟正黑體"/>
              </a:rPr>
              <a:t>不得</a:t>
            </a:r>
            <a:r>
              <a:rPr sz="2200" spc="-30" dirty="0">
                <a:solidFill>
                  <a:srgbClr val="D34817"/>
                </a:solidFill>
                <a:latin typeface="微軟正黑體"/>
                <a:cs typeface="微軟正黑體"/>
              </a:rPr>
              <a:t>因性別</a:t>
            </a:r>
            <a:r>
              <a:rPr sz="2200" spc="-20" dirty="0">
                <a:solidFill>
                  <a:srgbClr val="D34817"/>
                </a:solidFill>
                <a:latin typeface="微軟正黑體"/>
                <a:cs typeface="微軟正黑體"/>
              </a:rPr>
              <a:t>或性</a:t>
            </a:r>
            <a:r>
              <a:rPr sz="2200" spc="-30" dirty="0">
                <a:solidFill>
                  <a:srgbClr val="D34817"/>
                </a:solidFill>
                <a:latin typeface="微軟正黑體"/>
                <a:cs typeface="微軟正黑體"/>
              </a:rPr>
              <a:t>傾向而</a:t>
            </a:r>
            <a:r>
              <a:rPr sz="2200" spc="-20" dirty="0">
                <a:solidFill>
                  <a:srgbClr val="D34817"/>
                </a:solidFill>
                <a:latin typeface="微軟正黑體"/>
                <a:cs typeface="微軟正黑體"/>
              </a:rPr>
              <a:t>有差</a:t>
            </a:r>
            <a:r>
              <a:rPr sz="2200" spc="-30" dirty="0">
                <a:solidFill>
                  <a:srgbClr val="D34817"/>
                </a:solidFill>
                <a:latin typeface="微軟正黑體"/>
                <a:cs typeface="微軟正黑體"/>
              </a:rPr>
              <a:t>別待遇</a:t>
            </a:r>
            <a:r>
              <a:rPr sz="2200" spc="-50" dirty="0">
                <a:latin typeface="微軟正黑體"/>
                <a:cs typeface="微軟正黑體"/>
              </a:rPr>
              <a:t>。</a:t>
            </a:r>
            <a:endParaRPr sz="2200">
              <a:latin typeface="微軟正黑體"/>
              <a:cs typeface="微軟正黑體"/>
            </a:endParaRPr>
          </a:p>
          <a:p>
            <a:pPr marL="12700" marR="292735" algn="just">
              <a:lnSpc>
                <a:spcPct val="100000"/>
              </a:lnSpc>
              <a:spcBef>
                <a:spcPts val="890"/>
              </a:spcBef>
            </a:pPr>
            <a:r>
              <a:rPr sz="2200" spc="-30" dirty="0">
                <a:latin typeface="微軟正黑體"/>
                <a:cs typeface="微軟正黑體"/>
              </a:rPr>
              <a:t>雇主對受僱者薪資之給付，不得因</a:t>
            </a:r>
            <a:r>
              <a:rPr sz="2200" spc="-20" dirty="0">
                <a:latin typeface="微軟正黑體"/>
                <a:cs typeface="微軟正黑體"/>
              </a:rPr>
              <a:t>性</a:t>
            </a:r>
            <a:r>
              <a:rPr sz="2200" spc="-30" dirty="0">
                <a:latin typeface="微軟正黑體"/>
                <a:cs typeface="微軟正黑體"/>
              </a:rPr>
              <a:t>別或</a:t>
            </a:r>
            <a:r>
              <a:rPr sz="2200" spc="-20" dirty="0">
                <a:latin typeface="微軟正黑體"/>
                <a:cs typeface="微軟正黑體"/>
              </a:rPr>
              <a:t>性</a:t>
            </a:r>
            <a:r>
              <a:rPr sz="2200" spc="-30" dirty="0">
                <a:latin typeface="微軟正黑體"/>
                <a:cs typeface="微軟正黑體"/>
              </a:rPr>
              <a:t>傾向</a:t>
            </a:r>
            <a:r>
              <a:rPr sz="2200" spc="-20" dirty="0">
                <a:latin typeface="微軟正黑體"/>
                <a:cs typeface="微軟正黑體"/>
              </a:rPr>
              <a:t>而</a:t>
            </a:r>
            <a:r>
              <a:rPr sz="2200" spc="-30" dirty="0">
                <a:latin typeface="微軟正黑體"/>
                <a:cs typeface="微軟正黑體"/>
              </a:rPr>
              <a:t>有差</a:t>
            </a:r>
            <a:r>
              <a:rPr sz="2200" spc="-20" dirty="0">
                <a:latin typeface="微軟正黑體"/>
                <a:cs typeface="微軟正黑體"/>
              </a:rPr>
              <a:t>別</a:t>
            </a:r>
            <a:r>
              <a:rPr sz="2200" spc="-30" dirty="0">
                <a:latin typeface="微軟正黑體"/>
                <a:cs typeface="微軟正黑體"/>
              </a:rPr>
              <a:t>待遇</a:t>
            </a:r>
            <a:r>
              <a:rPr sz="2200" spc="-20" dirty="0">
                <a:latin typeface="微軟正黑體"/>
                <a:cs typeface="微軟正黑體"/>
              </a:rPr>
              <a:t>；</a:t>
            </a:r>
            <a:r>
              <a:rPr sz="2200" spc="-30" dirty="0">
                <a:latin typeface="微軟正黑體"/>
                <a:cs typeface="微軟正黑體"/>
              </a:rPr>
              <a:t>其工</a:t>
            </a:r>
            <a:r>
              <a:rPr sz="2200" spc="-20" dirty="0">
                <a:latin typeface="微軟正黑體"/>
                <a:cs typeface="微軟正黑體"/>
              </a:rPr>
              <a:t>作</a:t>
            </a:r>
            <a:r>
              <a:rPr sz="2200" spc="-30" dirty="0">
                <a:latin typeface="微軟正黑體"/>
                <a:cs typeface="微軟正黑體"/>
              </a:rPr>
              <a:t>或</a:t>
            </a:r>
            <a:r>
              <a:rPr sz="2200" spc="-50" dirty="0">
                <a:latin typeface="微軟正黑體"/>
                <a:cs typeface="微軟正黑體"/>
              </a:rPr>
              <a:t>價</a:t>
            </a:r>
            <a:r>
              <a:rPr sz="2200" spc="-30" dirty="0">
                <a:latin typeface="微軟正黑體"/>
                <a:cs typeface="微軟正黑體"/>
              </a:rPr>
              <a:t>值相同者，應給付同等薪資。但基</a:t>
            </a:r>
            <a:r>
              <a:rPr sz="2200" spc="-20" dirty="0">
                <a:latin typeface="微軟正黑體"/>
                <a:cs typeface="微軟正黑體"/>
              </a:rPr>
              <a:t>於</a:t>
            </a:r>
            <a:r>
              <a:rPr sz="2200" spc="-30" dirty="0">
                <a:latin typeface="微軟正黑體"/>
                <a:cs typeface="微軟正黑體"/>
              </a:rPr>
              <a:t>年資</a:t>
            </a:r>
            <a:r>
              <a:rPr sz="2200" spc="-20" dirty="0">
                <a:latin typeface="微軟正黑體"/>
                <a:cs typeface="微軟正黑體"/>
              </a:rPr>
              <a:t>、</a:t>
            </a:r>
            <a:r>
              <a:rPr sz="2200" spc="-30" dirty="0">
                <a:latin typeface="微軟正黑體"/>
                <a:cs typeface="微軟正黑體"/>
              </a:rPr>
              <a:t>獎懲</a:t>
            </a:r>
            <a:r>
              <a:rPr sz="2200" spc="-20" dirty="0">
                <a:latin typeface="微軟正黑體"/>
                <a:cs typeface="微軟正黑體"/>
              </a:rPr>
              <a:t>、</a:t>
            </a:r>
            <a:r>
              <a:rPr sz="2200" spc="-30" dirty="0">
                <a:latin typeface="微軟正黑體"/>
                <a:cs typeface="微軟正黑體"/>
              </a:rPr>
              <a:t>績效</a:t>
            </a:r>
            <a:r>
              <a:rPr sz="2200" spc="-20" dirty="0">
                <a:latin typeface="微軟正黑體"/>
                <a:cs typeface="微軟正黑體"/>
              </a:rPr>
              <a:t>或</a:t>
            </a:r>
            <a:r>
              <a:rPr sz="2200" spc="-30" dirty="0">
                <a:latin typeface="微軟正黑體"/>
                <a:cs typeface="微軟正黑體"/>
              </a:rPr>
              <a:t>其他</a:t>
            </a:r>
            <a:r>
              <a:rPr sz="2200" spc="-20" dirty="0">
                <a:latin typeface="微軟正黑體"/>
                <a:cs typeface="微軟正黑體"/>
              </a:rPr>
              <a:t>非</a:t>
            </a:r>
            <a:r>
              <a:rPr sz="2200" spc="-30" dirty="0">
                <a:latin typeface="微軟正黑體"/>
                <a:cs typeface="微軟正黑體"/>
              </a:rPr>
              <a:t>因性</a:t>
            </a:r>
            <a:r>
              <a:rPr sz="2200" spc="-20" dirty="0">
                <a:latin typeface="微軟正黑體"/>
                <a:cs typeface="微軟正黑體"/>
              </a:rPr>
              <a:t>別</a:t>
            </a:r>
            <a:r>
              <a:rPr sz="2200" spc="-30" dirty="0">
                <a:latin typeface="微軟正黑體"/>
                <a:cs typeface="微軟正黑體"/>
              </a:rPr>
              <a:t>或</a:t>
            </a:r>
            <a:r>
              <a:rPr sz="2200" spc="-50" dirty="0">
                <a:latin typeface="微軟正黑體"/>
                <a:cs typeface="微軟正黑體"/>
              </a:rPr>
              <a:t>性</a:t>
            </a:r>
            <a:r>
              <a:rPr sz="2200" spc="-30" dirty="0">
                <a:latin typeface="微軟正黑體"/>
                <a:cs typeface="微軟正黑體"/>
              </a:rPr>
              <a:t>傾向因素之正當理由者，不在此限</a:t>
            </a:r>
            <a:r>
              <a:rPr sz="2200" spc="-50" dirty="0">
                <a:latin typeface="微軟正黑體"/>
                <a:cs typeface="微軟正黑體"/>
              </a:rPr>
              <a:t>。</a:t>
            </a:r>
            <a:endParaRPr sz="2200">
              <a:latin typeface="微軟正黑體"/>
              <a:cs typeface="微軟正黑體"/>
            </a:endParaRPr>
          </a:p>
          <a:p>
            <a:pPr marL="12700">
              <a:lnSpc>
                <a:spcPts val="2640"/>
              </a:lnSpc>
            </a:pPr>
            <a:r>
              <a:rPr sz="2200" spc="-30" dirty="0">
                <a:latin typeface="微軟正黑體"/>
                <a:cs typeface="微軟正黑體"/>
              </a:rPr>
              <a:t>雇主不得以降低其他受僱者薪資之</a:t>
            </a:r>
            <a:r>
              <a:rPr sz="2200" spc="-20" dirty="0">
                <a:latin typeface="微軟正黑體"/>
                <a:cs typeface="微軟正黑體"/>
              </a:rPr>
              <a:t>方</a:t>
            </a:r>
            <a:r>
              <a:rPr sz="2200" spc="-30" dirty="0">
                <a:latin typeface="微軟正黑體"/>
                <a:cs typeface="微軟正黑體"/>
              </a:rPr>
              <a:t>式</a:t>
            </a:r>
            <a:r>
              <a:rPr sz="2200" spc="-25" dirty="0">
                <a:latin typeface="微軟正黑體"/>
                <a:cs typeface="微軟正黑體"/>
              </a:rPr>
              <a:t>，規</a:t>
            </a:r>
            <a:r>
              <a:rPr sz="2200" spc="-30" dirty="0">
                <a:latin typeface="微軟正黑體"/>
                <a:cs typeface="微軟正黑體"/>
              </a:rPr>
              <a:t>避前</a:t>
            </a:r>
            <a:r>
              <a:rPr sz="2200" spc="-20" dirty="0">
                <a:latin typeface="微軟正黑體"/>
                <a:cs typeface="微軟正黑體"/>
              </a:rPr>
              <a:t>項</a:t>
            </a:r>
            <a:r>
              <a:rPr sz="2200" spc="-30" dirty="0">
                <a:latin typeface="微軟正黑體"/>
                <a:cs typeface="微軟正黑體"/>
              </a:rPr>
              <a:t>之規</a:t>
            </a:r>
            <a:r>
              <a:rPr sz="2200" spc="-35" dirty="0">
                <a:latin typeface="微軟正黑體"/>
                <a:cs typeface="微軟正黑體"/>
              </a:rPr>
              <a:t>定。</a:t>
            </a:r>
            <a:endParaRPr sz="2200">
              <a:latin typeface="微軟正黑體"/>
              <a:cs typeface="微軟正黑體"/>
            </a:endParaRPr>
          </a:p>
          <a:p>
            <a:pPr marL="12700" marR="5080" algn="just">
              <a:lnSpc>
                <a:spcPct val="100000"/>
              </a:lnSpc>
              <a:spcBef>
                <a:spcPts val="1115"/>
              </a:spcBef>
            </a:pPr>
            <a:r>
              <a:rPr sz="2200" spc="-30" dirty="0">
                <a:latin typeface="微軟正黑體"/>
                <a:cs typeface="微軟正黑體"/>
              </a:rPr>
              <a:t>雇主對</a:t>
            </a:r>
            <a:r>
              <a:rPr sz="2200" spc="-20" dirty="0">
                <a:latin typeface="微軟正黑體"/>
                <a:cs typeface="微軟正黑體"/>
              </a:rPr>
              <a:t>受僱</a:t>
            </a:r>
            <a:r>
              <a:rPr sz="2200" spc="-30" dirty="0">
                <a:latin typeface="微軟正黑體"/>
                <a:cs typeface="微軟正黑體"/>
              </a:rPr>
              <a:t>者之退</a:t>
            </a:r>
            <a:r>
              <a:rPr sz="2200" spc="-20" dirty="0">
                <a:latin typeface="微軟正黑體"/>
                <a:cs typeface="微軟正黑體"/>
              </a:rPr>
              <a:t>休、</a:t>
            </a:r>
            <a:r>
              <a:rPr sz="2200" spc="-30" dirty="0">
                <a:latin typeface="微軟正黑體"/>
                <a:cs typeface="微軟正黑體"/>
              </a:rPr>
              <a:t>資遣、</a:t>
            </a:r>
            <a:r>
              <a:rPr sz="2200" spc="-20" dirty="0">
                <a:latin typeface="微軟正黑體"/>
                <a:cs typeface="微軟正黑體"/>
              </a:rPr>
              <a:t>離職</a:t>
            </a:r>
            <a:r>
              <a:rPr sz="2200" spc="-30" dirty="0">
                <a:latin typeface="微軟正黑體"/>
                <a:cs typeface="微軟正黑體"/>
              </a:rPr>
              <a:t>及解僱</a:t>
            </a:r>
            <a:r>
              <a:rPr sz="2200" spc="-20" dirty="0">
                <a:latin typeface="微軟正黑體"/>
                <a:cs typeface="微軟正黑體"/>
              </a:rPr>
              <a:t>，不</a:t>
            </a:r>
            <a:r>
              <a:rPr sz="2200" spc="-30" dirty="0">
                <a:latin typeface="微軟正黑體"/>
                <a:cs typeface="微軟正黑體"/>
              </a:rPr>
              <a:t>得因性</a:t>
            </a:r>
            <a:r>
              <a:rPr sz="2200" spc="-20" dirty="0">
                <a:latin typeface="微軟正黑體"/>
                <a:cs typeface="微軟正黑體"/>
              </a:rPr>
              <a:t>別或</a:t>
            </a:r>
            <a:r>
              <a:rPr sz="2200" spc="-30" dirty="0">
                <a:latin typeface="微軟正黑體"/>
                <a:cs typeface="微軟正黑體"/>
              </a:rPr>
              <a:t>性傾向</a:t>
            </a:r>
            <a:r>
              <a:rPr sz="2200" spc="-20" dirty="0">
                <a:latin typeface="微軟正黑體"/>
                <a:cs typeface="微軟正黑體"/>
              </a:rPr>
              <a:t>有差</a:t>
            </a:r>
            <a:r>
              <a:rPr sz="2200" spc="-30" dirty="0">
                <a:latin typeface="微軟正黑體"/>
                <a:cs typeface="微軟正黑體"/>
              </a:rPr>
              <a:t>別待遇</a:t>
            </a:r>
            <a:r>
              <a:rPr sz="2200" spc="-50" dirty="0">
                <a:latin typeface="微軟正黑體"/>
                <a:cs typeface="微軟正黑體"/>
              </a:rPr>
              <a:t>。</a:t>
            </a:r>
            <a:r>
              <a:rPr sz="2200" spc="-30" dirty="0">
                <a:latin typeface="微軟正黑體"/>
                <a:cs typeface="微軟正黑體"/>
              </a:rPr>
              <a:t>工作規</a:t>
            </a:r>
            <a:r>
              <a:rPr sz="2200" spc="-20" dirty="0">
                <a:latin typeface="微軟正黑體"/>
                <a:cs typeface="微軟正黑體"/>
              </a:rPr>
              <a:t>則、</a:t>
            </a:r>
            <a:r>
              <a:rPr sz="2200" spc="-30" dirty="0">
                <a:latin typeface="微軟正黑體"/>
                <a:cs typeface="微軟正黑體"/>
              </a:rPr>
              <a:t>勞動契</a:t>
            </a:r>
            <a:r>
              <a:rPr sz="2200" spc="-20" dirty="0">
                <a:latin typeface="微軟正黑體"/>
                <a:cs typeface="微軟正黑體"/>
              </a:rPr>
              <a:t>約或</a:t>
            </a:r>
            <a:r>
              <a:rPr sz="2200" spc="-30" dirty="0">
                <a:latin typeface="微軟正黑體"/>
                <a:cs typeface="微軟正黑體"/>
              </a:rPr>
              <a:t>團體協</a:t>
            </a:r>
            <a:r>
              <a:rPr sz="2200" spc="-20" dirty="0">
                <a:latin typeface="微軟正黑體"/>
                <a:cs typeface="微軟正黑體"/>
              </a:rPr>
              <a:t>約，</a:t>
            </a:r>
            <a:r>
              <a:rPr sz="2200" spc="-30" dirty="0">
                <a:latin typeface="微軟正黑體"/>
                <a:cs typeface="微軟正黑體"/>
              </a:rPr>
              <a:t>不得規</a:t>
            </a:r>
            <a:r>
              <a:rPr sz="2200" spc="-20" dirty="0">
                <a:latin typeface="微軟正黑體"/>
                <a:cs typeface="微軟正黑體"/>
              </a:rPr>
              <a:t>定或</a:t>
            </a:r>
            <a:r>
              <a:rPr sz="2200" spc="-30" dirty="0">
                <a:latin typeface="微軟正黑體"/>
                <a:cs typeface="微軟正黑體"/>
              </a:rPr>
              <a:t>事先約</a:t>
            </a:r>
            <a:r>
              <a:rPr sz="2200" spc="-20" dirty="0">
                <a:latin typeface="微軟正黑體"/>
                <a:cs typeface="微軟正黑體"/>
              </a:rPr>
              <a:t>定受</a:t>
            </a:r>
            <a:r>
              <a:rPr sz="2200" spc="-30" dirty="0">
                <a:latin typeface="微軟正黑體"/>
                <a:cs typeface="微軟正黑體"/>
              </a:rPr>
              <a:t>僱者有</a:t>
            </a:r>
            <a:r>
              <a:rPr sz="2200" spc="-20" dirty="0">
                <a:latin typeface="微軟正黑體"/>
                <a:cs typeface="微軟正黑體"/>
              </a:rPr>
              <a:t>結婚</a:t>
            </a:r>
            <a:r>
              <a:rPr sz="2200" spc="-30" dirty="0">
                <a:latin typeface="微軟正黑體"/>
                <a:cs typeface="微軟正黑體"/>
              </a:rPr>
              <a:t>、懷孕</a:t>
            </a:r>
            <a:r>
              <a:rPr sz="2200" spc="-50" dirty="0">
                <a:latin typeface="微軟正黑體"/>
                <a:cs typeface="微軟正黑體"/>
              </a:rPr>
              <a:t>、</a:t>
            </a:r>
            <a:r>
              <a:rPr sz="2200" spc="-30" dirty="0">
                <a:latin typeface="微軟正黑體"/>
                <a:cs typeface="微軟正黑體"/>
              </a:rPr>
              <a:t>分娩或育兒之情事時，應行離職或</a:t>
            </a:r>
            <a:r>
              <a:rPr sz="2200" spc="-20" dirty="0">
                <a:latin typeface="微軟正黑體"/>
                <a:cs typeface="微軟正黑體"/>
              </a:rPr>
              <a:t>留</a:t>
            </a:r>
            <a:r>
              <a:rPr sz="2200" spc="-30" dirty="0">
                <a:latin typeface="微軟正黑體"/>
                <a:cs typeface="微軟正黑體"/>
              </a:rPr>
              <a:t>職停</a:t>
            </a:r>
            <a:r>
              <a:rPr sz="2200" spc="-25" dirty="0">
                <a:latin typeface="微軟正黑體"/>
                <a:cs typeface="微軟正黑體"/>
              </a:rPr>
              <a:t>薪；</a:t>
            </a:r>
            <a:r>
              <a:rPr sz="2200" spc="-30" dirty="0">
                <a:latin typeface="微軟正黑體"/>
                <a:cs typeface="微軟正黑體"/>
              </a:rPr>
              <a:t>亦</a:t>
            </a:r>
            <a:r>
              <a:rPr sz="2200" spc="-20" dirty="0">
                <a:latin typeface="微軟正黑體"/>
                <a:cs typeface="微軟正黑體"/>
              </a:rPr>
              <a:t>不</a:t>
            </a:r>
            <a:r>
              <a:rPr sz="2200" spc="-30" dirty="0">
                <a:latin typeface="微軟正黑體"/>
                <a:cs typeface="微軟正黑體"/>
              </a:rPr>
              <a:t>得以</a:t>
            </a:r>
            <a:r>
              <a:rPr sz="2200" spc="-20" dirty="0">
                <a:latin typeface="微軟正黑體"/>
                <a:cs typeface="微軟正黑體"/>
              </a:rPr>
              <a:t>其</a:t>
            </a:r>
            <a:r>
              <a:rPr sz="2200" spc="-30" dirty="0">
                <a:latin typeface="微軟正黑體"/>
                <a:cs typeface="微軟正黑體"/>
              </a:rPr>
              <a:t>為解</a:t>
            </a:r>
            <a:r>
              <a:rPr sz="2200" spc="-20" dirty="0">
                <a:latin typeface="微軟正黑體"/>
                <a:cs typeface="微軟正黑體"/>
              </a:rPr>
              <a:t>僱</a:t>
            </a:r>
            <a:r>
              <a:rPr sz="2200" spc="-30" dirty="0">
                <a:latin typeface="微軟正黑體"/>
                <a:cs typeface="微軟正黑體"/>
              </a:rPr>
              <a:t>之理</a:t>
            </a:r>
            <a:r>
              <a:rPr sz="2200" spc="-35" dirty="0">
                <a:latin typeface="微軟正黑體"/>
                <a:cs typeface="微軟正黑體"/>
              </a:rPr>
              <a:t>由。</a:t>
            </a:r>
            <a:endParaRPr sz="2200">
              <a:latin typeface="微軟正黑體"/>
              <a:cs typeface="微軟正黑體"/>
            </a:endParaRPr>
          </a:p>
          <a:p>
            <a:pPr marL="12700">
              <a:lnSpc>
                <a:spcPts val="2640"/>
              </a:lnSpc>
            </a:pPr>
            <a:r>
              <a:rPr sz="2200" spc="-30" dirty="0">
                <a:latin typeface="微軟正黑體"/>
                <a:cs typeface="微軟正黑體"/>
              </a:rPr>
              <a:t>違反前二項規定者，其規定或約定</a:t>
            </a:r>
            <a:r>
              <a:rPr sz="2200" spc="-20" dirty="0">
                <a:latin typeface="微軟正黑體"/>
                <a:cs typeface="微軟正黑體"/>
              </a:rPr>
              <a:t>無</a:t>
            </a:r>
            <a:r>
              <a:rPr sz="2200" spc="-30" dirty="0">
                <a:latin typeface="微軟正黑體"/>
                <a:cs typeface="微軟正黑體"/>
              </a:rPr>
              <a:t>效</a:t>
            </a:r>
            <a:r>
              <a:rPr sz="2200" spc="-25" dirty="0">
                <a:latin typeface="微軟正黑體"/>
                <a:cs typeface="微軟正黑體"/>
              </a:rPr>
              <a:t>；勞</a:t>
            </a:r>
            <a:r>
              <a:rPr sz="2200" spc="-30" dirty="0">
                <a:latin typeface="微軟正黑體"/>
                <a:cs typeface="微軟正黑體"/>
              </a:rPr>
              <a:t>動契</a:t>
            </a:r>
            <a:r>
              <a:rPr sz="2200" spc="-20" dirty="0">
                <a:latin typeface="微軟正黑體"/>
                <a:cs typeface="微軟正黑體"/>
              </a:rPr>
              <a:t>約</a:t>
            </a:r>
            <a:r>
              <a:rPr sz="2200" spc="-30" dirty="0">
                <a:latin typeface="微軟正黑體"/>
                <a:cs typeface="微軟正黑體"/>
              </a:rPr>
              <a:t>之終</a:t>
            </a:r>
            <a:r>
              <a:rPr sz="2200" spc="-20" dirty="0">
                <a:latin typeface="微軟正黑體"/>
                <a:cs typeface="微軟正黑體"/>
              </a:rPr>
              <a:t>止</a:t>
            </a:r>
            <a:r>
              <a:rPr sz="2200" spc="-30" dirty="0">
                <a:latin typeface="微軟正黑體"/>
                <a:cs typeface="微軟正黑體"/>
              </a:rPr>
              <a:t>不生</a:t>
            </a:r>
            <a:r>
              <a:rPr sz="2200" spc="-20" dirty="0">
                <a:latin typeface="微軟正黑體"/>
                <a:cs typeface="微軟正黑體"/>
              </a:rPr>
              <a:t>效</a:t>
            </a:r>
            <a:r>
              <a:rPr sz="2200" spc="-30" dirty="0">
                <a:latin typeface="微軟正黑體"/>
                <a:cs typeface="微軟正黑體"/>
              </a:rPr>
              <a:t>力</a:t>
            </a:r>
            <a:r>
              <a:rPr sz="2200" spc="-50" dirty="0">
                <a:latin typeface="微軟正黑體"/>
                <a:cs typeface="微軟正黑體"/>
              </a:rPr>
              <a:t>。</a:t>
            </a:r>
            <a:endParaRPr sz="2200">
              <a:latin typeface="微軟正黑體"/>
              <a:cs typeface="微軟正黑體"/>
            </a:endParaRPr>
          </a:p>
        </p:txBody>
      </p:sp>
      <p:sp>
        <p:nvSpPr>
          <p:cNvPr id="8" name="object 8"/>
          <p:cNvSpPr/>
          <p:nvPr/>
        </p:nvSpPr>
        <p:spPr>
          <a:xfrm>
            <a:off x="11773497" y="4503483"/>
            <a:ext cx="419100" cy="1714500"/>
          </a:xfrm>
          <a:custGeom>
            <a:avLst/>
            <a:gdLst/>
            <a:ahLst/>
            <a:cxnLst/>
            <a:rect l="l" t="t" r="r" b="b"/>
            <a:pathLst>
              <a:path w="419100" h="1714500">
                <a:moveTo>
                  <a:pt x="418503" y="0"/>
                </a:moveTo>
                <a:lnTo>
                  <a:pt x="370090" y="19075"/>
                </a:lnTo>
                <a:lnTo>
                  <a:pt x="323646" y="41325"/>
                </a:lnTo>
                <a:lnTo>
                  <a:pt x="279463" y="66814"/>
                </a:lnTo>
                <a:lnTo>
                  <a:pt x="237769" y="95605"/>
                </a:lnTo>
                <a:lnTo>
                  <a:pt x="198869" y="127774"/>
                </a:lnTo>
                <a:lnTo>
                  <a:pt x="163004" y="163372"/>
                </a:lnTo>
                <a:lnTo>
                  <a:pt x="130467" y="202463"/>
                </a:lnTo>
                <a:lnTo>
                  <a:pt x="106311" y="237312"/>
                </a:lnTo>
                <a:lnTo>
                  <a:pt x="84480" y="274523"/>
                </a:lnTo>
                <a:lnTo>
                  <a:pt x="65011" y="313829"/>
                </a:lnTo>
                <a:lnTo>
                  <a:pt x="47980" y="355015"/>
                </a:lnTo>
                <a:lnTo>
                  <a:pt x="33426" y="397814"/>
                </a:lnTo>
                <a:lnTo>
                  <a:pt x="21424" y="441972"/>
                </a:lnTo>
                <a:lnTo>
                  <a:pt x="12014" y="487260"/>
                </a:lnTo>
                <a:lnTo>
                  <a:pt x="5270" y="533412"/>
                </a:lnTo>
                <a:lnTo>
                  <a:pt x="1244" y="580199"/>
                </a:lnTo>
                <a:lnTo>
                  <a:pt x="0" y="627367"/>
                </a:lnTo>
                <a:lnTo>
                  <a:pt x="1574" y="674662"/>
                </a:lnTo>
                <a:lnTo>
                  <a:pt x="6045" y="721842"/>
                </a:lnTo>
                <a:lnTo>
                  <a:pt x="13474" y="768654"/>
                </a:lnTo>
                <a:lnTo>
                  <a:pt x="23888" y="814857"/>
                </a:lnTo>
                <a:lnTo>
                  <a:pt x="37388" y="860196"/>
                </a:lnTo>
                <a:lnTo>
                  <a:pt x="38912" y="864285"/>
                </a:lnTo>
                <a:lnTo>
                  <a:pt x="33426" y="880427"/>
                </a:lnTo>
                <a:lnTo>
                  <a:pt x="21424" y="924534"/>
                </a:lnTo>
                <a:lnTo>
                  <a:pt x="12014" y="969772"/>
                </a:lnTo>
                <a:lnTo>
                  <a:pt x="5270" y="1015873"/>
                </a:lnTo>
                <a:lnTo>
                  <a:pt x="1244" y="1062596"/>
                </a:lnTo>
                <a:lnTo>
                  <a:pt x="0" y="1109700"/>
                </a:lnTo>
                <a:lnTo>
                  <a:pt x="1574" y="1156931"/>
                </a:lnTo>
                <a:lnTo>
                  <a:pt x="6045" y="1204048"/>
                </a:lnTo>
                <a:lnTo>
                  <a:pt x="13474" y="1250810"/>
                </a:lnTo>
                <a:lnTo>
                  <a:pt x="23888" y="1296949"/>
                </a:lnTo>
                <a:lnTo>
                  <a:pt x="37388" y="1342237"/>
                </a:lnTo>
                <a:lnTo>
                  <a:pt x="54000" y="1386420"/>
                </a:lnTo>
                <a:lnTo>
                  <a:pt x="73787" y="1429245"/>
                </a:lnTo>
                <a:lnTo>
                  <a:pt x="96812" y="1470469"/>
                </a:lnTo>
                <a:lnTo>
                  <a:pt x="123126" y="1509852"/>
                </a:lnTo>
                <a:lnTo>
                  <a:pt x="152806" y="1547139"/>
                </a:lnTo>
                <a:lnTo>
                  <a:pt x="185889" y="1582077"/>
                </a:lnTo>
                <a:lnTo>
                  <a:pt x="222440" y="1614424"/>
                </a:lnTo>
                <a:lnTo>
                  <a:pt x="269062" y="1648104"/>
                </a:lnTo>
                <a:lnTo>
                  <a:pt x="317500" y="1675765"/>
                </a:lnTo>
                <a:lnTo>
                  <a:pt x="367411" y="1697748"/>
                </a:lnTo>
                <a:lnTo>
                  <a:pt x="418503" y="1714373"/>
                </a:lnTo>
                <a:lnTo>
                  <a:pt x="418503" y="1232789"/>
                </a:lnTo>
                <a:lnTo>
                  <a:pt x="418503" y="483108"/>
                </a:lnTo>
                <a:lnTo>
                  <a:pt x="418503" y="0"/>
                </a:lnTo>
                <a:close/>
              </a:path>
            </a:pathLst>
          </a:custGeom>
          <a:solidFill>
            <a:srgbClr val="FFC872"/>
          </a:solidFill>
        </p:spPr>
        <p:txBody>
          <a:bodyPr wrap="square" lIns="0" tIns="0" rIns="0" bIns="0" rtlCol="0"/>
          <a:lstStyle/>
          <a:p>
            <a:endParaRPr/>
          </a:p>
        </p:txBody>
      </p:sp>
      <p:sp>
        <p:nvSpPr>
          <p:cNvPr id="9" name="object 9"/>
          <p:cNvSpPr/>
          <p:nvPr/>
        </p:nvSpPr>
        <p:spPr>
          <a:xfrm>
            <a:off x="0" y="2430829"/>
            <a:ext cx="339725" cy="998219"/>
          </a:xfrm>
          <a:custGeom>
            <a:avLst/>
            <a:gdLst/>
            <a:ahLst/>
            <a:cxnLst/>
            <a:rect l="l" t="t" r="r" b="b"/>
            <a:pathLst>
              <a:path w="339725" h="998220">
                <a:moveTo>
                  <a:pt x="0" y="0"/>
                </a:moveTo>
                <a:lnTo>
                  <a:pt x="0" y="998118"/>
                </a:lnTo>
                <a:lnTo>
                  <a:pt x="41458" y="984636"/>
                </a:lnTo>
                <a:lnTo>
                  <a:pt x="81962" y="966816"/>
                </a:lnTo>
                <a:lnTo>
                  <a:pt x="121261" y="944390"/>
                </a:lnTo>
                <a:lnTo>
                  <a:pt x="159105" y="917092"/>
                </a:lnTo>
                <a:lnTo>
                  <a:pt x="194973" y="884746"/>
                </a:lnTo>
                <a:lnTo>
                  <a:pt x="226652" y="849331"/>
                </a:lnTo>
                <a:lnTo>
                  <a:pt x="254229" y="811212"/>
                </a:lnTo>
                <a:lnTo>
                  <a:pt x="277789" y="770757"/>
                </a:lnTo>
                <a:lnTo>
                  <a:pt x="297417" y="728330"/>
                </a:lnTo>
                <a:lnTo>
                  <a:pt x="313200" y="684298"/>
                </a:lnTo>
                <a:lnTo>
                  <a:pt x="325222" y="639027"/>
                </a:lnTo>
                <a:lnTo>
                  <a:pt x="333569" y="592883"/>
                </a:lnTo>
                <a:lnTo>
                  <a:pt x="338327" y="546231"/>
                </a:lnTo>
                <a:lnTo>
                  <a:pt x="339582" y="499439"/>
                </a:lnTo>
                <a:lnTo>
                  <a:pt x="337418" y="452871"/>
                </a:lnTo>
                <a:lnTo>
                  <a:pt x="331921" y="406893"/>
                </a:lnTo>
                <a:lnTo>
                  <a:pt x="323177" y="361873"/>
                </a:lnTo>
                <a:lnTo>
                  <a:pt x="311272" y="318175"/>
                </a:lnTo>
                <a:lnTo>
                  <a:pt x="296290" y="276166"/>
                </a:lnTo>
                <a:lnTo>
                  <a:pt x="278317" y="236212"/>
                </a:lnTo>
                <a:lnTo>
                  <a:pt x="257440" y="198678"/>
                </a:lnTo>
                <a:lnTo>
                  <a:pt x="233743" y="163931"/>
                </a:lnTo>
                <a:lnTo>
                  <a:pt x="202662" y="127273"/>
                </a:lnTo>
                <a:lnTo>
                  <a:pt x="167970" y="94461"/>
                </a:lnTo>
                <a:lnTo>
                  <a:pt x="130011" y="65411"/>
                </a:lnTo>
                <a:lnTo>
                  <a:pt x="89132" y="40039"/>
                </a:lnTo>
                <a:lnTo>
                  <a:pt x="45680" y="18263"/>
                </a:lnTo>
                <a:lnTo>
                  <a:pt x="0" y="0"/>
                </a:lnTo>
                <a:close/>
              </a:path>
            </a:pathLst>
          </a:custGeom>
          <a:solidFill>
            <a:srgbClr val="FFC872"/>
          </a:solidFill>
        </p:spPr>
        <p:txBody>
          <a:bodyPr wrap="square" lIns="0" tIns="0" rIns="0" bIns="0" rtlCol="0"/>
          <a:lstStyle/>
          <a:p>
            <a:endParaRPr/>
          </a:p>
        </p:txBody>
      </p:sp>
      <p:sp>
        <p:nvSpPr>
          <p:cNvPr id="10" name="object 10"/>
          <p:cNvSpPr txBox="1">
            <a:spLocks noGrp="1"/>
          </p:cNvSpPr>
          <p:nvPr>
            <p:ph type="title"/>
          </p:nvPr>
        </p:nvSpPr>
        <p:spPr>
          <a:xfrm>
            <a:off x="4711126" y="629469"/>
            <a:ext cx="2768600" cy="382156"/>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2F4A6F"/>
                </a:solidFill>
              </a:rPr>
              <a:t>《</a:t>
            </a:r>
            <a:r>
              <a:rPr sz="2400" spc="-10" dirty="0" err="1">
                <a:solidFill>
                  <a:srgbClr val="2F4A6F"/>
                </a:solidFill>
                <a:latin typeface="微軟正黑體" panose="020B0604030504040204" pitchFamily="34" charset="-120"/>
                <a:ea typeface="微軟正黑體" panose="020B0604030504040204" pitchFamily="34" charset="-120"/>
              </a:rPr>
              <a:t>性別工作</a:t>
            </a:r>
            <a:r>
              <a:rPr lang="zh-TW" altLang="en-US" sz="2400" spc="-10" dirty="0">
                <a:solidFill>
                  <a:srgbClr val="2F4A6F"/>
                </a:solidFill>
                <a:latin typeface="微軟正黑體" panose="020B0604030504040204" pitchFamily="34" charset="-120"/>
                <a:ea typeface="微軟正黑體" panose="020B0604030504040204" pitchFamily="34" charset="-120"/>
              </a:rPr>
              <a:t>平等</a:t>
            </a:r>
            <a:r>
              <a:rPr sz="2400" spc="-10" dirty="0">
                <a:solidFill>
                  <a:srgbClr val="2F4A6F"/>
                </a:solidFill>
                <a:latin typeface="微軟正黑體" panose="020B0604030504040204" pitchFamily="34" charset="-120"/>
                <a:ea typeface="微軟正黑體" panose="020B0604030504040204" pitchFamily="34" charset="-120"/>
              </a:rPr>
              <a:t>法</a:t>
            </a:r>
            <a:r>
              <a:rPr sz="2400" spc="-10" dirty="0">
                <a:solidFill>
                  <a:srgbClr val="2F4A6F"/>
                </a:solidFill>
              </a:rPr>
              <a:t>》</a:t>
            </a:r>
            <a:endParaRPr sz="2400" dirty="0"/>
          </a:p>
        </p:txBody>
      </p:sp>
      <p:sp>
        <p:nvSpPr>
          <p:cNvPr id="11" name="日期版面配置區 10">
            <a:extLst>
              <a:ext uri="{FF2B5EF4-FFF2-40B4-BE49-F238E27FC236}">
                <a16:creationId xmlns:a16="http://schemas.microsoft.com/office/drawing/2014/main" id="{4872B049-7796-46D7-904D-CBB218114810}"/>
              </a:ext>
            </a:extLst>
          </p:cNvPr>
          <p:cNvSpPr>
            <a:spLocks noGrp="1"/>
          </p:cNvSpPr>
          <p:nvPr>
            <p:ph type="dt" sz="half" idx="6"/>
          </p:nvPr>
        </p:nvSpPr>
        <p:spPr>
          <a:xfrm>
            <a:off x="867229" y="6372240"/>
            <a:ext cx="2804160" cy="342900"/>
          </a:xfrm>
        </p:spPr>
        <p:txBody>
          <a:bodyPr/>
          <a:lstStyle/>
          <a:p>
            <a:r>
              <a:rPr lang="zh-TW" altLang="en-US"/>
              <a:t>教保人員</a:t>
            </a:r>
            <a:r>
              <a:rPr lang="en-US" altLang="zh-TW"/>
              <a:t>-</a:t>
            </a:r>
            <a:r>
              <a:rPr lang="zh-TW" altLang="en-US"/>
              <a:t>性別平等教育</a:t>
            </a:r>
            <a:endParaRPr lang="en-US" dirty="0"/>
          </a:p>
        </p:txBody>
      </p:sp>
      <p:sp>
        <p:nvSpPr>
          <p:cNvPr id="12" name="投影片編號版面配置區 11">
            <a:extLst>
              <a:ext uri="{FF2B5EF4-FFF2-40B4-BE49-F238E27FC236}">
                <a16:creationId xmlns:a16="http://schemas.microsoft.com/office/drawing/2014/main" id="{55B720FB-69DF-9037-1C58-803E34F92299}"/>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52</a:t>
            </a:fld>
            <a:endParaRPr lang="en-US" altLang="zh-TW" spc="-25" dirty="0"/>
          </a:p>
        </p:txBody>
      </p:sp>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7458" y="308919"/>
            <a:ext cx="6115685" cy="635000"/>
          </a:xfrm>
          <a:prstGeom prst="rect">
            <a:avLst/>
          </a:prstGeom>
        </p:spPr>
        <p:txBody>
          <a:bodyPr vert="horz" wrap="square" lIns="0" tIns="12065" rIns="0" bIns="0" rtlCol="0">
            <a:spAutoFit/>
          </a:bodyPr>
          <a:lstStyle/>
          <a:p>
            <a:pPr marL="12700">
              <a:lnSpc>
                <a:spcPct val="100000"/>
              </a:lnSpc>
              <a:spcBef>
                <a:spcPts val="95"/>
              </a:spcBef>
            </a:pPr>
            <a:r>
              <a:rPr spc="-40" dirty="0"/>
              <a:t>校園性別事件處理適用對</a:t>
            </a:r>
            <a:r>
              <a:rPr spc="-50" dirty="0"/>
              <a:t>象</a:t>
            </a:r>
          </a:p>
        </p:txBody>
      </p:sp>
      <p:sp>
        <p:nvSpPr>
          <p:cNvPr id="3" name="object 3"/>
          <p:cNvSpPr/>
          <p:nvPr/>
        </p:nvSpPr>
        <p:spPr>
          <a:xfrm>
            <a:off x="1274063" y="2755392"/>
            <a:ext cx="9779000" cy="0"/>
          </a:xfrm>
          <a:custGeom>
            <a:avLst/>
            <a:gdLst/>
            <a:ahLst/>
            <a:cxnLst/>
            <a:rect l="l" t="t" r="r" b="b"/>
            <a:pathLst>
              <a:path w="9779000">
                <a:moveTo>
                  <a:pt x="0" y="0"/>
                </a:moveTo>
                <a:lnTo>
                  <a:pt x="9779000" y="0"/>
                </a:lnTo>
              </a:path>
            </a:pathLst>
          </a:custGeom>
          <a:ln w="6096">
            <a:solidFill>
              <a:srgbClr val="D34817"/>
            </a:solidFill>
          </a:ln>
        </p:spPr>
        <p:txBody>
          <a:bodyPr wrap="square" lIns="0" tIns="0" rIns="0" bIns="0" rtlCol="0"/>
          <a:lstStyle/>
          <a:p>
            <a:endParaRPr/>
          </a:p>
        </p:txBody>
      </p:sp>
      <p:sp>
        <p:nvSpPr>
          <p:cNvPr id="4" name="object 4"/>
          <p:cNvSpPr/>
          <p:nvPr/>
        </p:nvSpPr>
        <p:spPr>
          <a:xfrm>
            <a:off x="11872620" y="670612"/>
            <a:ext cx="319405" cy="940435"/>
          </a:xfrm>
          <a:custGeom>
            <a:avLst/>
            <a:gdLst/>
            <a:ahLst/>
            <a:cxnLst/>
            <a:rect l="l" t="t" r="r" b="b"/>
            <a:pathLst>
              <a:path w="319404" h="940435">
                <a:moveTo>
                  <a:pt x="319379" y="0"/>
                </a:moveTo>
                <a:lnTo>
                  <a:pt x="268041" y="21035"/>
                </a:lnTo>
                <a:lnTo>
                  <a:pt x="219816" y="46860"/>
                </a:lnTo>
                <a:lnTo>
                  <a:pt x="175266" y="77608"/>
                </a:lnTo>
                <a:lnTo>
                  <a:pt x="134954" y="113413"/>
                </a:lnTo>
                <a:lnTo>
                  <a:pt x="99441" y="154406"/>
                </a:lnTo>
                <a:lnTo>
                  <a:pt x="75912" y="189149"/>
                </a:lnTo>
                <a:lnTo>
                  <a:pt x="55363" y="226813"/>
                </a:lnTo>
                <a:lnTo>
                  <a:pt x="37890" y="266986"/>
                </a:lnTo>
                <a:lnTo>
                  <a:pt x="23588" y="309262"/>
                </a:lnTo>
                <a:lnTo>
                  <a:pt x="12552" y="353229"/>
                </a:lnTo>
                <a:lnTo>
                  <a:pt x="4879" y="398480"/>
                </a:lnTo>
                <a:lnTo>
                  <a:pt x="663" y="444604"/>
                </a:lnTo>
                <a:lnTo>
                  <a:pt x="0" y="491193"/>
                </a:lnTo>
                <a:lnTo>
                  <a:pt x="2985" y="537837"/>
                </a:lnTo>
                <a:lnTo>
                  <a:pt x="9714" y="584128"/>
                </a:lnTo>
                <a:lnTo>
                  <a:pt x="20283" y="629655"/>
                </a:lnTo>
                <a:lnTo>
                  <a:pt x="34787" y="674010"/>
                </a:lnTo>
                <a:lnTo>
                  <a:pt x="53321" y="716784"/>
                </a:lnTo>
                <a:lnTo>
                  <a:pt x="75981" y="757566"/>
                </a:lnTo>
                <a:lnTo>
                  <a:pt x="102862" y="795949"/>
                </a:lnTo>
                <a:lnTo>
                  <a:pt x="134061" y="831523"/>
                </a:lnTo>
                <a:lnTo>
                  <a:pt x="169672" y="863879"/>
                </a:lnTo>
                <a:lnTo>
                  <a:pt x="205278" y="889591"/>
                </a:lnTo>
                <a:lnTo>
                  <a:pt x="242254" y="910715"/>
                </a:lnTo>
                <a:lnTo>
                  <a:pt x="280366" y="927503"/>
                </a:lnTo>
                <a:lnTo>
                  <a:pt x="319379" y="940206"/>
                </a:lnTo>
                <a:lnTo>
                  <a:pt x="319379" y="0"/>
                </a:lnTo>
                <a:close/>
              </a:path>
            </a:pathLst>
          </a:custGeom>
          <a:solidFill>
            <a:srgbClr val="FFC872"/>
          </a:solidFill>
        </p:spPr>
        <p:txBody>
          <a:bodyPr wrap="square" lIns="0" tIns="0" rIns="0" bIns="0" rtlCol="0"/>
          <a:lstStyle/>
          <a:p>
            <a:endParaRPr/>
          </a:p>
        </p:txBody>
      </p:sp>
      <p:sp>
        <p:nvSpPr>
          <p:cNvPr id="5" name="object 5"/>
          <p:cNvSpPr/>
          <p:nvPr/>
        </p:nvSpPr>
        <p:spPr>
          <a:xfrm>
            <a:off x="111165" y="6470939"/>
            <a:ext cx="559435" cy="387350"/>
          </a:xfrm>
          <a:custGeom>
            <a:avLst/>
            <a:gdLst/>
            <a:ahLst/>
            <a:cxnLst/>
            <a:rect l="l" t="t" r="r" b="b"/>
            <a:pathLst>
              <a:path w="559435" h="387350">
                <a:moveTo>
                  <a:pt x="311781" y="0"/>
                </a:moveTo>
                <a:lnTo>
                  <a:pt x="307057" y="0"/>
                </a:lnTo>
                <a:lnTo>
                  <a:pt x="297519" y="533"/>
                </a:lnTo>
                <a:lnTo>
                  <a:pt x="255809" y="7626"/>
                </a:lnTo>
                <a:lnTo>
                  <a:pt x="212615" y="22532"/>
                </a:lnTo>
                <a:lnTo>
                  <a:pt x="169500" y="44473"/>
                </a:lnTo>
                <a:lnTo>
                  <a:pt x="128027" y="72674"/>
                </a:lnTo>
                <a:lnTo>
                  <a:pt x="89756" y="106358"/>
                </a:lnTo>
                <a:lnTo>
                  <a:pt x="56252" y="144749"/>
                </a:lnTo>
                <a:lnTo>
                  <a:pt x="29075" y="187072"/>
                </a:lnTo>
                <a:lnTo>
                  <a:pt x="9788" y="232549"/>
                </a:lnTo>
                <a:lnTo>
                  <a:pt x="477" y="275543"/>
                </a:lnTo>
                <a:lnTo>
                  <a:pt x="0" y="315699"/>
                </a:lnTo>
                <a:lnTo>
                  <a:pt x="7138" y="352907"/>
                </a:lnTo>
                <a:lnTo>
                  <a:pt x="20672" y="387057"/>
                </a:lnTo>
                <a:lnTo>
                  <a:pt x="553818" y="387057"/>
                </a:lnTo>
                <a:lnTo>
                  <a:pt x="559268" y="347110"/>
                </a:lnTo>
                <a:lnTo>
                  <a:pt x="559287" y="304945"/>
                </a:lnTo>
                <a:lnTo>
                  <a:pt x="554108" y="261648"/>
                </a:lnTo>
                <a:lnTo>
                  <a:pt x="543962" y="218304"/>
                </a:lnTo>
                <a:lnTo>
                  <a:pt x="529080" y="175997"/>
                </a:lnTo>
                <a:lnTo>
                  <a:pt x="509695" y="135812"/>
                </a:lnTo>
                <a:lnTo>
                  <a:pt x="486038" y="98833"/>
                </a:lnTo>
                <a:lnTo>
                  <a:pt x="458340" y="66145"/>
                </a:lnTo>
                <a:lnTo>
                  <a:pt x="426834" y="38834"/>
                </a:lnTo>
                <a:lnTo>
                  <a:pt x="391751" y="17982"/>
                </a:lnTo>
                <a:lnTo>
                  <a:pt x="353323" y="4676"/>
                </a:lnTo>
                <a:lnTo>
                  <a:pt x="311781" y="0"/>
                </a:lnTo>
                <a:close/>
              </a:path>
            </a:pathLst>
          </a:custGeom>
          <a:solidFill>
            <a:srgbClr val="FFC872"/>
          </a:solidFill>
        </p:spPr>
        <p:txBody>
          <a:bodyPr wrap="square" lIns="0" tIns="0" rIns="0" bIns="0" rtlCol="0"/>
          <a:lstStyle/>
          <a:p>
            <a:endParaRPr/>
          </a:p>
        </p:txBody>
      </p:sp>
      <p:sp>
        <p:nvSpPr>
          <p:cNvPr id="6" name="object 6"/>
          <p:cNvSpPr/>
          <p:nvPr/>
        </p:nvSpPr>
        <p:spPr>
          <a:xfrm>
            <a:off x="0" y="2001363"/>
            <a:ext cx="133985" cy="477520"/>
          </a:xfrm>
          <a:custGeom>
            <a:avLst/>
            <a:gdLst/>
            <a:ahLst/>
            <a:cxnLst/>
            <a:rect l="l" t="t" r="r" b="b"/>
            <a:pathLst>
              <a:path w="133985" h="477519">
                <a:moveTo>
                  <a:pt x="0" y="0"/>
                </a:moveTo>
                <a:lnTo>
                  <a:pt x="0" y="476949"/>
                </a:lnTo>
                <a:lnTo>
                  <a:pt x="13408" y="469192"/>
                </a:lnTo>
                <a:lnTo>
                  <a:pt x="48151" y="441234"/>
                </a:lnTo>
                <a:lnTo>
                  <a:pt x="78320" y="407778"/>
                </a:lnTo>
                <a:lnTo>
                  <a:pt x="102968" y="369082"/>
                </a:lnTo>
                <a:lnTo>
                  <a:pt x="121145" y="325407"/>
                </a:lnTo>
                <a:lnTo>
                  <a:pt x="131743" y="277131"/>
                </a:lnTo>
                <a:lnTo>
                  <a:pt x="133450" y="229398"/>
                </a:lnTo>
                <a:lnTo>
                  <a:pt x="127069" y="183041"/>
                </a:lnTo>
                <a:lnTo>
                  <a:pt x="113407" y="138895"/>
                </a:lnTo>
                <a:lnTo>
                  <a:pt x="93267" y="97793"/>
                </a:lnTo>
                <a:lnTo>
                  <a:pt x="67454" y="60570"/>
                </a:lnTo>
                <a:lnTo>
                  <a:pt x="36773" y="28061"/>
                </a:lnTo>
                <a:lnTo>
                  <a:pt x="2029" y="1099"/>
                </a:lnTo>
                <a:lnTo>
                  <a:pt x="0" y="0"/>
                </a:lnTo>
                <a:close/>
              </a:path>
            </a:pathLst>
          </a:custGeom>
          <a:solidFill>
            <a:srgbClr val="FFC872"/>
          </a:solidFill>
        </p:spPr>
        <p:txBody>
          <a:bodyPr wrap="square" lIns="0" tIns="0" rIns="0" bIns="0" rtlCol="0"/>
          <a:lstStyle/>
          <a:p>
            <a:endParaRPr/>
          </a:p>
        </p:txBody>
      </p:sp>
      <p:sp>
        <p:nvSpPr>
          <p:cNvPr id="7" name="object 7"/>
          <p:cNvSpPr txBox="1"/>
          <p:nvPr/>
        </p:nvSpPr>
        <p:spPr>
          <a:xfrm>
            <a:off x="1218112" y="1199576"/>
            <a:ext cx="9683115" cy="2760345"/>
          </a:xfrm>
          <a:prstGeom prst="rect">
            <a:avLst/>
          </a:prstGeom>
        </p:spPr>
        <p:txBody>
          <a:bodyPr vert="horz" wrap="square" lIns="0" tIns="66040" rIns="0" bIns="0" rtlCol="0">
            <a:spAutoFit/>
          </a:bodyPr>
          <a:lstStyle/>
          <a:p>
            <a:pPr marL="12700">
              <a:lnSpc>
                <a:spcPct val="100000"/>
              </a:lnSpc>
              <a:spcBef>
                <a:spcPts val="520"/>
              </a:spcBef>
            </a:pPr>
            <a:r>
              <a:rPr sz="1400" spc="-10" dirty="0">
                <a:solidFill>
                  <a:srgbClr val="808080"/>
                </a:solidFill>
                <a:latin typeface="微軟正黑體"/>
                <a:cs typeface="微軟正黑體"/>
              </a:rPr>
              <a:t>《性別平等教育法》</a:t>
            </a:r>
            <a:endParaRPr sz="1400">
              <a:latin typeface="微軟正黑體"/>
              <a:cs typeface="微軟正黑體"/>
            </a:endParaRPr>
          </a:p>
          <a:p>
            <a:pPr marL="12700">
              <a:lnSpc>
                <a:spcPct val="100000"/>
              </a:lnSpc>
              <a:spcBef>
                <a:spcPts val="715"/>
              </a:spcBef>
            </a:pPr>
            <a:r>
              <a:rPr sz="2400" b="1" spc="-5" dirty="0">
                <a:solidFill>
                  <a:srgbClr val="74AFBD"/>
                </a:solidFill>
                <a:latin typeface="微軟正黑體"/>
                <a:cs typeface="微軟正黑體"/>
              </a:rPr>
              <a:t>校園性侵害、性騷擾或性霸凌事件</a:t>
            </a:r>
            <a:endParaRPr sz="2400">
              <a:latin typeface="微軟正黑體"/>
              <a:cs typeface="微軟正黑體"/>
            </a:endParaRPr>
          </a:p>
          <a:p>
            <a:pPr marL="12700" marR="5080">
              <a:lnSpc>
                <a:spcPct val="100000"/>
              </a:lnSpc>
              <a:spcBef>
                <a:spcPts val="15"/>
              </a:spcBef>
            </a:pPr>
            <a:r>
              <a:rPr sz="2000" spc="-20" dirty="0">
                <a:latin typeface="微軟正黑體"/>
                <a:cs typeface="微軟正黑體"/>
              </a:rPr>
              <a:t>指性侵害、性騷擾或性霸凌事件之一方為學校校長、教師、職員、工友或學生，他方為</a:t>
            </a:r>
            <a:r>
              <a:rPr sz="2000" spc="-15" dirty="0">
                <a:latin typeface="微軟正黑體"/>
                <a:cs typeface="微軟正黑體"/>
              </a:rPr>
              <a:t>學生者。</a:t>
            </a:r>
            <a:endParaRPr sz="2000">
              <a:latin typeface="微軟正黑體"/>
              <a:cs typeface="微軟正黑體"/>
            </a:endParaRPr>
          </a:p>
          <a:p>
            <a:pPr>
              <a:lnSpc>
                <a:spcPct val="100000"/>
              </a:lnSpc>
              <a:spcBef>
                <a:spcPts val="15"/>
              </a:spcBef>
            </a:pPr>
            <a:endParaRPr sz="1550">
              <a:latin typeface="微軟正黑體"/>
              <a:cs typeface="微軟正黑體"/>
            </a:endParaRPr>
          </a:p>
          <a:p>
            <a:pPr marL="12700">
              <a:lnSpc>
                <a:spcPct val="100000"/>
              </a:lnSpc>
            </a:pPr>
            <a:r>
              <a:rPr sz="1400" spc="-20" dirty="0">
                <a:solidFill>
                  <a:srgbClr val="808080"/>
                </a:solidFill>
                <a:latin typeface="微軟正黑體"/>
                <a:cs typeface="微軟正黑體"/>
              </a:rPr>
              <a:t>《校園性侵害、性騷擾、性霸凌防治準則》</a:t>
            </a:r>
            <a:endParaRPr sz="1400">
              <a:latin typeface="微軟正黑體"/>
              <a:cs typeface="微軟正黑體"/>
            </a:endParaRPr>
          </a:p>
          <a:p>
            <a:pPr marL="12700" marR="213360">
              <a:lnSpc>
                <a:spcPct val="100000"/>
              </a:lnSpc>
              <a:spcBef>
                <a:spcPts val="720"/>
              </a:spcBef>
            </a:pPr>
            <a:r>
              <a:rPr sz="2400" b="1" spc="-5" dirty="0">
                <a:solidFill>
                  <a:srgbClr val="74AFBD"/>
                </a:solidFill>
                <a:latin typeface="微軟正黑體"/>
                <a:cs typeface="微軟正黑體"/>
              </a:rPr>
              <a:t>本法第二條第七款所定校園性侵害、性騷擾或性霸凌事件，包括不同學校間所發生者。本法第二條第七款用詞，定義如下：</a:t>
            </a:r>
            <a:endParaRPr sz="2400">
              <a:latin typeface="微軟正黑體"/>
              <a:cs typeface="微軟正黑體"/>
            </a:endParaRPr>
          </a:p>
        </p:txBody>
      </p:sp>
      <p:sp>
        <p:nvSpPr>
          <p:cNvPr id="8" name="object 8"/>
          <p:cNvSpPr txBox="1"/>
          <p:nvPr/>
        </p:nvSpPr>
        <p:spPr>
          <a:xfrm>
            <a:off x="3279138" y="4185720"/>
            <a:ext cx="7569200" cy="2009139"/>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微軟正黑體"/>
                <a:cs typeface="微軟正黑體"/>
              </a:rPr>
              <a:t>指專任教師、兼任教師、代理教師、代課教師、教官、運用於協助教學之志願服務人員、實際執行教學之教育實習人員及其他執行教學或研究之人員。</a:t>
            </a:r>
            <a:endParaRPr sz="1800">
              <a:latin typeface="微軟正黑體"/>
              <a:cs typeface="微軟正黑體"/>
            </a:endParaRPr>
          </a:p>
          <a:p>
            <a:pPr marL="12700" marR="5080">
              <a:lnSpc>
                <a:spcPct val="100000"/>
              </a:lnSpc>
              <a:spcBef>
                <a:spcPts val="1325"/>
              </a:spcBef>
            </a:pPr>
            <a:r>
              <a:rPr sz="1800" spc="-5" dirty="0">
                <a:latin typeface="微軟正黑體"/>
                <a:cs typeface="微軟正黑體"/>
              </a:rPr>
              <a:t>指前款教師以外，固定、定期執行學校事務，或運用於協助學校事務之志願</a:t>
            </a:r>
            <a:r>
              <a:rPr sz="1800" spc="-10" dirty="0">
                <a:latin typeface="微軟正黑體"/>
                <a:cs typeface="微軟正黑體"/>
              </a:rPr>
              <a:t>服務人員。</a:t>
            </a:r>
            <a:endParaRPr sz="1800">
              <a:latin typeface="微軟正黑體"/>
              <a:cs typeface="微軟正黑體"/>
            </a:endParaRPr>
          </a:p>
          <a:p>
            <a:pPr marL="12700" marR="5080">
              <a:lnSpc>
                <a:spcPct val="100000"/>
              </a:lnSpc>
              <a:spcBef>
                <a:spcPts val="1330"/>
              </a:spcBef>
            </a:pPr>
            <a:r>
              <a:rPr sz="1800" spc="-5" dirty="0">
                <a:latin typeface="微軟正黑體"/>
                <a:cs typeface="微軟正黑體"/>
              </a:rPr>
              <a:t>指具有學籍、學制轉銜期間未具學籍者、接受進修推廣教育者、交換學生、教育實習學生或研修生。</a:t>
            </a:r>
            <a:endParaRPr sz="1800">
              <a:latin typeface="微軟正黑體"/>
              <a:cs typeface="微軟正黑體"/>
            </a:endParaRPr>
          </a:p>
        </p:txBody>
      </p:sp>
      <p:sp>
        <p:nvSpPr>
          <p:cNvPr id="9" name="object 9"/>
          <p:cNvSpPr txBox="1"/>
          <p:nvPr/>
        </p:nvSpPr>
        <p:spPr>
          <a:xfrm>
            <a:off x="1274063" y="4212335"/>
            <a:ext cx="1681480" cy="539750"/>
          </a:xfrm>
          <a:prstGeom prst="rect">
            <a:avLst/>
          </a:prstGeom>
          <a:solidFill>
            <a:srgbClr val="F6F5F3"/>
          </a:solidFill>
          <a:ln w="9144">
            <a:solidFill>
              <a:srgbClr val="D34817"/>
            </a:solidFill>
          </a:ln>
        </p:spPr>
        <p:txBody>
          <a:bodyPr vert="horz" wrap="square" lIns="0" tIns="74930" rIns="0" bIns="0" rtlCol="0">
            <a:spAutoFit/>
          </a:bodyPr>
          <a:lstStyle/>
          <a:p>
            <a:pPr marL="535305">
              <a:lnSpc>
                <a:spcPct val="100000"/>
              </a:lnSpc>
              <a:spcBef>
                <a:spcPts val="590"/>
              </a:spcBef>
            </a:pPr>
            <a:r>
              <a:rPr sz="2400" b="1" spc="-25" dirty="0">
                <a:solidFill>
                  <a:srgbClr val="D34817"/>
                </a:solidFill>
                <a:latin typeface="微軟正黑體"/>
                <a:cs typeface="微軟正黑體"/>
              </a:rPr>
              <a:t>教師</a:t>
            </a:r>
            <a:endParaRPr sz="2400">
              <a:latin typeface="微軟正黑體"/>
              <a:cs typeface="微軟正黑體"/>
            </a:endParaRPr>
          </a:p>
        </p:txBody>
      </p:sp>
      <p:sp>
        <p:nvSpPr>
          <p:cNvPr id="10" name="object 10"/>
          <p:cNvSpPr txBox="1"/>
          <p:nvPr/>
        </p:nvSpPr>
        <p:spPr>
          <a:xfrm>
            <a:off x="1274063" y="4952174"/>
            <a:ext cx="1681480" cy="383438"/>
          </a:xfrm>
          <a:prstGeom prst="rect">
            <a:avLst/>
          </a:prstGeom>
          <a:solidFill>
            <a:srgbClr val="F6F5F3"/>
          </a:solidFill>
          <a:ln w="9144">
            <a:solidFill>
              <a:srgbClr val="D34817"/>
            </a:solidFill>
          </a:ln>
        </p:spPr>
        <p:txBody>
          <a:bodyPr vert="horz" wrap="square" lIns="0" tIns="74930" rIns="0" bIns="0" rtlCol="0">
            <a:spAutoFit/>
          </a:bodyPr>
          <a:lstStyle/>
          <a:p>
            <a:pPr marL="229870">
              <a:lnSpc>
                <a:spcPct val="100000"/>
              </a:lnSpc>
              <a:spcBef>
                <a:spcPts val="590"/>
              </a:spcBef>
            </a:pPr>
            <a:r>
              <a:rPr sz="2000" b="1" spc="-15" dirty="0" err="1">
                <a:solidFill>
                  <a:srgbClr val="D34817"/>
                </a:solidFill>
                <a:latin typeface="微軟正黑體"/>
                <a:cs typeface="微軟正黑體"/>
              </a:rPr>
              <a:t>職員、工</a:t>
            </a:r>
            <a:r>
              <a:rPr lang="zh-TW" altLang="en-US" sz="2000" b="1" spc="-15" dirty="0">
                <a:solidFill>
                  <a:srgbClr val="D34817"/>
                </a:solidFill>
                <a:latin typeface="微軟正黑體"/>
                <a:cs typeface="微軟正黑體"/>
              </a:rPr>
              <a:t>友</a:t>
            </a:r>
            <a:endParaRPr sz="2000" dirty="0">
              <a:latin typeface="微軟正黑體"/>
              <a:cs typeface="微軟正黑體"/>
            </a:endParaRPr>
          </a:p>
        </p:txBody>
      </p:sp>
      <p:sp>
        <p:nvSpPr>
          <p:cNvPr id="11" name="object 11"/>
          <p:cNvSpPr txBox="1"/>
          <p:nvPr/>
        </p:nvSpPr>
        <p:spPr>
          <a:xfrm>
            <a:off x="1602993" y="5451909"/>
            <a:ext cx="1023619" cy="742950"/>
          </a:xfrm>
          <a:prstGeom prst="rect">
            <a:avLst/>
          </a:prstGeom>
        </p:spPr>
        <p:txBody>
          <a:bodyPr vert="horz" wrap="square" lIns="0" tIns="12700" rIns="0" bIns="0" rtlCol="0">
            <a:spAutoFit/>
          </a:bodyPr>
          <a:lstStyle/>
          <a:p>
            <a:pPr marL="705485">
              <a:lnSpc>
                <a:spcPts val="2825"/>
              </a:lnSpc>
              <a:spcBef>
                <a:spcPts val="100"/>
              </a:spcBef>
            </a:pPr>
            <a:endParaRPr sz="2400" dirty="0">
              <a:latin typeface="微軟正黑體"/>
              <a:cs typeface="微軟正黑體"/>
            </a:endParaRPr>
          </a:p>
          <a:p>
            <a:pPr marL="12700">
              <a:lnSpc>
                <a:spcPts val="2825"/>
              </a:lnSpc>
            </a:pPr>
            <a:r>
              <a:rPr sz="2400" b="1" spc="-25" dirty="0">
                <a:solidFill>
                  <a:srgbClr val="D34817"/>
                </a:solidFill>
                <a:latin typeface="微軟正黑體"/>
                <a:cs typeface="微軟正黑體"/>
              </a:rPr>
              <a:t>學生</a:t>
            </a:r>
            <a:endParaRPr sz="2400" dirty="0">
              <a:latin typeface="微軟正黑體"/>
              <a:cs typeface="微軟正黑體"/>
            </a:endParaRPr>
          </a:p>
        </p:txBody>
      </p:sp>
      <p:sp>
        <p:nvSpPr>
          <p:cNvPr id="12" name="object 12"/>
          <p:cNvSpPr/>
          <p:nvPr/>
        </p:nvSpPr>
        <p:spPr>
          <a:xfrm>
            <a:off x="1274063" y="5646420"/>
            <a:ext cx="1681480" cy="539750"/>
          </a:xfrm>
          <a:custGeom>
            <a:avLst/>
            <a:gdLst/>
            <a:ahLst/>
            <a:cxnLst/>
            <a:rect l="l" t="t" r="r" b="b"/>
            <a:pathLst>
              <a:path w="1681480" h="539750">
                <a:moveTo>
                  <a:pt x="0" y="0"/>
                </a:moveTo>
                <a:lnTo>
                  <a:pt x="1680972" y="0"/>
                </a:lnTo>
                <a:lnTo>
                  <a:pt x="1680972" y="539495"/>
                </a:lnTo>
                <a:lnTo>
                  <a:pt x="0" y="539495"/>
                </a:lnTo>
                <a:lnTo>
                  <a:pt x="0" y="0"/>
                </a:lnTo>
                <a:close/>
              </a:path>
            </a:pathLst>
          </a:custGeom>
          <a:ln w="9144">
            <a:solidFill>
              <a:srgbClr val="D34817"/>
            </a:solidFill>
          </a:ln>
        </p:spPr>
        <p:txBody>
          <a:bodyPr wrap="square" lIns="0" tIns="0" rIns="0" bIns="0" rtlCol="0"/>
          <a:lstStyle/>
          <a:p>
            <a:endParaRPr/>
          </a:p>
        </p:txBody>
      </p:sp>
      <p:sp>
        <p:nvSpPr>
          <p:cNvPr id="13" name="object 13"/>
          <p:cNvSpPr/>
          <p:nvPr/>
        </p:nvSpPr>
        <p:spPr>
          <a:xfrm>
            <a:off x="3070860" y="4418076"/>
            <a:ext cx="109855" cy="127000"/>
          </a:xfrm>
          <a:custGeom>
            <a:avLst/>
            <a:gdLst/>
            <a:ahLst/>
            <a:cxnLst/>
            <a:rect l="l" t="t" r="r" b="b"/>
            <a:pathLst>
              <a:path w="109855" h="127000">
                <a:moveTo>
                  <a:pt x="0" y="0"/>
                </a:moveTo>
                <a:lnTo>
                  <a:pt x="0" y="126492"/>
                </a:lnTo>
                <a:lnTo>
                  <a:pt x="109728" y="63246"/>
                </a:lnTo>
                <a:lnTo>
                  <a:pt x="0" y="0"/>
                </a:lnTo>
                <a:close/>
              </a:path>
            </a:pathLst>
          </a:custGeom>
          <a:solidFill>
            <a:srgbClr val="D34817"/>
          </a:solidFill>
        </p:spPr>
        <p:txBody>
          <a:bodyPr wrap="square" lIns="0" tIns="0" rIns="0" bIns="0" rtlCol="0"/>
          <a:lstStyle/>
          <a:p>
            <a:endParaRPr/>
          </a:p>
        </p:txBody>
      </p:sp>
      <p:sp>
        <p:nvSpPr>
          <p:cNvPr id="14" name="object 14"/>
          <p:cNvSpPr/>
          <p:nvPr/>
        </p:nvSpPr>
        <p:spPr>
          <a:xfrm>
            <a:off x="3070860" y="5135879"/>
            <a:ext cx="109855" cy="127000"/>
          </a:xfrm>
          <a:custGeom>
            <a:avLst/>
            <a:gdLst/>
            <a:ahLst/>
            <a:cxnLst/>
            <a:rect l="l" t="t" r="r" b="b"/>
            <a:pathLst>
              <a:path w="109855" h="127000">
                <a:moveTo>
                  <a:pt x="0" y="0"/>
                </a:moveTo>
                <a:lnTo>
                  <a:pt x="0" y="126492"/>
                </a:lnTo>
                <a:lnTo>
                  <a:pt x="109728" y="63246"/>
                </a:lnTo>
                <a:lnTo>
                  <a:pt x="0" y="0"/>
                </a:lnTo>
                <a:close/>
              </a:path>
            </a:pathLst>
          </a:custGeom>
          <a:solidFill>
            <a:srgbClr val="D34817"/>
          </a:solidFill>
        </p:spPr>
        <p:txBody>
          <a:bodyPr wrap="square" lIns="0" tIns="0" rIns="0" bIns="0" rtlCol="0"/>
          <a:lstStyle/>
          <a:p>
            <a:endParaRPr/>
          </a:p>
        </p:txBody>
      </p:sp>
      <p:sp>
        <p:nvSpPr>
          <p:cNvPr id="15" name="object 15"/>
          <p:cNvSpPr/>
          <p:nvPr/>
        </p:nvSpPr>
        <p:spPr>
          <a:xfrm>
            <a:off x="3070860" y="5850635"/>
            <a:ext cx="109855" cy="127000"/>
          </a:xfrm>
          <a:custGeom>
            <a:avLst/>
            <a:gdLst/>
            <a:ahLst/>
            <a:cxnLst/>
            <a:rect l="l" t="t" r="r" b="b"/>
            <a:pathLst>
              <a:path w="109855" h="127000">
                <a:moveTo>
                  <a:pt x="0" y="0"/>
                </a:moveTo>
                <a:lnTo>
                  <a:pt x="0" y="126492"/>
                </a:lnTo>
                <a:lnTo>
                  <a:pt x="109728" y="63246"/>
                </a:lnTo>
                <a:lnTo>
                  <a:pt x="0" y="0"/>
                </a:lnTo>
                <a:close/>
              </a:path>
            </a:pathLst>
          </a:custGeom>
          <a:solidFill>
            <a:srgbClr val="D34817"/>
          </a:solidFill>
        </p:spPr>
        <p:txBody>
          <a:bodyPr wrap="square" lIns="0" tIns="0" rIns="0" bIns="0" rtlCol="0"/>
          <a:lstStyle/>
          <a:p>
            <a:endParaRPr/>
          </a:p>
        </p:txBody>
      </p:sp>
      <p:sp>
        <p:nvSpPr>
          <p:cNvPr id="17" name="日期版面配置區 16">
            <a:extLst>
              <a:ext uri="{FF2B5EF4-FFF2-40B4-BE49-F238E27FC236}">
                <a16:creationId xmlns:a16="http://schemas.microsoft.com/office/drawing/2014/main" id="{3F22EA6C-3433-437C-8F5F-42C1BCA23434}"/>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8" name="投影片編號版面配置區 17">
            <a:extLst>
              <a:ext uri="{FF2B5EF4-FFF2-40B4-BE49-F238E27FC236}">
                <a16:creationId xmlns:a16="http://schemas.microsoft.com/office/drawing/2014/main" id="{384FCFB6-EB67-1225-5A31-F12EA1C0A0BA}"/>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53</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19844" y="3752088"/>
            <a:ext cx="1783079" cy="1783080"/>
          </a:xfrm>
          <a:prstGeom prst="rect">
            <a:avLst/>
          </a:prstGeom>
        </p:spPr>
      </p:pic>
      <p:sp>
        <p:nvSpPr>
          <p:cNvPr id="3" name="object 3"/>
          <p:cNvSpPr txBox="1"/>
          <p:nvPr/>
        </p:nvSpPr>
        <p:spPr>
          <a:xfrm>
            <a:off x="9789528" y="5562448"/>
            <a:ext cx="1043940" cy="636270"/>
          </a:xfrm>
          <a:prstGeom prst="rect">
            <a:avLst/>
          </a:prstGeom>
        </p:spPr>
        <p:txBody>
          <a:bodyPr vert="horz" wrap="square" lIns="0" tIns="12700" rIns="0" bIns="0" rtlCol="0">
            <a:spAutoFit/>
          </a:bodyPr>
          <a:lstStyle/>
          <a:p>
            <a:pPr marL="12700" marR="5080">
              <a:lnSpc>
                <a:spcPct val="100000"/>
              </a:lnSpc>
              <a:spcBef>
                <a:spcPts val="100"/>
              </a:spcBef>
            </a:pPr>
            <a:r>
              <a:rPr sz="2000" b="0" spc="-15" dirty="0">
                <a:solidFill>
                  <a:srgbClr val="696464"/>
                </a:solidFill>
                <a:latin typeface="微軟正黑體 Light"/>
                <a:cs typeface="微軟正黑體 Light"/>
              </a:rPr>
              <a:t>詳細處理流程請見</a:t>
            </a:r>
            <a:endParaRPr sz="2000">
              <a:latin typeface="微軟正黑體 Light"/>
              <a:cs typeface="微軟正黑體 Light"/>
            </a:endParaRPr>
          </a:p>
        </p:txBody>
      </p:sp>
      <p:grpSp>
        <p:nvGrpSpPr>
          <p:cNvPr id="4" name="object 4"/>
          <p:cNvGrpSpPr/>
          <p:nvPr/>
        </p:nvGrpSpPr>
        <p:grpSpPr>
          <a:xfrm>
            <a:off x="-4762" y="5957124"/>
            <a:ext cx="1493520" cy="906144"/>
            <a:chOff x="-4762" y="5957124"/>
            <a:chExt cx="1493520" cy="906144"/>
          </a:xfrm>
        </p:grpSpPr>
        <p:sp>
          <p:nvSpPr>
            <p:cNvPr id="5" name="object 5"/>
            <p:cNvSpPr/>
            <p:nvPr/>
          </p:nvSpPr>
          <p:spPr>
            <a:xfrm>
              <a:off x="0" y="5961886"/>
              <a:ext cx="1483995" cy="896619"/>
            </a:xfrm>
            <a:custGeom>
              <a:avLst/>
              <a:gdLst/>
              <a:ahLst/>
              <a:cxnLst/>
              <a:rect l="l" t="t" r="r" b="b"/>
              <a:pathLst>
                <a:path w="1483995" h="896620">
                  <a:moveTo>
                    <a:pt x="1473859" y="667020"/>
                  </a:moveTo>
                  <a:lnTo>
                    <a:pt x="1450360" y="721293"/>
                  </a:lnTo>
                  <a:lnTo>
                    <a:pt x="1424537" y="772756"/>
                  </a:lnTo>
                  <a:lnTo>
                    <a:pt x="1396564" y="821393"/>
                  </a:lnTo>
                  <a:lnTo>
                    <a:pt x="1366615" y="867187"/>
                  </a:lnTo>
                  <a:lnTo>
                    <a:pt x="1345225" y="896112"/>
                  </a:lnTo>
                  <a:lnTo>
                    <a:pt x="1358440" y="896112"/>
                  </a:lnTo>
                  <a:lnTo>
                    <a:pt x="1405335" y="827454"/>
                  </a:lnTo>
                  <a:lnTo>
                    <a:pt x="1433719" y="778165"/>
                  </a:lnTo>
                  <a:lnTo>
                    <a:pt x="1459908" y="726006"/>
                  </a:lnTo>
                  <a:lnTo>
                    <a:pt x="1483727" y="670995"/>
                  </a:lnTo>
                  <a:lnTo>
                    <a:pt x="1473859" y="667020"/>
                  </a:lnTo>
                  <a:close/>
                </a:path>
                <a:path w="1483995" h="896620">
                  <a:moveTo>
                    <a:pt x="389262" y="10652"/>
                  </a:moveTo>
                  <a:lnTo>
                    <a:pt x="281357" y="10652"/>
                  </a:lnTo>
                  <a:lnTo>
                    <a:pt x="333627" y="12863"/>
                  </a:lnTo>
                  <a:lnTo>
                    <a:pt x="386222" y="20978"/>
                  </a:lnTo>
                  <a:lnTo>
                    <a:pt x="437302" y="34669"/>
                  </a:lnTo>
                  <a:lnTo>
                    <a:pt x="485027" y="53610"/>
                  </a:lnTo>
                  <a:lnTo>
                    <a:pt x="527557" y="77474"/>
                  </a:lnTo>
                  <a:lnTo>
                    <a:pt x="563051" y="105935"/>
                  </a:lnTo>
                  <a:lnTo>
                    <a:pt x="589670" y="138666"/>
                  </a:lnTo>
                  <a:lnTo>
                    <a:pt x="605572" y="175339"/>
                  </a:lnTo>
                  <a:lnTo>
                    <a:pt x="615559" y="229113"/>
                  </a:lnTo>
                  <a:lnTo>
                    <a:pt x="617193" y="253590"/>
                  </a:lnTo>
                  <a:lnTo>
                    <a:pt x="616774" y="276609"/>
                  </a:lnTo>
                  <a:lnTo>
                    <a:pt x="606852" y="331057"/>
                  </a:lnTo>
                  <a:lnTo>
                    <a:pt x="586149" y="378102"/>
                  </a:lnTo>
                  <a:lnTo>
                    <a:pt x="557196" y="419746"/>
                  </a:lnTo>
                  <a:lnTo>
                    <a:pt x="522521" y="457997"/>
                  </a:lnTo>
                  <a:lnTo>
                    <a:pt x="451242" y="527215"/>
                  </a:lnTo>
                  <a:lnTo>
                    <a:pt x="419267" y="561195"/>
                  </a:lnTo>
                  <a:lnTo>
                    <a:pt x="390507" y="598076"/>
                  </a:lnTo>
                  <a:lnTo>
                    <a:pt x="366741" y="639139"/>
                  </a:lnTo>
                  <a:lnTo>
                    <a:pt x="349746" y="685663"/>
                  </a:lnTo>
                  <a:lnTo>
                    <a:pt x="341298" y="738927"/>
                  </a:lnTo>
                  <a:lnTo>
                    <a:pt x="340721" y="762544"/>
                  </a:lnTo>
                  <a:lnTo>
                    <a:pt x="340917" y="770715"/>
                  </a:lnTo>
                  <a:lnTo>
                    <a:pt x="346462" y="823003"/>
                  </a:lnTo>
                  <a:lnTo>
                    <a:pt x="358726" y="873422"/>
                  </a:lnTo>
                  <a:lnTo>
                    <a:pt x="367316" y="896112"/>
                  </a:lnTo>
                  <a:lnTo>
                    <a:pt x="378658" y="896112"/>
                  </a:lnTo>
                  <a:lnTo>
                    <a:pt x="368995" y="870604"/>
                  </a:lnTo>
                  <a:lnTo>
                    <a:pt x="357015" y="821353"/>
                  </a:lnTo>
                  <a:lnTo>
                    <a:pt x="351610" y="770283"/>
                  </a:lnTo>
                  <a:lnTo>
                    <a:pt x="351417" y="762544"/>
                  </a:lnTo>
                  <a:lnTo>
                    <a:pt x="351418" y="754526"/>
                  </a:lnTo>
                  <a:lnTo>
                    <a:pt x="360194" y="688272"/>
                  </a:lnTo>
                  <a:lnTo>
                    <a:pt x="376792" y="643154"/>
                  </a:lnTo>
                  <a:lnTo>
                    <a:pt x="400017" y="603236"/>
                  </a:lnTo>
                  <a:lnTo>
                    <a:pt x="428122" y="567302"/>
                  </a:lnTo>
                  <a:lnTo>
                    <a:pt x="459363" y="534138"/>
                  </a:lnTo>
                  <a:lnTo>
                    <a:pt x="523625" y="471893"/>
                  </a:lnTo>
                  <a:lnTo>
                    <a:pt x="553856" y="439907"/>
                  </a:lnTo>
                  <a:lnTo>
                    <a:pt x="581009" y="405474"/>
                  </a:lnTo>
                  <a:lnTo>
                    <a:pt x="603407" y="367497"/>
                  </a:lnTo>
                  <a:lnTo>
                    <a:pt x="619372" y="324878"/>
                  </a:lnTo>
                  <a:lnTo>
                    <a:pt x="627226" y="276520"/>
                  </a:lnTo>
                  <a:lnTo>
                    <a:pt x="627670" y="252842"/>
                  </a:lnTo>
                  <a:lnTo>
                    <a:pt x="626026" y="227711"/>
                  </a:lnTo>
                  <a:lnTo>
                    <a:pt x="615872" y="172710"/>
                  </a:lnTo>
                  <a:lnTo>
                    <a:pt x="578219" y="105840"/>
                  </a:lnTo>
                  <a:lnTo>
                    <a:pt x="547359" y="77835"/>
                  </a:lnTo>
                  <a:lnTo>
                    <a:pt x="510235" y="53751"/>
                  </a:lnTo>
                  <a:lnTo>
                    <a:pt x="468165" y="33812"/>
                  </a:lnTo>
                  <a:lnTo>
                    <a:pt x="422465" y="18243"/>
                  </a:lnTo>
                  <a:lnTo>
                    <a:pt x="389262" y="10652"/>
                  </a:lnTo>
                  <a:close/>
                </a:path>
                <a:path w="1483995" h="896620">
                  <a:moveTo>
                    <a:pt x="276776" y="0"/>
                  </a:moveTo>
                  <a:lnTo>
                    <a:pt x="229741" y="4156"/>
                  </a:lnTo>
                  <a:lnTo>
                    <a:pt x="175809" y="16897"/>
                  </a:lnTo>
                  <a:lnTo>
                    <a:pt x="128887" y="36740"/>
                  </a:lnTo>
                  <a:lnTo>
                    <a:pt x="87646" y="62192"/>
                  </a:lnTo>
                  <a:lnTo>
                    <a:pt x="50755" y="91761"/>
                  </a:lnTo>
                  <a:lnTo>
                    <a:pt x="16885" y="123954"/>
                  </a:lnTo>
                  <a:lnTo>
                    <a:pt x="0" y="141442"/>
                  </a:lnTo>
                  <a:lnTo>
                    <a:pt x="0" y="156808"/>
                  </a:lnTo>
                  <a:lnTo>
                    <a:pt x="23998" y="131958"/>
                  </a:lnTo>
                  <a:lnTo>
                    <a:pt x="57152" y="100409"/>
                  </a:lnTo>
                  <a:lnTo>
                    <a:pt x="93191" y="71433"/>
                  </a:lnTo>
                  <a:lnTo>
                    <a:pt x="133379" y="46502"/>
                  </a:lnTo>
                  <a:lnTo>
                    <a:pt x="178978" y="27091"/>
                  </a:lnTo>
                  <a:lnTo>
                    <a:pt x="231253" y="14672"/>
                  </a:lnTo>
                  <a:lnTo>
                    <a:pt x="281357" y="10652"/>
                  </a:lnTo>
                  <a:lnTo>
                    <a:pt x="389262" y="10652"/>
                  </a:lnTo>
                  <a:lnTo>
                    <a:pt x="374456" y="7268"/>
                  </a:lnTo>
                  <a:lnTo>
                    <a:pt x="325453" y="1112"/>
                  </a:lnTo>
                  <a:lnTo>
                    <a:pt x="276776" y="0"/>
                  </a:lnTo>
                  <a:close/>
                </a:path>
              </a:pathLst>
            </a:custGeom>
            <a:solidFill>
              <a:srgbClr val="74AFBD"/>
            </a:solidFill>
          </p:spPr>
          <p:txBody>
            <a:bodyPr wrap="square" lIns="0" tIns="0" rIns="0" bIns="0" rtlCol="0"/>
            <a:lstStyle/>
            <a:p>
              <a:endParaRPr/>
            </a:p>
          </p:txBody>
        </p:sp>
        <p:pic>
          <p:nvPicPr>
            <p:cNvPr id="6" name="object 6"/>
            <p:cNvPicPr/>
            <p:nvPr/>
          </p:nvPicPr>
          <p:blipFill>
            <a:blip r:embed="rId3" cstate="print"/>
            <a:stretch>
              <a:fillRect/>
            </a:stretch>
          </p:blipFill>
          <p:spPr>
            <a:xfrm>
              <a:off x="1340462" y="6624144"/>
              <a:ext cx="148026" cy="238617"/>
            </a:xfrm>
            <a:prstGeom prst="rect">
              <a:avLst/>
            </a:prstGeom>
          </p:spPr>
        </p:pic>
        <p:sp>
          <p:nvSpPr>
            <p:cNvPr id="7" name="object 7"/>
            <p:cNvSpPr/>
            <p:nvPr/>
          </p:nvSpPr>
          <p:spPr>
            <a:xfrm>
              <a:off x="0" y="5961886"/>
              <a:ext cx="1483995" cy="896619"/>
            </a:xfrm>
            <a:custGeom>
              <a:avLst/>
              <a:gdLst/>
              <a:ahLst/>
              <a:cxnLst/>
              <a:rect l="l" t="t" r="r" b="b"/>
              <a:pathLst>
                <a:path w="1483995" h="896620">
                  <a:moveTo>
                    <a:pt x="378658" y="896112"/>
                  </a:moveTo>
                  <a:lnTo>
                    <a:pt x="357015" y="821353"/>
                  </a:lnTo>
                  <a:lnTo>
                    <a:pt x="351610" y="770283"/>
                  </a:lnTo>
                  <a:lnTo>
                    <a:pt x="351412" y="754767"/>
                  </a:lnTo>
                  <a:lnTo>
                    <a:pt x="351598" y="747220"/>
                  </a:lnTo>
                  <a:lnTo>
                    <a:pt x="360194" y="688272"/>
                  </a:lnTo>
                  <a:lnTo>
                    <a:pt x="376792" y="643154"/>
                  </a:lnTo>
                  <a:lnTo>
                    <a:pt x="400017" y="603236"/>
                  </a:lnTo>
                  <a:lnTo>
                    <a:pt x="428122" y="567302"/>
                  </a:lnTo>
                  <a:lnTo>
                    <a:pt x="459363" y="534138"/>
                  </a:lnTo>
                  <a:lnTo>
                    <a:pt x="491996" y="502529"/>
                  </a:lnTo>
                  <a:lnTo>
                    <a:pt x="523625" y="471893"/>
                  </a:lnTo>
                  <a:lnTo>
                    <a:pt x="553856" y="439907"/>
                  </a:lnTo>
                  <a:lnTo>
                    <a:pt x="581009" y="405474"/>
                  </a:lnTo>
                  <a:lnTo>
                    <a:pt x="603407" y="367497"/>
                  </a:lnTo>
                  <a:lnTo>
                    <a:pt x="619372" y="324878"/>
                  </a:lnTo>
                  <a:lnTo>
                    <a:pt x="627226" y="276520"/>
                  </a:lnTo>
                  <a:lnTo>
                    <a:pt x="627670" y="252842"/>
                  </a:lnTo>
                  <a:lnTo>
                    <a:pt x="626026" y="227711"/>
                  </a:lnTo>
                  <a:lnTo>
                    <a:pt x="615872" y="172710"/>
                  </a:lnTo>
                  <a:lnTo>
                    <a:pt x="578219" y="105840"/>
                  </a:lnTo>
                  <a:lnTo>
                    <a:pt x="547359" y="77835"/>
                  </a:lnTo>
                  <a:lnTo>
                    <a:pt x="510235" y="53751"/>
                  </a:lnTo>
                  <a:lnTo>
                    <a:pt x="468165" y="33812"/>
                  </a:lnTo>
                  <a:lnTo>
                    <a:pt x="422465" y="18243"/>
                  </a:lnTo>
                  <a:lnTo>
                    <a:pt x="374456" y="7268"/>
                  </a:lnTo>
                  <a:lnTo>
                    <a:pt x="325453" y="1112"/>
                  </a:lnTo>
                  <a:lnTo>
                    <a:pt x="276776" y="0"/>
                  </a:lnTo>
                  <a:lnTo>
                    <a:pt x="229741" y="4156"/>
                  </a:lnTo>
                  <a:lnTo>
                    <a:pt x="175809" y="16897"/>
                  </a:lnTo>
                  <a:lnTo>
                    <a:pt x="128887" y="36740"/>
                  </a:lnTo>
                  <a:lnTo>
                    <a:pt x="87646" y="62192"/>
                  </a:lnTo>
                  <a:lnTo>
                    <a:pt x="50755" y="91761"/>
                  </a:lnTo>
                  <a:lnTo>
                    <a:pt x="16885" y="123954"/>
                  </a:lnTo>
                  <a:lnTo>
                    <a:pt x="0" y="141442"/>
                  </a:lnTo>
                </a:path>
                <a:path w="1483995" h="896620">
                  <a:moveTo>
                    <a:pt x="0" y="156808"/>
                  </a:moveTo>
                  <a:lnTo>
                    <a:pt x="57152" y="100409"/>
                  </a:lnTo>
                  <a:lnTo>
                    <a:pt x="93191" y="71433"/>
                  </a:lnTo>
                  <a:lnTo>
                    <a:pt x="133379" y="46502"/>
                  </a:lnTo>
                  <a:lnTo>
                    <a:pt x="178978" y="27091"/>
                  </a:lnTo>
                  <a:lnTo>
                    <a:pt x="231253" y="14672"/>
                  </a:lnTo>
                  <a:lnTo>
                    <a:pt x="281357" y="10652"/>
                  </a:lnTo>
                  <a:lnTo>
                    <a:pt x="333627" y="12863"/>
                  </a:lnTo>
                  <a:lnTo>
                    <a:pt x="386222" y="20978"/>
                  </a:lnTo>
                  <a:lnTo>
                    <a:pt x="437302" y="34669"/>
                  </a:lnTo>
                  <a:lnTo>
                    <a:pt x="485027" y="53610"/>
                  </a:lnTo>
                  <a:lnTo>
                    <a:pt x="527557" y="77474"/>
                  </a:lnTo>
                  <a:lnTo>
                    <a:pt x="563051" y="105935"/>
                  </a:lnTo>
                  <a:lnTo>
                    <a:pt x="589670" y="138666"/>
                  </a:lnTo>
                  <a:lnTo>
                    <a:pt x="605572" y="175339"/>
                  </a:lnTo>
                  <a:lnTo>
                    <a:pt x="615559" y="229113"/>
                  </a:lnTo>
                  <a:lnTo>
                    <a:pt x="617193" y="253590"/>
                  </a:lnTo>
                  <a:lnTo>
                    <a:pt x="616774" y="276609"/>
                  </a:lnTo>
                  <a:lnTo>
                    <a:pt x="606852" y="331057"/>
                  </a:lnTo>
                  <a:lnTo>
                    <a:pt x="586149" y="378102"/>
                  </a:lnTo>
                  <a:lnTo>
                    <a:pt x="557196" y="419746"/>
                  </a:lnTo>
                  <a:lnTo>
                    <a:pt x="522521" y="457997"/>
                  </a:lnTo>
                  <a:lnTo>
                    <a:pt x="484656" y="494859"/>
                  </a:lnTo>
                  <a:lnTo>
                    <a:pt x="451242" y="527215"/>
                  </a:lnTo>
                  <a:lnTo>
                    <a:pt x="419267" y="561195"/>
                  </a:lnTo>
                  <a:lnTo>
                    <a:pt x="390507" y="598076"/>
                  </a:lnTo>
                  <a:lnTo>
                    <a:pt x="366741" y="639139"/>
                  </a:lnTo>
                  <a:lnTo>
                    <a:pt x="349746" y="685663"/>
                  </a:lnTo>
                  <a:lnTo>
                    <a:pt x="341298" y="738927"/>
                  </a:lnTo>
                  <a:lnTo>
                    <a:pt x="340721" y="762544"/>
                  </a:lnTo>
                  <a:lnTo>
                    <a:pt x="340917" y="770715"/>
                  </a:lnTo>
                  <a:lnTo>
                    <a:pt x="346462" y="823003"/>
                  </a:lnTo>
                  <a:lnTo>
                    <a:pt x="358726" y="873422"/>
                  </a:lnTo>
                  <a:lnTo>
                    <a:pt x="367316" y="896112"/>
                  </a:lnTo>
                </a:path>
                <a:path w="1483995" h="896620">
                  <a:moveTo>
                    <a:pt x="1358440" y="896112"/>
                  </a:moveTo>
                  <a:lnTo>
                    <a:pt x="1374935" y="873856"/>
                  </a:lnTo>
                  <a:lnTo>
                    <a:pt x="1405335" y="827454"/>
                  </a:lnTo>
                  <a:lnTo>
                    <a:pt x="1433719" y="778165"/>
                  </a:lnTo>
                  <a:lnTo>
                    <a:pt x="1459908" y="726006"/>
                  </a:lnTo>
                  <a:lnTo>
                    <a:pt x="1483727" y="670995"/>
                  </a:lnTo>
                </a:path>
              </a:pathLst>
            </a:custGeom>
            <a:ln w="9525">
              <a:solidFill>
                <a:srgbClr val="74AFBD"/>
              </a:solidFill>
            </a:ln>
          </p:spPr>
          <p:txBody>
            <a:bodyPr wrap="square" lIns="0" tIns="0" rIns="0" bIns="0" rtlCol="0"/>
            <a:lstStyle/>
            <a:p>
              <a:endParaRPr/>
            </a:p>
          </p:txBody>
        </p:sp>
      </p:grpSp>
      <p:grpSp>
        <p:nvGrpSpPr>
          <p:cNvPr id="8" name="object 8"/>
          <p:cNvGrpSpPr/>
          <p:nvPr/>
        </p:nvGrpSpPr>
        <p:grpSpPr>
          <a:xfrm>
            <a:off x="11872644" y="6139919"/>
            <a:ext cx="324485" cy="422909"/>
            <a:chOff x="11872644" y="6139919"/>
            <a:chExt cx="324485" cy="422909"/>
          </a:xfrm>
        </p:grpSpPr>
        <p:sp>
          <p:nvSpPr>
            <p:cNvPr id="9" name="object 9"/>
            <p:cNvSpPr/>
            <p:nvPr/>
          </p:nvSpPr>
          <p:spPr>
            <a:xfrm>
              <a:off x="11877414" y="6144681"/>
              <a:ext cx="314960" cy="413384"/>
            </a:xfrm>
            <a:custGeom>
              <a:avLst/>
              <a:gdLst/>
              <a:ahLst/>
              <a:cxnLst/>
              <a:rect l="l" t="t" r="r" b="b"/>
              <a:pathLst>
                <a:path w="314959" h="413384">
                  <a:moveTo>
                    <a:pt x="219031" y="0"/>
                  </a:moveTo>
                  <a:lnTo>
                    <a:pt x="174633" y="239"/>
                  </a:lnTo>
                  <a:lnTo>
                    <a:pt x="132909" y="9027"/>
                  </a:lnTo>
                  <a:lnTo>
                    <a:pt x="96972" y="24846"/>
                  </a:lnTo>
                  <a:lnTo>
                    <a:pt x="41396" y="78225"/>
                  </a:lnTo>
                  <a:lnTo>
                    <a:pt x="21352" y="114951"/>
                  </a:lnTo>
                  <a:lnTo>
                    <a:pt x="7336" y="157044"/>
                  </a:lnTo>
                  <a:lnTo>
                    <a:pt x="0" y="203510"/>
                  </a:lnTo>
                  <a:lnTo>
                    <a:pt x="12" y="253488"/>
                  </a:lnTo>
                  <a:lnTo>
                    <a:pt x="7962" y="305585"/>
                  </a:lnTo>
                  <a:lnTo>
                    <a:pt x="24562" y="359207"/>
                  </a:lnTo>
                  <a:lnTo>
                    <a:pt x="50440" y="413225"/>
                  </a:lnTo>
                  <a:lnTo>
                    <a:pt x="54135" y="411130"/>
                  </a:lnTo>
                  <a:lnTo>
                    <a:pt x="28593" y="357844"/>
                  </a:lnTo>
                  <a:lnTo>
                    <a:pt x="12173" y="304971"/>
                  </a:lnTo>
                  <a:lnTo>
                    <a:pt x="4238" y="253488"/>
                  </a:lnTo>
                  <a:lnTo>
                    <a:pt x="4150" y="204373"/>
                  </a:lnTo>
                  <a:lnTo>
                    <a:pt x="11273" y="158603"/>
                  </a:lnTo>
                  <a:lnTo>
                    <a:pt x="24971" y="117155"/>
                  </a:lnTo>
                  <a:lnTo>
                    <a:pt x="44607" y="81006"/>
                  </a:lnTo>
                  <a:lnTo>
                    <a:pt x="69544" y="51134"/>
                  </a:lnTo>
                  <a:lnTo>
                    <a:pt x="144057" y="10181"/>
                  </a:lnTo>
                  <a:lnTo>
                    <a:pt x="196620" y="3166"/>
                  </a:lnTo>
                  <a:lnTo>
                    <a:pt x="233196" y="3166"/>
                  </a:lnTo>
                  <a:lnTo>
                    <a:pt x="219031" y="0"/>
                  </a:lnTo>
                  <a:close/>
                </a:path>
                <a:path w="314959" h="413384">
                  <a:moveTo>
                    <a:pt x="233196" y="3166"/>
                  </a:moveTo>
                  <a:lnTo>
                    <a:pt x="196620" y="3166"/>
                  </a:lnTo>
                  <a:lnTo>
                    <a:pt x="250874" y="10370"/>
                  </a:lnTo>
                  <a:lnTo>
                    <a:pt x="300858" y="34689"/>
                  </a:lnTo>
                  <a:lnTo>
                    <a:pt x="304249" y="37191"/>
                  </a:lnTo>
                  <a:lnTo>
                    <a:pt x="307386" y="39756"/>
                  </a:lnTo>
                  <a:lnTo>
                    <a:pt x="310294" y="42385"/>
                  </a:lnTo>
                  <a:lnTo>
                    <a:pt x="314585" y="47547"/>
                  </a:lnTo>
                  <a:lnTo>
                    <a:pt x="314585" y="40889"/>
                  </a:lnTo>
                  <a:lnTo>
                    <a:pt x="262987" y="9826"/>
                  </a:lnTo>
                  <a:lnTo>
                    <a:pt x="233196" y="3166"/>
                  </a:lnTo>
                  <a:close/>
                </a:path>
              </a:pathLst>
            </a:custGeom>
            <a:solidFill>
              <a:srgbClr val="74AFBD"/>
            </a:solidFill>
          </p:spPr>
          <p:txBody>
            <a:bodyPr wrap="square" lIns="0" tIns="0" rIns="0" bIns="0" rtlCol="0"/>
            <a:lstStyle/>
            <a:p>
              <a:endParaRPr/>
            </a:p>
          </p:txBody>
        </p:sp>
        <p:sp>
          <p:nvSpPr>
            <p:cNvPr id="10" name="object 10"/>
            <p:cNvSpPr/>
            <p:nvPr/>
          </p:nvSpPr>
          <p:spPr>
            <a:xfrm>
              <a:off x="11877406" y="6144682"/>
              <a:ext cx="314960" cy="413384"/>
            </a:xfrm>
            <a:custGeom>
              <a:avLst/>
              <a:gdLst/>
              <a:ahLst/>
              <a:cxnLst/>
              <a:rect l="l" t="t" r="r" b="b"/>
              <a:pathLst>
                <a:path w="314959" h="413384">
                  <a:moveTo>
                    <a:pt x="50448" y="413225"/>
                  </a:moveTo>
                  <a:lnTo>
                    <a:pt x="54143" y="411130"/>
                  </a:lnTo>
                  <a:lnTo>
                    <a:pt x="28601" y="357844"/>
                  </a:lnTo>
                  <a:lnTo>
                    <a:pt x="12181" y="304971"/>
                  </a:lnTo>
                  <a:lnTo>
                    <a:pt x="4246" y="253488"/>
                  </a:lnTo>
                  <a:lnTo>
                    <a:pt x="4158" y="204373"/>
                  </a:lnTo>
                  <a:lnTo>
                    <a:pt x="11281" y="158603"/>
                  </a:lnTo>
                  <a:lnTo>
                    <a:pt x="24979" y="117155"/>
                  </a:lnTo>
                  <a:lnTo>
                    <a:pt x="44615" y="81006"/>
                  </a:lnTo>
                  <a:lnTo>
                    <a:pt x="69552" y="51134"/>
                  </a:lnTo>
                  <a:lnTo>
                    <a:pt x="144065" y="10181"/>
                  </a:lnTo>
                  <a:lnTo>
                    <a:pt x="196628" y="3166"/>
                  </a:lnTo>
                  <a:lnTo>
                    <a:pt x="250882" y="10370"/>
                  </a:lnTo>
                  <a:lnTo>
                    <a:pt x="300866" y="34689"/>
                  </a:lnTo>
                  <a:lnTo>
                    <a:pt x="304257" y="37191"/>
                  </a:lnTo>
                  <a:lnTo>
                    <a:pt x="307394" y="39756"/>
                  </a:lnTo>
                  <a:lnTo>
                    <a:pt x="310302" y="42385"/>
                  </a:lnTo>
                  <a:lnTo>
                    <a:pt x="314593" y="47547"/>
                  </a:lnTo>
                </a:path>
                <a:path w="314959" h="413384">
                  <a:moveTo>
                    <a:pt x="314593" y="40889"/>
                  </a:moveTo>
                  <a:lnTo>
                    <a:pt x="262995" y="9826"/>
                  </a:lnTo>
                  <a:lnTo>
                    <a:pt x="219039" y="0"/>
                  </a:lnTo>
                  <a:lnTo>
                    <a:pt x="174641" y="239"/>
                  </a:lnTo>
                  <a:lnTo>
                    <a:pt x="132917" y="9027"/>
                  </a:lnTo>
                  <a:lnTo>
                    <a:pt x="96980" y="24846"/>
                  </a:lnTo>
                  <a:lnTo>
                    <a:pt x="41404" y="78225"/>
                  </a:lnTo>
                  <a:lnTo>
                    <a:pt x="21360" y="114951"/>
                  </a:lnTo>
                  <a:lnTo>
                    <a:pt x="7344" y="157044"/>
                  </a:lnTo>
                  <a:lnTo>
                    <a:pt x="8" y="203510"/>
                  </a:lnTo>
                  <a:lnTo>
                    <a:pt x="0" y="253355"/>
                  </a:lnTo>
                  <a:lnTo>
                    <a:pt x="7970" y="305585"/>
                  </a:lnTo>
                  <a:lnTo>
                    <a:pt x="24570" y="359207"/>
                  </a:lnTo>
                  <a:lnTo>
                    <a:pt x="50448" y="413225"/>
                  </a:lnTo>
                </a:path>
              </a:pathLst>
            </a:custGeom>
            <a:ln w="9525">
              <a:solidFill>
                <a:srgbClr val="74AFBD"/>
              </a:solidFill>
            </a:ln>
          </p:spPr>
          <p:txBody>
            <a:bodyPr wrap="square" lIns="0" tIns="0" rIns="0" bIns="0" rtlCol="0"/>
            <a:lstStyle/>
            <a:p>
              <a:endParaRPr/>
            </a:p>
          </p:txBody>
        </p:sp>
      </p:grpSp>
      <p:pic>
        <p:nvPicPr>
          <p:cNvPr id="11" name="object 11"/>
          <p:cNvPicPr/>
          <p:nvPr/>
        </p:nvPicPr>
        <p:blipFill>
          <a:blip r:embed="rId4" cstate="print"/>
          <a:stretch>
            <a:fillRect/>
          </a:stretch>
        </p:blipFill>
        <p:spPr>
          <a:xfrm>
            <a:off x="280822" y="320052"/>
            <a:ext cx="243545" cy="246862"/>
          </a:xfrm>
          <a:prstGeom prst="rect">
            <a:avLst/>
          </a:prstGeom>
        </p:spPr>
      </p:pic>
      <p:sp>
        <p:nvSpPr>
          <p:cNvPr id="12" name="object 12"/>
          <p:cNvSpPr txBox="1"/>
          <p:nvPr/>
        </p:nvSpPr>
        <p:spPr>
          <a:xfrm>
            <a:off x="4201415" y="3001310"/>
            <a:ext cx="3788410" cy="1778000"/>
          </a:xfrm>
          <a:prstGeom prst="rect">
            <a:avLst/>
          </a:prstGeom>
        </p:spPr>
        <p:txBody>
          <a:bodyPr vert="horz" wrap="square" lIns="0" tIns="12065" rIns="0" bIns="0" rtlCol="0">
            <a:spAutoFit/>
          </a:bodyPr>
          <a:lstStyle/>
          <a:p>
            <a:pPr marL="12700">
              <a:lnSpc>
                <a:spcPct val="100000"/>
              </a:lnSpc>
              <a:spcBef>
                <a:spcPts val="95"/>
              </a:spcBef>
            </a:pPr>
            <a:r>
              <a:rPr sz="11500" b="1" spc="-80" dirty="0">
                <a:solidFill>
                  <a:srgbClr val="FFBA00"/>
                </a:solidFill>
                <a:latin typeface="Segoe UI Black"/>
                <a:cs typeface="Segoe UI Black"/>
              </a:rPr>
              <a:t>24</a:t>
            </a:r>
            <a:r>
              <a:rPr sz="5400" dirty="0">
                <a:solidFill>
                  <a:srgbClr val="FFBA00"/>
                </a:solidFill>
                <a:latin typeface="微軟正黑體"/>
                <a:cs typeface="微軟正黑體"/>
              </a:rPr>
              <a:t>小時</a:t>
            </a:r>
            <a:r>
              <a:rPr sz="4800" spc="-50" dirty="0">
                <a:solidFill>
                  <a:srgbClr val="FFBA00"/>
                </a:solidFill>
                <a:latin typeface="微軟正黑體"/>
                <a:cs typeface="微軟正黑體"/>
              </a:rPr>
              <a:t>內</a:t>
            </a:r>
            <a:endParaRPr sz="4800">
              <a:latin typeface="微軟正黑體"/>
              <a:cs typeface="微軟正黑體"/>
            </a:endParaRPr>
          </a:p>
        </p:txBody>
      </p:sp>
      <p:sp>
        <p:nvSpPr>
          <p:cNvPr id="13" name="object 13"/>
          <p:cNvSpPr txBox="1"/>
          <p:nvPr/>
        </p:nvSpPr>
        <p:spPr>
          <a:xfrm>
            <a:off x="4963727" y="2384529"/>
            <a:ext cx="2263140" cy="696595"/>
          </a:xfrm>
          <a:prstGeom prst="rect">
            <a:avLst/>
          </a:prstGeom>
        </p:spPr>
        <p:txBody>
          <a:bodyPr vert="horz" wrap="square" lIns="0" tIns="13335" rIns="0" bIns="0" rtlCol="0">
            <a:spAutoFit/>
          </a:bodyPr>
          <a:lstStyle/>
          <a:p>
            <a:pPr marL="12700">
              <a:lnSpc>
                <a:spcPct val="100000"/>
              </a:lnSpc>
              <a:spcBef>
                <a:spcPts val="105"/>
              </a:spcBef>
            </a:pPr>
            <a:r>
              <a:rPr sz="4400" spc="-15" dirty="0">
                <a:solidFill>
                  <a:srgbClr val="D34817"/>
                </a:solidFill>
                <a:latin typeface="微軟正黑體"/>
                <a:cs typeface="微軟正黑體"/>
              </a:rPr>
              <a:t>知悉疑似</a:t>
            </a:r>
            <a:endParaRPr sz="4400">
              <a:latin typeface="微軟正黑體"/>
              <a:cs typeface="微軟正黑體"/>
            </a:endParaRPr>
          </a:p>
        </p:txBody>
      </p:sp>
      <p:sp>
        <p:nvSpPr>
          <p:cNvPr id="14" name="object 14"/>
          <p:cNvSpPr txBox="1"/>
          <p:nvPr/>
        </p:nvSpPr>
        <p:spPr>
          <a:xfrm>
            <a:off x="5524154" y="4983633"/>
            <a:ext cx="1144270" cy="696595"/>
          </a:xfrm>
          <a:prstGeom prst="rect">
            <a:avLst/>
          </a:prstGeom>
        </p:spPr>
        <p:txBody>
          <a:bodyPr vert="horz" wrap="square" lIns="0" tIns="12700" rIns="0" bIns="0" rtlCol="0">
            <a:spAutoFit/>
          </a:bodyPr>
          <a:lstStyle/>
          <a:p>
            <a:pPr marL="12700">
              <a:lnSpc>
                <a:spcPct val="100000"/>
              </a:lnSpc>
              <a:spcBef>
                <a:spcPts val="100"/>
              </a:spcBef>
            </a:pPr>
            <a:r>
              <a:rPr sz="4400" spc="-25" dirty="0">
                <a:latin typeface="微軟正黑體"/>
                <a:cs typeface="微軟正黑體"/>
              </a:rPr>
              <a:t>通報</a:t>
            </a:r>
            <a:endParaRPr sz="4400">
              <a:latin typeface="微軟正黑體"/>
              <a:cs typeface="微軟正黑體"/>
            </a:endParaRPr>
          </a:p>
        </p:txBody>
      </p:sp>
      <p:sp>
        <p:nvSpPr>
          <p:cNvPr id="15" name="object 15"/>
          <p:cNvSpPr txBox="1">
            <a:spLocks noGrp="1"/>
          </p:cNvSpPr>
          <p:nvPr>
            <p:ph type="title"/>
          </p:nvPr>
        </p:nvSpPr>
        <p:spPr>
          <a:xfrm>
            <a:off x="1511876" y="1126841"/>
            <a:ext cx="9169400" cy="756920"/>
          </a:xfrm>
          <a:prstGeom prst="rect">
            <a:avLst/>
          </a:prstGeom>
        </p:spPr>
        <p:txBody>
          <a:bodyPr vert="horz" wrap="square" lIns="0" tIns="12700" rIns="0" bIns="0" rtlCol="0">
            <a:spAutoFit/>
          </a:bodyPr>
          <a:lstStyle/>
          <a:p>
            <a:pPr marL="12700">
              <a:lnSpc>
                <a:spcPct val="100000"/>
              </a:lnSpc>
              <a:spcBef>
                <a:spcPts val="100"/>
              </a:spcBef>
            </a:pPr>
            <a:r>
              <a:rPr sz="4800" b="0" spc="-5" dirty="0">
                <a:solidFill>
                  <a:srgbClr val="423789"/>
                </a:solidFill>
                <a:latin typeface="微軟正黑體"/>
                <a:cs typeface="微軟正黑體"/>
              </a:rPr>
              <a:t>校園性侵害、性騷擾、性霸凌事件</a:t>
            </a:r>
            <a:endParaRPr sz="4800">
              <a:latin typeface="微軟正黑體"/>
              <a:cs typeface="微軟正黑體"/>
            </a:endParaRPr>
          </a:p>
        </p:txBody>
      </p:sp>
      <p:sp>
        <p:nvSpPr>
          <p:cNvPr id="16" name="object 16"/>
          <p:cNvSpPr txBox="1"/>
          <p:nvPr/>
        </p:nvSpPr>
        <p:spPr>
          <a:xfrm>
            <a:off x="6130606" y="3358972"/>
            <a:ext cx="1244600" cy="39116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FFBA00"/>
                </a:solidFill>
                <a:latin typeface="微軟正黑體"/>
                <a:cs typeface="微軟正黑體"/>
              </a:rPr>
              <a:t>全校共用</a:t>
            </a:r>
            <a:endParaRPr sz="2400">
              <a:latin typeface="微軟正黑體"/>
              <a:cs typeface="微軟正黑體"/>
            </a:endParaRPr>
          </a:p>
        </p:txBody>
      </p:sp>
      <p:sp>
        <p:nvSpPr>
          <p:cNvPr id="18" name="日期版面配置區 17">
            <a:extLst>
              <a:ext uri="{FF2B5EF4-FFF2-40B4-BE49-F238E27FC236}">
                <a16:creationId xmlns:a16="http://schemas.microsoft.com/office/drawing/2014/main" id="{7CAF890F-3D74-48E8-8B72-5893D841FE1D}"/>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7" name="投影片編號版面配置區 16">
            <a:extLst>
              <a:ext uri="{FF2B5EF4-FFF2-40B4-BE49-F238E27FC236}">
                <a16:creationId xmlns:a16="http://schemas.microsoft.com/office/drawing/2014/main" id="{0BC67F2C-94E4-E64B-D93B-3169CCD4D6D6}"/>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54</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F6EAF3B-2B94-EF9A-3BA4-42081F0ECBA0}"/>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3" name="投影片編號版面配置區 2">
            <a:extLst>
              <a:ext uri="{FF2B5EF4-FFF2-40B4-BE49-F238E27FC236}">
                <a16:creationId xmlns:a16="http://schemas.microsoft.com/office/drawing/2014/main" id="{D86A8343-C375-44CD-99FA-FAAB4D83933D}"/>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55</a:t>
            </a:fld>
            <a:endParaRPr lang="en-US" altLang="zh-TW" spc="-25" dirty="0"/>
          </a:p>
        </p:txBody>
      </p:sp>
      <p:pic>
        <p:nvPicPr>
          <p:cNvPr id="4" name="圖片 3">
            <a:extLst>
              <a:ext uri="{FF2B5EF4-FFF2-40B4-BE49-F238E27FC236}">
                <a16:creationId xmlns:a16="http://schemas.microsoft.com/office/drawing/2014/main" id="{FAA7F993-5710-DF74-8498-416010C733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468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資料庫圖表 4">
            <a:extLst>
              <a:ext uri="{FF2B5EF4-FFF2-40B4-BE49-F238E27FC236}">
                <a16:creationId xmlns:a16="http://schemas.microsoft.com/office/drawing/2014/main" id="{897E6616-2036-0339-10B9-1CA59E5519C3}"/>
              </a:ext>
            </a:extLst>
          </p:cNvPr>
          <p:cNvGraphicFramePr/>
          <p:nvPr>
            <p:extLst>
              <p:ext uri="{D42A27DB-BD31-4B8C-83A1-F6EECF244321}">
                <p14:modId xmlns:p14="http://schemas.microsoft.com/office/powerpoint/2010/main" val="2708988060"/>
              </p:ext>
            </p:extLst>
          </p:nvPr>
        </p:nvGraphicFramePr>
        <p:xfrm>
          <a:off x="6858000" y="387764"/>
          <a:ext cx="1923192"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a:extLst>
              <a:ext uri="{FF2B5EF4-FFF2-40B4-BE49-F238E27FC236}">
                <a16:creationId xmlns:a16="http://schemas.microsoft.com/office/drawing/2014/main" id="{5617FE7E-A196-55AB-1B0B-ECE072730A41}"/>
              </a:ext>
            </a:extLst>
          </p:cNvPr>
          <p:cNvGraphicFramePr/>
          <p:nvPr>
            <p:extLst>
              <p:ext uri="{D42A27DB-BD31-4B8C-83A1-F6EECF244321}">
                <p14:modId xmlns:p14="http://schemas.microsoft.com/office/powerpoint/2010/main" val="1246035631"/>
              </p:ext>
            </p:extLst>
          </p:nvPr>
        </p:nvGraphicFramePr>
        <p:xfrm>
          <a:off x="6833254" y="2796482"/>
          <a:ext cx="2019947" cy="18397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資料庫圖表 6">
            <a:extLst>
              <a:ext uri="{FF2B5EF4-FFF2-40B4-BE49-F238E27FC236}">
                <a16:creationId xmlns:a16="http://schemas.microsoft.com/office/drawing/2014/main" id="{73AC53AE-7BD6-AA1C-8FCC-F92273D7AFA4}"/>
              </a:ext>
            </a:extLst>
          </p:cNvPr>
          <p:cNvGraphicFramePr/>
          <p:nvPr>
            <p:extLst>
              <p:ext uri="{D42A27DB-BD31-4B8C-83A1-F6EECF244321}">
                <p14:modId xmlns:p14="http://schemas.microsoft.com/office/powerpoint/2010/main" val="3383086794"/>
              </p:ext>
            </p:extLst>
          </p:nvPr>
        </p:nvGraphicFramePr>
        <p:xfrm>
          <a:off x="6980992" y="5140292"/>
          <a:ext cx="2112644" cy="14401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圓角矩形 5">
            <a:hlinkClick r:id="rId18" action="ppaction://hlinkpres?slideindex=1&amp;slidetitle="/>
            <a:extLst>
              <a:ext uri="{FF2B5EF4-FFF2-40B4-BE49-F238E27FC236}">
                <a16:creationId xmlns:a16="http://schemas.microsoft.com/office/drawing/2014/main" id="{E9F1E6A5-A391-27EF-C958-273486B71324}"/>
              </a:ext>
            </a:extLst>
          </p:cNvPr>
          <p:cNvSpPr/>
          <p:nvPr/>
        </p:nvSpPr>
        <p:spPr>
          <a:xfrm>
            <a:off x="8906605" y="1487094"/>
            <a:ext cx="2016125" cy="647700"/>
          </a:xfrm>
          <a:prstGeom prst="roundRect">
            <a:avLst/>
          </a:prstGeom>
          <a:noFill/>
          <a:ln w="76200" cap="flat" cmpd="sng" algn="ctr">
            <a:solidFill>
              <a:srgbClr val="008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Noto Sans Mono CJK TC Bold" panose="020B0800000000000000" pitchFamily="34" charset="-120"/>
                <a:ea typeface="Noto Sans Mono CJK TC Bold" panose="020B0800000000000000" pitchFamily="34" charset="-120"/>
                <a:cs typeface="+mn-cs"/>
              </a:rPr>
              <a:t>法定通報</a:t>
            </a:r>
          </a:p>
        </p:txBody>
      </p:sp>
      <p:sp>
        <p:nvSpPr>
          <p:cNvPr id="9" name="圓角矩形 5">
            <a:hlinkClick r:id="rId19" action="ppaction://hlinkfile"/>
            <a:extLst>
              <a:ext uri="{FF2B5EF4-FFF2-40B4-BE49-F238E27FC236}">
                <a16:creationId xmlns:a16="http://schemas.microsoft.com/office/drawing/2014/main" id="{A339807A-D346-969F-7D91-27C6D2AB9AA2}"/>
              </a:ext>
            </a:extLst>
          </p:cNvPr>
          <p:cNvSpPr/>
          <p:nvPr/>
        </p:nvSpPr>
        <p:spPr>
          <a:xfrm>
            <a:off x="8943117" y="2663479"/>
            <a:ext cx="1979613" cy="863600"/>
          </a:xfrm>
          <a:prstGeom prst="roundRect">
            <a:avLst/>
          </a:prstGeom>
          <a:noFill/>
          <a:ln w="76200" cap="flat" cmpd="sng" algn="ctr">
            <a:solidFill>
              <a:srgbClr val="FF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Noto Sans Mono CJK TC Bold" panose="020B0800000000000000" pitchFamily="34" charset="-120"/>
                <a:ea typeface="Noto Sans Mono CJK TC Bold" panose="020B0800000000000000" pitchFamily="34" charset="-120"/>
                <a:cs typeface="+mn-cs"/>
              </a:rPr>
              <a:t>事件釐清</a:t>
            </a:r>
          </a:p>
        </p:txBody>
      </p:sp>
      <p:sp>
        <p:nvSpPr>
          <p:cNvPr id="10" name="圓角矩形 5">
            <a:hlinkClick r:id="rId20" action="ppaction://hlinkpres?slideindex=1&amp;slidetitle="/>
            <a:extLst>
              <a:ext uri="{FF2B5EF4-FFF2-40B4-BE49-F238E27FC236}">
                <a16:creationId xmlns:a16="http://schemas.microsoft.com/office/drawing/2014/main" id="{6CEEBC08-B267-EF2E-5350-7693E56A69D0}"/>
              </a:ext>
            </a:extLst>
          </p:cNvPr>
          <p:cNvSpPr/>
          <p:nvPr/>
        </p:nvSpPr>
        <p:spPr>
          <a:xfrm>
            <a:off x="9260868" y="5307485"/>
            <a:ext cx="720725" cy="1319212"/>
          </a:xfrm>
          <a:prstGeom prst="roundRect">
            <a:avLst/>
          </a:prstGeom>
          <a:noFill/>
          <a:ln w="76200" cap="flat" cmpd="sng" algn="ctr">
            <a:solidFill>
              <a:srgbClr val="FF00FF"/>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Noto Sans Mono CJK TC Bold" panose="020B0800000000000000" pitchFamily="34" charset="-120"/>
                <a:ea typeface="Noto Sans Mono CJK TC Bold" panose="020B0800000000000000" pitchFamily="34" charset="-120"/>
                <a:cs typeface="+mn-cs"/>
              </a:rPr>
              <a:t>教育</a:t>
            </a:r>
          </a:p>
        </p:txBody>
      </p:sp>
      <p:sp>
        <p:nvSpPr>
          <p:cNvPr id="11" name="圓角矩形 5">
            <a:hlinkClick r:id="rId21" action="ppaction://hlinkpres?slideindex=1&amp;slidetitle="/>
            <a:extLst>
              <a:ext uri="{FF2B5EF4-FFF2-40B4-BE49-F238E27FC236}">
                <a16:creationId xmlns:a16="http://schemas.microsoft.com/office/drawing/2014/main" id="{2F5C6243-DCF4-212A-F161-050C1FC96790}"/>
              </a:ext>
            </a:extLst>
          </p:cNvPr>
          <p:cNvSpPr/>
          <p:nvPr/>
        </p:nvSpPr>
        <p:spPr>
          <a:xfrm>
            <a:off x="10148823" y="5310093"/>
            <a:ext cx="684212" cy="1319213"/>
          </a:xfrm>
          <a:prstGeom prst="roundRect">
            <a:avLst/>
          </a:prstGeom>
          <a:noFill/>
          <a:ln w="76200" cap="flat" cmpd="sng" algn="ctr">
            <a:solidFill>
              <a:srgbClr val="8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Noto Sans Mono CJK TC Bold" panose="020B0800000000000000" pitchFamily="34" charset="-120"/>
                <a:ea typeface="Noto Sans Mono CJK TC Bold" panose="020B0800000000000000" pitchFamily="34" charset="-120"/>
                <a:cs typeface="+mn-cs"/>
              </a:rPr>
              <a:t>輔導</a:t>
            </a:r>
          </a:p>
        </p:txBody>
      </p:sp>
      <p:sp>
        <p:nvSpPr>
          <p:cNvPr id="12" name="圓角矩形 5">
            <a:extLst>
              <a:ext uri="{FF2B5EF4-FFF2-40B4-BE49-F238E27FC236}">
                <a16:creationId xmlns:a16="http://schemas.microsoft.com/office/drawing/2014/main" id="{85CAD54C-7160-656E-B73B-59DB6CD16F5D}"/>
              </a:ext>
            </a:extLst>
          </p:cNvPr>
          <p:cNvSpPr/>
          <p:nvPr/>
        </p:nvSpPr>
        <p:spPr>
          <a:xfrm>
            <a:off x="8924862" y="4059528"/>
            <a:ext cx="1979613" cy="720725"/>
          </a:xfrm>
          <a:prstGeom prst="roundRect">
            <a:avLst/>
          </a:prstGeom>
          <a:noFill/>
          <a:ln w="76200" cap="flat" cmpd="sng" algn="ctr">
            <a:solidFill>
              <a:srgbClr val="0000FF"/>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Noto Sans Mono CJK TC Bold" panose="020B0800000000000000" pitchFamily="34" charset="-120"/>
                <a:ea typeface="Noto Sans Mono CJK TC Bold" panose="020B0800000000000000" pitchFamily="34" charset="-120"/>
                <a:cs typeface="+mn-cs"/>
              </a:rPr>
              <a:t>事實處置</a:t>
            </a:r>
          </a:p>
        </p:txBody>
      </p:sp>
    </p:spTree>
    <p:extLst>
      <p:ext uri="{BB962C8B-B14F-4D97-AF65-F5344CB8AC3E}">
        <p14:creationId xmlns:p14="http://schemas.microsoft.com/office/powerpoint/2010/main" val="12972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2442" y="308919"/>
            <a:ext cx="4085590" cy="635000"/>
          </a:xfrm>
          <a:prstGeom prst="rect">
            <a:avLst/>
          </a:prstGeom>
        </p:spPr>
        <p:txBody>
          <a:bodyPr vert="horz" wrap="square" lIns="0" tIns="12065" rIns="0" bIns="0" rtlCol="0">
            <a:spAutoFit/>
          </a:bodyPr>
          <a:lstStyle/>
          <a:p>
            <a:pPr marL="12700">
              <a:lnSpc>
                <a:spcPct val="100000"/>
              </a:lnSpc>
              <a:spcBef>
                <a:spcPts val="95"/>
              </a:spcBef>
            </a:pPr>
            <a:r>
              <a:rPr spc="-40" dirty="0"/>
              <a:t>校園性別事件罰</a:t>
            </a:r>
            <a:r>
              <a:rPr spc="-50" dirty="0"/>
              <a:t>則</a:t>
            </a:r>
          </a:p>
        </p:txBody>
      </p:sp>
      <p:sp>
        <p:nvSpPr>
          <p:cNvPr id="3" name="object 3"/>
          <p:cNvSpPr/>
          <p:nvPr/>
        </p:nvSpPr>
        <p:spPr>
          <a:xfrm>
            <a:off x="4242815" y="1499616"/>
            <a:ext cx="0" cy="4536440"/>
          </a:xfrm>
          <a:custGeom>
            <a:avLst/>
            <a:gdLst/>
            <a:ahLst/>
            <a:cxnLst/>
            <a:rect l="l" t="t" r="r" b="b"/>
            <a:pathLst>
              <a:path h="4536440">
                <a:moveTo>
                  <a:pt x="0" y="0"/>
                </a:moveTo>
                <a:lnTo>
                  <a:pt x="0" y="4535995"/>
                </a:lnTo>
              </a:path>
            </a:pathLst>
          </a:custGeom>
          <a:ln w="6096">
            <a:solidFill>
              <a:srgbClr val="FF8870"/>
            </a:solidFill>
          </a:ln>
        </p:spPr>
        <p:txBody>
          <a:bodyPr wrap="square" lIns="0" tIns="0" rIns="0" bIns="0" rtlCol="0"/>
          <a:lstStyle/>
          <a:p>
            <a:endParaRPr/>
          </a:p>
        </p:txBody>
      </p:sp>
      <p:sp>
        <p:nvSpPr>
          <p:cNvPr id="4" name="object 4"/>
          <p:cNvSpPr/>
          <p:nvPr/>
        </p:nvSpPr>
        <p:spPr>
          <a:xfrm>
            <a:off x="7958328" y="1499616"/>
            <a:ext cx="0" cy="4536440"/>
          </a:xfrm>
          <a:custGeom>
            <a:avLst/>
            <a:gdLst/>
            <a:ahLst/>
            <a:cxnLst/>
            <a:rect l="l" t="t" r="r" b="b"/>
            <a:pathLst>
              <a:path h="4536440">
                <a:moveTo>
                  <a:pt x="0" y="0"/>
                </a:moveTo>
                <a:lnTo>
                  <a:pt x="0" y="4535995"/>
                </a:lnTo>
              </a:path>
            </a:pathLst>
          </a:custGeom>
          <a:ln w="6096">
            <a:solidFill>
              <a:srgbClr val="FF8870"/>
            </a:solidFill>
          </a:ln>
        </p:spPr>
        <p:txBody>
          <a:bodyPr wrap="square" lIns="0" tIns="0" rIns="0" bIns="0" rtlCol="0"/>
          <a:lstStyle/>
          <a:p>
            <a:endParaRPr/>
          </a:p>
        </p:txBody>
      </p:sp>
      <p:sp>
        <p:nvSpPr>
          <p:cNvPr id="5" name="object 5"/>
          <p:cNvSpPr txBox="1"/>
          <p:nvPr/>
        </p:nvSpPr>
        <p:spPr>
          <a:xfrm>
            <a:off x="1725483" y="1607705"/>
            <a:ext cx="1549400" cy="1272540"/>
          </a:xfrm>
          <a:prstGeom prst="rect">
            <a:avLst/>
          </a:prstGeom>
        </p:spPr>
        <p:txBody>
          <a:bodyPr vert="horz" wrap="square" lIns="0" tIns="12700" rIns="0" bIns="0" rtlCol="0">
            <a:spAutoFit/>
          </a:bodyPr>
          <a:lstStyle/>
          <a:p>
            <a:pPr algn="ctr">
              <a:lnSpc>
                <a:spcPct val="100000"/>
              </a:lnSpc>
              <a:spcBef>
                <a:spcPts val="100"/>
              </a:spcBef>
            </a:pPr>
            <a:r>
              <a:rPr sz="3000" spc="-15" dirty="0">
                <a:solidFill>
                  <a:srgbClr val="2F4A6F"/>
                </a:solidFill>
                <a:latin typeface="微軟正黑體"/>
                <a:cs typeface="微軟正黑體"/>
              </a:rPr>
              <a:t>通報義務</a:t>
            </a:r>
            <a:endParaRPr sz="3000">
              <a:latin typeface="微軟正黑體"/>
              <a:cs typeface="微軟正黑體"/>
            </a:endParaRPr>
          </a:p>
          <a:p>
            <a:pPr algn="ctr">
              <a:lnSpc>
                <a:spcPct val="100000"/>
              </a:lnSpc>
              <a:spcBef>
                <a:spcPts val="1889"/>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21-</a:t>
            </a:r>
            <a:r>
              <a:rPr sz="1600" spc="-50" dirty="0">
                <a:solidFill>
                  <a:srgbClr val="808080"/>
                </a:solidFill>
                <a:latin typeface="Arial"/>
                <a:cs typeface="Arial"/>
              </a:rPr>
              <a:t>1</a:t>
            </a:r>
            <a:endParaRPr sz="1600">
              <a:latin typeface="Arial"/>
              <a:cs typeface="Arial"/>
            </a:endParaRPr>
          </a:p>
          <a:p>
            <a:pPr algn="ctr">
              <a:lnSpc>
                <a:spcPct val="100000"/>
              </a:lnSpc>
              <a:spcBef>
                <a:spcPts val="484"/>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36-</a:t>
            </a:r>
            <a:r>
              <a:rPr sz="1600" spc="-50" dirty="0">
                <a:solidFill>
                  <a:srgbClr val="808080"/>
                </a:solidFill>
                <a:latin typeface="Arial"/>
                <a:cs typeface="Arial"/>
              </a:rPr>
              <a:t>1</a:t>
            </a:r>
            <a:endParaRPr sz="1600">
              <a:latin typeface="Arial"/>
              <a:cs typeface="Arial"/>
            </a:endParaRPr>
          </a:p>
        </p:txBody>
      </p:sp>
      <p:sp>
        <p:nvSpPr>
          <p:cNvPr id="6" name="object 6"/>
          <p:cNvSpPr txBox="1"/>
          <p:nvPr/>
        </p:nvSpPr>
        <p:spPr>
          <a:xfrm>
            <a:off x="5320979" y="1607705"/>
            <a:ext cx="1549400" cy="1272540"/>
          </a:xfrm>
          <a:prstGeom prst="rect">
            <a:avLst/>
          </a:prstGeom>
        </p:spPr>
        <p:txBody>
          <a:bodyPr vert="horz" wrap="square" lIns="0" tIns="12700" rIns="0" bIns="0" rtlCol="0">
            <a:spAutoFit/>
          </a:bodyPr>
          <a:lstStyle/>
          <a:p>
            <a:pPr algn="ctr">
              <a:lnSpc>
                <a:spcPct val="100000"/>
              </a:lnSpc>
              <a:spcBef>
                <a:spcPts val="100"/>
              </a:spcBef>
            </a:pPr>
            <a:r>
              <a:rPr sz="3000" spc="-15" dirty="0">
                <a:solidFill>
                  <a:srgbClr val="2F4A6F"/>
                </a:solidFill>
                <a:latin typeface="微軟正黑體"/>
                <a:cs typeface="微軟正黑體"/>
              </a:rPr>
              <a:t>證據保全</a:t>
            </a:r>
            <a:endParaRPr sz="3000">
              <a:latin typeface="微軟正黑體"/>
              <a:cs typeface="微軟正黑體"/>
            </a:endParaRPr>
          </a:p>
          <a:p>
            <a:pPr algn="ctr">
              <a:lnSpc>
                <a:spcPct val="100000"/>
              </a:lnSpc>
              <a:spcBef>
                <a:spcPts val="1889"/>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21-</a:t>
            </a:r>
            <a:r>
              <a:rPr sz="1600" spc="-50" dirty="0">
                <a:solidFill>
                  <a:srgbClr val="808080"/>
                </a:solidFill>
                <a:latin typeface="Arial"/>
                <a:cs typeface="Arial"/>
              </a:rPr>
              <a:t>2</a:t>
            </a:r>
            <a:endParaRPr sz="1600">
              <a:latin typeface="Arial"/>
              <a:cs typeface="Arial"/>
            </a:endParaRPr>
          </a:p>
          <a:p>
            <a:pPr algn="ctr">
              <a:lnSpc>
                <a:spcPct val="100000"/>
              </a:lnSpc>
              <a:spcBef>
                <a:spcPts val="484"/>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36-</a:t>
            </a:r>
            <a:r>
              <a:rPr sz="1600" spc="-50" dirty="0">
                <a:solidFill>
                  <a:srgbClr val="808080"/>
                </a:solidFill>
                <a:latin typeface="Arial"/>
                <a:cs typeface="Arial"/>
              </a:rPr>
              <a:t>1</a:t>
            </a:r>
            <a:endParaRPr sz="1600">
              <a:latin typeface="Arial"/>
              <a:cs typeface="Arial"/>
            </a:endParaRPr>
          </a:p>
        </p:txBody>
      </p:sp>
      <p:sp>
        <p:nvSpPr>
          <p:cNvPr id="7" name="object 7"/>
          <p:cNvSpPr txBox="1"/>
          <p:nvPr/>
        </p:nvSpPr>
        <p:spPr>
          <a:xfrm>
            <a:off x="8916476" y="1607705"/>
            <a:ext cx="1549400" cy="1272540"/>
          </a:xfrm>
          <a:prstGeom prst="rect">
            <a:avLst/>
          </a:prstGeom>
        </p:spPr>
        <p:txBody>
          <a:bodyPr vert="horz" wrap="square" lIns="0" tIns="12700" rIns="0" bIns="0" rtlCol="0">
            <a:spAutoFit/>
          </a:bodyPr>
          <a:lstStyle/>
          <a:p>
            <a:pPr algn="ctr">
              <a:lnSpc>
                <a:spcPct val="100000"/>
              </a:lnSpc>
              <a:spcBef>
                <a:spcPts val="100"/>
              </a:spcBef>
            </a:pPr>
            <a:r>
              <a:rPr sz="3000" spc="-15" dirty="0">
                <a:solidFill>
                  <a:srgbClr val="2F4A6F"/>
                </a:solidFill>
                <a:latin typeface="微軟正黑體"/>
                <a:cs typeface="微軟正黑體"/>
              </a:rPr>
              <a:t>保密原則</a:t>
            </a:r>
            <a:endParaRPr sz="3000">
              <a:latin typeface="微軟正黑體"/>
              <a:cs typeface="微軟正黑體"/>
            </a:endParaRPr>
          </a:p>
          <a:p>
            <a:pPr algn="ctr">
              <a:lnSpc>
                <a:spcPct val="100000"/>
              </a:lnSpc>
              <a:spcBef>
                <a:spcPts val="1889"/>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22-</a:t>
            </a:r>
            <a:r>
              <a:rPr sz="1600" spc="-50" dirty="0">
                <a:solidFill>
                  <a:srgbClr val="808080"/>
                </a:solidFill>
                <a:latin typeface="Arial"/>
                <a:cs typeface="Arial"/>
              </a:rPr>
              <a:t>2</a:t>
            </a:r>
            <a:endParaRPr sz="1600">
              <a:latin typeface="Arial"/>
              <a:cs typeface="Arial"/>
            </a:endParaRPr>
          </a:p>
          <a:p>
            <a:pPr algn="ctr">
              <a:lnSpc>
                <a:spcPct val="100000"/>
              </a:lnSpc>
              <a:spcBef>
                <a:spcPts val="484"/>
              </a:spcBef>
            </a:pPr>
            <a:r>
              <a:rPr sz="1600" spc="-25" dirty="0">
                <a:solidFill>
                  <a:srgbClr val="808080"/>
                </a:solidFill>
                <a:latin typeface="微軟正黑體"/>
                <a:cs typeface="微軟正黑體"/>
              </a:rPr>
              <a:t>性平</a:t>
            </a:r>
            <a:r>
              <a:rPr sz="1600" dirty="0">
                <a:solidFill>
                  <a:srgbClr val="808080"/>
                </a:solidFill>
                <a:latin typeface="微軟正黑體"/>
                <a:cs typeface="微軟正黑體"/>
              </a:rPr>
              <a:t>法</a:t>
            </a:r>
            <a:r>
              <a:rPr sz="1600" spc="95" dirty="0">
                <a:solidFill>
                  <a:srgbClr val="808080"/>
                </a:solidFill>
                <a:latin typeface="微軟正黑體"/>
                <a:cs typeface="微軟正黑體"/>
              </a:rPr>
              <a:t> </a:t>
            </a:r>
            <a:r>
              <a:rPr sz="1600" spc="-20" dirty="0">
                <a:solidFill>
                  <a:srgbClr val="808080"/>
                </a:solidFill>
                <a:latin typeface="微軟正黑體"/>
                <a:cs typeface="微軟正黑體"/>
              </a:rPr>
              <a:t>§</a:t>
            </a:r>
            <a:r>
              <a:rPr sz="1600" spc="-20" dirty="0">
                <a:solidFill>
                  <a:srgbClr val="808080"/>
                </a:solidFill>
                <a:latin typeface="Arial"/>
                <a:cs typeface="Arial"/>
              </a:rPr>
              <a:t>36-</a:t>
            </a:r>
            <a:r>
              <a:rPr sz="1600" spc="-50" dirty="0">
                <a:solidFill>
                  <a:srgbClr val="808080"/>
                </a:solidFill>
                <a:latin typeface="Arial"/>
                <a:cs typeface="Arial"/>
              </a:rPr>
              <a:t>2</a:t>
            </a:r>
            <a:endParaRPr sz="1600">
              <a:latin typeface="Arial"/>
              <a:cs typeface="Arial"/>
            </a:endParaRPr>
          </a:p>
        </p:txBody>
      </p:sp>
      <p:sp>
        <p:nvSpPr>
          <p:cNvPr id="8" name="object 8"/>
          <p:cNvSpPr txBox="1"/>
          <p:nvPr/>
        </p:nvSpPr>
        <p:spPr>
          <a:xfrm>
            <a:off x="1686218" y="3033453"/>
            <a:ext cx="1622425" cy="848360"/>
          </a:xfrm>
          <a:prstGeom prst="rect">
            <a:avLst/>
          </a:prstGeom>
        </p:spPr>
        <p:txBody>
          <a:bodyPr vert="horz" wrap="square" lIns="0" tIns="12700" rIns="0" bIns="0" rtlCol="0">
            <a:spAutoFit/>
          </a:bodyPr>
          <a:lstStyle/>
          <a:p>
            <a:pPr marL="353695" marR="5080" indent="-341630">
              <a:lnSpc>
                <a:spcPct val="150000"/>
              </a:lnSpc>
              <a:spcBef>
                <a:spcPts val="100"/>
              </a:spcBef>
            </a:pPr>
            <a:r>
              <a:rPr sz="1800" dirty="0">
                <a:latin typeface="微軟正黑體"/>
                <a:cs typeface="微軟正黑體"/>
              </a:rPr>
              <a:t>知悉後</a:t>
            </a:r>
            <a:r>
              <a:rPr sz="1800" b="1" spc="-10" dirty="0">
                <a:latin typeface="Tw Cen MT Condensed Extra Bold"/>
                <a:cs typeface="Tw Cen MT Condensed Extra Bold"/>
              </a:rPr>
              <a:t>24</a:t>
            </a:r>
            <a:r>
              <a:rPr sz="1800" spc="-20" dirty="0">
                <a:latin typeface="微軟正黑體"/>
                <a:cs typeface="微軟正黑體"/>
              </a:rPr>
              <a:t>小時內</a:t>
            </a:r>
            <a:r>
              <a:rPr sz="1800" spc="-15" dirty="0">
                <a:latin typeface="微軟正黑體"/>
                <a:cs typeface="微軟正黑體"/>
              </a:rPr>
              <a:t>必須通報</a:t>
            </a:r>
            <a:endParaRPr sz="1800">
              <a:latin typeface="微軟正黑體"/>
              <a:cs typeface="微軟正黑體"/>
            </a:endParaRPr>
          </a:p>
        </p:txBody>
      </p:sp>
      <p:sp>
        <p:nvSpPr>
          <p:cNvPr id="9" name="object 9"/>
          <p:cNvSpPr txBox="1"/>
          <p:nvPr/>
        </p:nvSpPr>
        <p:spPr>
          <a:xfrm>
            <a:off x="4637004" y="3111090"/>
            <a:ext cx="3147206" cy="846386"/>
          </a:xfrm>
          <a:prstGeom prst="rect">
            <a:avLst/>
          </a:prstGeom>
        </p:spPr>
        <p:txBody>
          <a:bodyPr vert="horz" wrap="square" lIns="0" tIns="12700" rIns="0" bIns="0" rtlCol="0">
            <a:spAutoFit/>
          </a:bodyPr>
          <a:lstStyle/>
          <a:p>
            <a:pPr marL="1270000" marR="5080" indent="-1257300" algn="ctr">
              <a:lnSpc>
                <a:spcPct val="150000"/>
              </a:lnSpc>
              <a:spcBef>
                <a:spcPts val="100"/>
              </a:spcBef>
            </a:pPr>
            <a:r>
              <a:rPr sz="1800" spc="-5" dirty="0">
                <a:latin typeface="微軟正黑體"/>
                <a:cs typeface="微軟正黑體"/>
              </a:rPr>
              <a:t>不得偽造、變造、湮滅或隱</a:t>
            </a:r>
            <a:r>
              <a:rPr sz="1800" spc="-50" dirty="0">
                <a:latin typeface="微軟正黑體"/>
                <a:cs typeface="微軟正黑體"/>
              </a:rPr>
              <a:t>匿</a:t>
            </a:r>
            <a:endParaRPr sz="1800" dirty="0">
              <a:latin typeface="微軟正黑體"/>
              <a:cs typeface="微軟正黑體"/>
            </a:endParaRPr>
          </a:p>
          <a:p>
            <a:pPr marL="19685" algn="ctr">
              <a:lnSpc>
                <a:spcPct val="100000"/>
              </a:lnSpc>
              <a:spcBef>
                <a:spcPts val="1080"/>
              </a:spcBef>
            </a:pPr>
            <a:r>
              <a:rPr sz="1800" dirty="0">
                <a:latin typeface="微軟正黑體"/>
                <a:cs typeface="微軟正黑體"/>
              </a:rPr>
              <a:t>他人校園性侵害</a:t>
            </a:r>
            <a:r>
              <a:rPr sz="1800" b="1" spc="-20" dirty="0">
                <a:latin typeface="Tw Cen MT Condensed Extra Bold"/>
                <a:cs typeface="Tw Cen MT Condensed Extra Bold"/>
              </a:rPr>
              <a:t>/</a:t>
            </a:r>
            <a:r>
              <a:rPr sz="1800" dirty="0">
                <a:latin typeface="微軟正黑體"/>
                <a:cs typeface="微軟正黑體"/>
              </a:rPr>
              <a:t>騷擾</a:t>
            </a:r>
            <a:r>
              <a:rPr sz="1800" b="1" spc="-20" dirty="0">
                <a:latin typeface="Tw Cen MT Condensed Extra Bold"/>
                <a:cs typeface="Tw Cen MT Condensed Extra Bold"/>
              </a:rPr>
              <a:t>/</a:t>
            </a:r>
            <a:r>
              <a:rPr sz="1800" spc="-25" dirty="0">
                <a:latin typeface="微軟正黑體"/>
                <a:cs typeface="微軟正黑體"/>
              </a:rPr>
              <a:t>霸凌</a:t>
            </a:r>
            <a:endParaRPr sz="1800" dirty="0">
              <a:latin typeface="微軟正黑體"/>
              <a:cs typeface="微軟正黑體"/>
            </a:endParaRPr>
          </a:p>
        </p:txBody>
      </p:sp>
      <p:sp>
        <p:nvSpPr>
          <p:cNvPr id="10" name="object 10"/>
          <p:cNvSpPr txBox="1"/>
          <p:nvPr/>
        </p:nvSpPr>
        <p:spPr>
          <a:xfrm>
            <a:off x="5625337" y="4109427"/>
            <a:ext cx="939800"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微軟正黑體"/>
                <a:cs typeface="微軟正黑體"/>
              </a:rPr>
              <a:t>事件證據</a:t>
            </a:r>
            <a:endParaRPr sz="1800" dirty="0">
              <a:latin typeface="微軟正黑體"/>
              <a:cs typeface="微軟正黑體"/>
            </a:endParaRPr>
          </a:p>
        </p:txBody>
      </p:sp>
      <p:sp>
        <p:nvSpPr>
          <p:cNvPr id="11" name="object 11"/>
          <p:cNvSpPr txBox="1"/>
          <p:nvPr/>
        </p:nvSpPr>
        <p:spPr>
          <a:xfrm>
            <a:off x="8367510" y="3026595"/>
            <a:ext cx="2647315" cy="848360"/>
          </a:xfrm>
          <a:prstGeom prst="rect">
            <a:avLst/>
          </a:prstGeom>
        </p:spPr>
        <p:txBody>
          <a:bodyPr vert="horz" wrap="square" lIns="0" tIns="12700" rIns="0" bIns="0" rtlCol="0">
            <a:spAutoFit/>
          </a:bodyPr>
          <a:lstStyle/>
          <a:p>
            <a:pPr marL="180340" marR="5080" indent="-168275">
              <a:lnSpc>
                <a:spcPct val="150000"/>
              </a:lnSpc>
              <a:spcBef>
                <a:spcPts val="100"/>
              </a:spcBef>
            </a:pPr>
            <a:r>
              <a:rPr sz="1800" dirty="0">
                <a:latin typeface="微軟正黑體"/>
                <a:cs typeface="微軟正黑體"/>
              </a:rPr>
              <a:t>當事人</a:t>
            </a:r>
            <a:r>
              <a:rPr sz="1800" b="1" spc="-20" dirty="0">
                <a:latin typeface="Tw Cen MT Condensed Extra Bold"/>
                <a:cs typeface="Tw Cen MT Condensed Extra Bold"/>
              </a:rPr>
              <a:t>/</a:t>
            </a:r>
            <a:r>
              <a:rPr sz="1800" spc="-10" dirty="0">
                <a:latin typeface="微軟正黑體"/>
                <a:cs typeface="微軟正黑體"/>
              </a:rPr>
              <a:t>檢舉人姓名等資料</a:t>
            </a:r>
            <a:r>
              <a:rPr sz="1800" spc="-5" dirty="0">
                <a:latin typeface="微軟正黑體"/>
                <a:cs typeface="微軟正黑體"/>
              </a:rPr>
              <a:t>除有調查必要應予保密</a:t>
            </a:r>
            <a:endParaRPr sz="1800">
              <a:latin typeface="微軟正黑體"/>
              <a:cs typeface="微軟正黑體"/>
            </a:endParaRPr>
          </a:p>
        </p:txBody>
      </p:sp>
      <p:sp>
        <p:nvSpPr>
          <p:cNvPr id="12" name="object 12"/>
          <p:cNvSpPr txBox="1"/>
          <p:nvPr/>
        </p:nvSpPr>
        <p:spPr>
          <a:xfrm>
            <a:off x="1490472" y="4567428"/>
            <a:ext cx="2014855" cy="1199515"/>
          </a:xfrm>
          <a:prstGeom prst="rect">
            <a:avLst/>
          </a:prstGeom>
          <a:solidFill>
            <a:srgbClr val="F6F5F3"/>
          </a:solidFill>
          <a:ln w="12192">
            <a:solidFill>
              <a:srgbClr val="D34817"/>
            </a:solidFill>
          </a:ln>
        </p:spPr>
        <p:txBody>
          <a:bodyPr vert="horz" wrap="square" lIns="0" tIns="188595" rIns="0" bIns="0" rtlCol="0">
            <a:spAutoFit/>
          </a:bodyPr>
          <a:lstStyle/>
          <a:p>
            <a:pPr marL="675640" marR="153035" indent="-514984">
              <a:lnSpc>
                <a:spcPct val="100000"/>
              </a:lnSpc>
              <a:spcBef>
                <a:spcPts val="1485"/>
              </a:spcBef>
            </a:pPr>
            <a:r>
              <a:rPr sz="2600" b="1" spc="-10" dirty="0">
                <a:solidFill>
                  <a:srgbClr val="D34817"/>
                </a:solidFill>
                <a:latin typeface="Tw Cen MT Condensed Extra Bold"/>
                <a:cs typeface="Tw Cen MT Condensed Extra Bold"/>
              </a:rPr>
              <a:t>3</a:t>
            </a:r>
            <a:r>
              <a:rPr sz="2600" dirty="0">
                <a:solidFill>
                  <a:srgbClr val="D34817"/>
                </a:solidFill>
                <a:latin typeface="微軟正黑體"/>
                <a:cs typeface="微軟正黑體"/>
              </a:rPr>
              <a:t>萬</a:t>
            </a:r>
            <a:r>
              <a:rPr sz="2600" b="1" spc="-10" dirty="0">
                <a:solidFill>
                  <a:srgbClr val="D34817"/>
                </a:solidFill>
                <a:latin typeface="Tw Cen MT Condensed Extra Bold"/>
                <a:cs typeface="Tw Cen MT Condensed Extra Bold"/>
              </a:rPr>
              <a:t>~15</a:t>
            </a:r>
            <a:r>
              <a:rPr sz="2600" spc="-25" dirty="0">
                <a:solidFill>
                  <a:srgbClr val="D34817"/>
                </a:solidFill>
                <a:latin typeface="微軟正黑體"/>
                <a:cs typeface="微軟正黑體"/>
              </a:rPr>
              <a:t>萬元罰鍰</a:t>
            </a:r>
            <a:endParaRPr sz="2600">
              <a:latin typeface="微軟正黑體"/>
              <a:cs typeface="微軟正黑體"/>
            </a:endParaRPr>
          </a:p>
        </p:txBody>
      </p:sp>
      <p:sp>
        <p:nvSpPr>
          <p:cNvPr id="13" name="object 13"/>
          <p:cNvSpPr txBox="1"/>
          <p:nvPr/>
        </p:nvSpPr>
        <p:spPr>
          <a:xfrm>
            <a:off x="5227892" y="4743152"/>
            <a:ext cx="1718310" cy="818515"/>
          </a:xfrm>
          <a:prstGeom prst="rect">
            <a:avLst/>
          </a:prstGeom>
        </p:spPr>
        <p:txBody>
          <a:bodyPr vert="horz" wrap="square" lIns="0" tIns="12700" rIns="0" bIns="0" rtlCol="0">
            <a:spAutoFit/>
          </a:bodyPr>
          <a:lstStyle/>
          <a:p>
            <a:pPr marL="527050" marR="5080" indent="-514984">
              <a:lnSpc>
                <a:spcPct val="100000"/>
              </a:lnSpc>
              <a:spcBef>
                <a:spcPts val="100"/>
              </a:spcBef>
            </a:pPr>
            <a:r>
              <a:rPr sz="2600" b="1" spc="-10" dirty="0">
                <a:solidFill>
                  <a:srgbClr val="D34817"/>
                </a:solidFill>
                <a:latin typeface="Tw Cen MT Condensed Extra Bold"/>
                <a:cs typeface="Tw Cen MT Condensed Extra Bold"/>
              </a:rPr>
              <a:t>3</a:t>
            </a:r>
            <a:r>
              <a:rPr sz="2600" dirty="0">
                <a:solidFill>
                  <a:srgbClr val="D34817"/>
                </a:solidFill>
                <a:latin typeface="微軟正黑體"/>
                <a:cs typeface="微軟正黑體"/>
              </a:rPr>
              <a:t>萬</a:t>
            </a:r>
            <a:r>
              <a:rPr sz="2600" b="1" spc="-10" dirty="0">
                <a:solidFill>
                  <a:srgbClr val="D34817"/>
                </a:solidFill>
                <a:latin typeface="Tw Cen MT Condensed Extra Bold"/>
                <a:cs typeface="Tw Cen MT Condensed Extra Bold"/>
              </a:rPr>
              <a:t>~15</a:t>
            </a:r>
            <a:r>
              <a:rPr sz="2600" spc="-25" dirty="0">
                <a:solidFill>
                  <a:srgbClr val="D34817"/>
                </a:solidFill>
                <a:latin typeface="微軟正黑體"/>
                <a:cs typeface="微軟正黑體"/>
              </a:rPr>
              <a:t>萬元罰鍰</a:t>
            </a:r>
            <a:endParaRPr sz="2600">
              <a:latin typeface="微軟正黑體"/>
              <a:cs typeface="微軟正黑體"/>
            </a:endParaRPr>
          </a:p>
        </p:txBody>
      </p:sp>
      <p:sp>
        <p:nvSpPr>
          <p:cNvPr id="14" name="object 14"/>
          <p:cNvSpPr txBox="1"/>
          <p:nvPr/>
        </p:nvSpPr>
        <p:spPr>
          <a:xfrm>
            <a:off x="8685276" y="4567428"/>
            <a:ext cx="2013585" cy="1199515"/>
          </a:xfrm>
          <a:prstGeom prst="rect">
            <a:avLst/>
          </a:prstGeom>
          <a:solidFill>
            <a:srgbClr val="F6F5F3"/>
          </a:solidFill>
          <a:ln w="12192">
            <a:solidFill>
              <a:srgbClr val="D34817"/>
            </a:solidFill>
          </a:ln>
        </p:spPr>
        <p:txBody>
          <a:bodyPr vert="horz" wrap="square" lIns="0" tIns="188595" rIns="0" bIns="0" rtlCol="0">
            <a:spAutoFit/>
          </a:bodyPr>
          <a:lstStyle/>
          <a:p>
            <a:pPr marL="673735" marR="153035" indent="-514984">
              <a:lnSpc>
                <a:spcPct val="100000"/>
              </a:lnSpc>
              <a:spcBef>
                <a:spcPts val="1485"/>
              </a:spcBef>
            </a:pPr>
            <a:r>
              <a:rPr sz="2600" b="1" spc="-10" dirty="0">
                <a:solidFill>
                  <a:srgbClr val="D34817"/>
                </a:solidFill>
                <a:latin typeface="Tw Cen MT Condensed Extra Bold"/>
                <a:cs typeface="Tw Cen MT Condensed Extra Bold"/>
              </a:rPr>
              <a:t>1</a:t>
            </a:r>
            <a:r>
              <a:rPr sz="2600" dirty="0">
                <a:solidFill>
                  <a:srgbClr val="D34817"/>
                </a:solidFill>
                <a:latin typeface="微軟正黑體"/>
                <a:cs typeface="微軟正黑體"/>
              </a:rPr>
              <a:t>萬</a:t>
            </a:r>
            <a:r>
              <a:rPr sz="2600" b="1" spc="-10" dirty="0">
                <a:solidFill>
                  <a:srgbClr val="D34817"/>
                </a:solidFill>
                <a:latin typeface="Tw Cen MT Condensed Extra Bold"/>
                <a:cs typeface="Tw Cen MT Condensed Extra Bold"/>
              </a:rPr>
              <a:t>~15</a:t>
            </a:r>
            <a:r>
              <a:rPr sz="2600" spc="-25" dirty="0">
                <a:solidFill>
                  <a:srgbClr val="D34817"/>
                </a:solidFill>
                <a:latin typeface="微軟正黑體"/>
                <a:cs typeface="微軟正黑體"/>
              </a:rPr>
              <a:t>萬元罰鍰</a:t>
            </a:r>
            <a:endParaRPr sz="2600">
              <a:latin typeface="微軟正黑體"/>
              <a:cs typeface="微軟正黑體"/>
            </a:endParaRPr>
          </a:p>
        </p:txBody>
      </p:sp>
      <p:sp>
        <p:nvSpPr>
          <p:cNvPr id="15" name="object 15"/>
          <p:cNvSpPr/>
          <p:nvPr/>
        </p:nvSpPr>
        <p:spPr>
          <a:xfrm>
            <a:off x="5081015" y="4567428"/>
            <a:ext cx="2013585" cy="1199515"/>
          </a:xfrm>
          <a:custGeom>
            <a:avLst/>
            <a:gdLst/>
            <a:ahLst/>
            <a:cxnLst/>
            <a:rect l="l" t="t" r="r" b="b"/>
            <a:pathLst>
              <a:path w="2013584" h="1199514">
                <a:moveTo>
                  <a:pt x="0" y="0"/>
                </a:moveTo>
                <a:lnTo>
                  <a:pt x="2013204" y="0"/>
                </a:lnTo>
                <a:lnTo>
                  <a:pt x="2013204" y="1199388"/>
                </a:lnTo>
                <a:lnTo>
                  <a:pt x="0" y="1199388"/>
                </a:lnTo>
                <a:lnTo>
                  <a:pt x="0" y="0"/>
                </a:lnTo>
                <a:close/>
              </a:path>
            </a:pathLst>
          </a:custGeom>
          <a:ln w="12191">
            <a:solidFill>
              <a:srgbClr val="D34817"/>
            </a:solidFill>
          </a:ln>
        </p:spPr>
        <p:txBody>
          <a:bodyPr wrap="square" lIns="0" tIns="0" rIns="0" bIns="0" rtlCol="0"/>
          <a:lstStyle/>
          <a:p>
            <a:endParaRPr/>
          </a:p>
        </p:txBody>
      </p:sp>
      <p:grpSp>
        <p:nvGrpSpPr>
          <p:cNvPr id="16" name="object 16"/>
          <p:cNvGrpSpPr/>
          <p:nvPr/>
        </p:nvGrpSpPr>
        <p:grpSpPr>
          <a:xfrm>
            <a:off x="0" y="0"/>
            <a:ext cx="2116455" cy="1068705"/>
            <a:chOff x="0" y="0"/>
            <a:chExt cx="2116455" cy="1068705"/>
          </a:xfrm>
        </p:grpSpPr>
        <p:sp>
          <p:nvSpPr>
            <p:cNvPr id="17" name="object 17"/>
            <p:cNvSpPr/>
            <p:nvPr/>
          </p:nvSpPr>
          <p:spPr>
            <a:xfrm>
              <a:off x="0" y="0"/>
              <a:ext cx="2031364" cy="1068705"/>
            </a:xfrm>
            <a:custGeom>
              <a:avLst/>
              <a:gdLst/>
              <a:ahLst/>
              <a:cxnLst/>
              <a:rect l="l" t="t" r="r" b="b"/>
              <a:pathLst>
                <a:path w="2031364" h="1068705">
                  <a:moveTo>
                    <a:pt x="1945824" y="0"/>
                  </a:moveTo>
                  <a:lnTo>
                    <a:pt x="123291" y="0"/>
                  </a:lnTo>
                  <a:lnTo>
                    <a:pt x="91238" y="29044"/>
                  </a:lnTo>
                  <a:lnTo>
                    <a:pt x="56876" y="63732"/>
                  </a:lnTo>
                  <a:lnTo>
                    <a:pt x="25391" y="99463"/>
                  </a:lnTo>
                  <a:lnTo>
                    <a:pt x="0" y="132247"/>
                  </a:lnTo>
                  <a:lnTo>
                    <a:pt x="0" y="794107"/>
                  </a:lnTo>
                  <a:lnTo>
                    <a:pt x="23851" y="830890"/>
                  </a:lnTo>
                  <a:lnTo>
                    <a:pt x="53546" y="870172"/>
                  </a:lnTo>
                  <a:lnTo>
                    <a:pt x="85931" y="906885"/>
                  </a:lnTo>
                  <a:lnTo>
                    <a:pt x="120897" y="940665"/>
                  </a:lnTo>
                  <a:lnTo>
                    <a:pt x="158337" y="971145"/>
                  </a:lnTo>
                  <a:lnTo>
                    <a:pt x="198144" y="997959"/>
                  </a:lnTo>
                  <a:lnTo>
                    <a:pt x="240211" y="1020742"/>
                  </a:lnTo>
                  <a:lnTo>
                    <a:pt x="284429" y="1039127"/>
                  </a:lnTo>
                  <a:lnTo>
                    <a:pt x="327057" y="1051988"/>
                  </a:lnTo>
                  <a:lnTo>
                    <a:pt x="371455" y="1061102"/>
                  </a:lnTo>
                  <a:lnTo>
                    <a:pt x="417063" y="1066528"/>
                  </a:lnTo>
                  <a:lnTo>
                    <a:pt x="463321" y="1068324"/>
                  </a:lnTo>
                  <a:lnTo>
                    <a:pt x="515291" y="1066091"/>
                  </a:lnTo>
                  <a:lnTo>
                    <a:pt x="566600" y="1059445"/>
                  </a:lnTo>
                  <a:lnTo>
                    <a:pt x="616466" y="1048470"/>
                  </a:lnTo>
                  <a:lnTo>
                    <a:pt x="664107" y="1033246"/>
                  </a:lnTo>
                  <a:lnTo>
                    <a:pt x="708741" y="1013855"/>
                  </a:lnTo>
                  <a:lnTo>
                    <a:pt x="749587" y="990380"/>
                  </a:lnTo>
                  <a:lnTo>
                    <a:pt x="785863" y="962902"/>
                  </a:lnTo>
                  <a:lnTo>
                    <a:pt x="816787" y="931503"/>
                  </a:lnTo>
                  <a:lnTo>
                    <a:pt x="841578" y="896264"/>
                  </a:lnTo>
                  <a:lnTo>
                    <a:pt x="859659" y="856446"/>
                  </a:lnTo>
                  <a:lnTo>
                    <a:pt x="869181" y="816527"/>
                  </a:lnTo>
                  <a:lnTo>
                    <a:pt x="871933" y="776534"/>
                  </a:lnTo>
                  <a:lnTo>
                    <a:pt x="869707" y="736489"/>
                  </a:lnTo>
                  <a:lnTo>
                    <a:pt x="864293" y="696419"/>
                  </a:lnTo>
                  <a:lnTo>
                    <a:pt x="857481" y="656347"/>
                  </a:lnTo>
                  <a:lnTo>
                    <a:pt x="851063" y="616298"/>
                  </a:lnTo>
                  <a:lnTo>
                    <a:pt x="846828" y="576297"/>
                  </a:lnTo>
                  <a:lnTo>
                    <a:pt x="846586" y="539242"/>
                  </a:lnTo>
                  <a:lnTo>
                    <a:pt x="846618" y="536002"/>
                  </a:lnTo>
                  <a:lnTo>
                    <a:pt x="852072" y="496535"/>
                  </a:lnTo>
                  <a:lnTo>
                    <a:pt x="865133" y="456824"/>
                  </a:lnTo>
                  <a:lnTo>
                    <a:pt x="887539" y="417258"/>
                  </a:lnTo>
                  <a:lnTo>
                    <a:pt x="920462" y="378792"/>
                  </a:lnTo>
                  <a:lnTo>
                    <a:pt x="960294" y="346053"/>
                  </a:lnTo>
                  <a:lnTo>
                    <a:pt x="1005343" y="319606"/>
                  </a:lnTo>
                  <a:lnTo>
                    <a:pt x="1053917" y="300017"/>
                  </a:lnTo>
                  <a:lnTo>
                    <a:pt x="1104324" y="287849"/>
                  </a:lnTo>
                  <a:lnTo>
                    <a:pt x="1154874" y="283667"/>
                  </a:lnTo>
                  <a:lnTo>
                    <a:pt x="2022979" y="283667"/>
                  </a:lnTo>
                  <a:lnTo>
                    <a:pt x="2024585" y="278401"/>
                  </a:lnTo>
                  <a:lnTo>
                    <a:pt x="2030819" y="233682"/>
                  </a:lnTo>
                  <a:lnTo>
                    <a:pt x="2029885" y="190457"/>
                  </a:lnTo>
                  <a:lnTo>
                    <a:pt x="2022494" y="148689"/>
                  </a:lnTo>
                  <a:lnTo>
                    <a:pt x="2009356" y="108342"/>
                  </a:lnTo>
                  <a:lnTo>
                    <a:pt x="1991180" y="69378"/>
                  </a:lnTo>
                  <a:lnTo>
                    <a:pt x="1968676" y="31761"/>
                  </a:lnTo>
                  <a:lnTo>
                    <a:pt x="1945824" y="0"/>
                  </a:lnTo>
                  <a:close/>
                </a:path>
                <a:path w="2031364" h="1068705">
                  <a:moveTo>
                    <a:pt x="2022979" y="283667"/>
                  </a:moveTo>
                  <a:lnTo>
                    <a:pt x="1154874" y="283667"/>
                  </a:lnTo>
                  <a:lnTo>
                    <a:pt x="1167695" y="283954"/>
                  </a:lnTo>
                  <a:lnTo>
                    <a:pt x="1180382" y="284818"/>
                  </a:lnTo>
                  <a:lnTo>
                    <a:pt x="1251618" y="302585"/>
                  </a:lnTo>
                  <a:lnTo>
                    <a:pt x="1288689" y="324274"/>
                  </a:lnTo>
                  <a:lnTo>
                    <a:pt x="1319743" y="351491"/>
                  </a:lnTo>
                  <a:lnTo>
                    <a:pt x="1348071" y="382360"/>
                  </a:lnTo>
                  <a:lnTo>
                    <a:pt x="1376963" y="415004"/>
                  </a:lnTo>
                  <a:lnTo>
                    <a:pt x="1409709" y="447546"/>
                  </a:lnTo>
                  <a:lnTo>
                    <a:pt x="1449598" y="478107"/>
                  </a:lnTo>
                  <a:lnTo>
                    <a:pt x="1499920" y="504812"/>
                  </a:lnTo>
                  <a:lnTo>
                    <a:pt x="1541549" y="519852"/>
                  </a:lnTo>
                  <a:lnTo>
                    <a:pt x="1585301" y="530614"/>
                  </a:lnTo>
                  <a:lnTo>
                    <a:pt x="1630403" y="537082"/>
                  </a:lnTo>
                  <a:lnTo>
                    <a:pt x="1676082" y="539242"/>
                  </a:lnTo>
                  <a:lnTo>
                    <a:pt x="1731642" y="536002"/>
                  </a:lnTo>
                  <a:lnTo>
                    <a:pt x="1785507" y="526268"/>
                  </a:lnTo>
                  <a:lnTo>
                    <a:pt x="1836266" y="510014"/>
                  </a:lnTo>
                  <a:lnTo>
                    <a:pt x="1882506" y="487217"/>
                  </a:lnTo>
                  <a:lnTo>
                    <a:pt x="1922817" y="457852"/>
                  </a:lnTo>
                  <a:lnTo>
                    <a:pt x="1955787" y="421894"/>
                  </a:lnTo>
                  <a:lnTo>
                    <a:pt x="1987779" y="372470"/>
                  </a:lnTo>
                  <a:lnTo>
                    <a:pt x="2010475" y="324651"/>
                  </a:lnTo>
                  <a:lnTo>
                    <a:pt x="2022979" y="283667"/>
                  </a:lnTo>
                  <a:close/>
                </a:path>
              </a:pathLst>
            </a:custGeom>
            <a:solidFill>
              <a:srgbClr val="FFC872"/>
            </a:solidFill>
          </p:spPr>
          <p:txBody>
            <a:bodyPr wrap="square" lIns="0" tIns="0" rIns="0" bIns="0" rtlCol="0"/>
            <a:lstStyle/>
            <a:p>
              <a:endParaRPr/>
            </a:p>
          </p:txBody>
        </p:sp>
        <p:sp>
          <p:nvSpPr>
            <p:cNvPr id="18" name="object 18"/>
            <p:cNvSpPr/>
            <p:nvPr/>
          </p:nvSpPr>
          <p:spPr>
            <a:xfrm>
              <a:off x="1541313" y="307934"/>
              <a:ext cx="575310" cy="490855"/>
            </a:xfrm>
            <a:custGeom>
              <a:avLst/>
              <a:gdLst/>
              <a:ahLst/>
              <a:cxnLst/>
              <a:rect l="l" t="t" r="r" b="b"/>
              <a:pathLst>
                <a:path w="575310" h="490855">
                  <a:moveTo>
                    <a:pt x="214847" y="0"/>
                  </a:moveTo>
                  <a:lnTo>
                    <a:pt x="155254" y="8151"/>
                  </a:lnTo>
                  <a:lnTo>
                    <a:pt x="98680" y="35229"/>
                  </a:lnTo>
                  <a:lnTo>
                    <a:pt x="61476" y="68645"/>
                  </a:lnTo>
                  <a:lnTo>
                    <a:pt x="33053" y="109345"/>
                  </a:lnTo>
                  <a:lnTo>
                    <a:pt x="13364" y="155037"/>
                  </a:lnTo>
                  <a:lnTo>
                    <a:pt x="2362" y="203431"/>
                  </a:lnTo>
                  <a:lnTo>
                    <a:pt x="0" y="252235"/>
                  </a:lnTo>
                  <a:lnTo>
                    <a:pt x="6230" y="299158"/>
                  </a:lnTo>
                  <a:lnTo>
                    <a:pt x="21007" y="341909"/>
                  </a:lnTo>
                  <a:lnTo>
                    <a:pt x="46904" y="382277"/>
                  </a:lnTo>
                  <a:lnTo>
                    <a:pt x="81701" y="416008"/>
                  </a:lnTo>
                  <a:lnTo>
                    <a:pt x="123692" y="443258"/>
                  </a:lnTo>
                  <a:lnTo>
                    <a:pt x="171169" y="464181"/>
                  </a:lnTo>
                  <a:lnTo>
                    <a:pt x="222428" y="478934"/>
                  </a:lnTo>
                  <a:lnTo>
                    <a:pt x="275762" y="487672"/>
                  </a:lnTo>
                  <a:lnTo>
                    <a:pt x="329464" y="490550"/>
                  </a:lnTo>
                  <a:lnTo>
                    <a:pt x="389198" y="486848"/>
                  </a:lnTo>
                  <a:lnTo>
                    <a:pt x="444623" y="475897"/>
                  </a:lnTo>
                  <a:lnTo>
                    <a:pt x="493181" y="457928"/>
                  </a:lnTo>
                  <a:lnTo>
                    <a:pt x="532317" y="433169"/>
                  </a:lnTo>
                  <a:lnTo>
                    <a:pt x="559474" y="401853"/>
                  </a:lnTo>
                  <a:lnTo>
                    <a:pt x="575134" y="328950"/>
                  </a:lnTo>
                  <a:lnTo>
                    <a:pt x="568683" y="287301"/>
                  </a:lnTo>
                  <a:lnTo>
                    <a:pt x="554321" y="244311"/>
                  </a:lnTo>
                  <a:lnTo>
                    <a:pt x="533257" y="201571"/>
                  </a:lnTo>
                  <a:lnTo>
                    <a:pt x="506700" y="160675"/>
                  </a:lnTo>
                  <a:lnTo>
                    <a:pt x="475856" y="123213"/>
                  </a:lnTo>
                  <a:lnTo>
                    <a:pt x="441936" y="90779"/>
                  </a:lnTo>
                  <a:lnTo>
                    <a:pt x="407094" y="64898"/>
                  </a:lnTo>
                  <a:lnTo>
                    <a:pt x="365133" y="40330"/>
                  </a:lnTo>
                  <a:lnTo>
                    <a:pt x="317884" y="19624"/>
                  </a:lnTo>
                  <a:lnTo>
                    <a:pt x="267177" y="5331"/>
                  </a:lnTo>
                  <a:lnTo>
                    <a:pt x="214847" y="0"/>
                  </a:lnTo>
                  <a:close/>
                </a:path>
              </a:pathLst>
            </a:custGeom>
            <a:solidFill>
              <a:srgbClr val="F3DECA"/>
            </a:solidFill>
          </p:spPr>
          <p:txBody>
            <a:bodyPr wrap="square" lIns="0" tIns="0" rIns="0" bIns="0" rtlCol="0"/>
            <a:lstStyle/>
            <a:p>
              <a:endParaRPr/>
            </a:p>
          </p:txBody>
        </p:sp>
      </p:grpSp>
      <p:sp>
        <p:nvSpPr>
          <p:cNvPr id="19" name="object 19"/>
          <p:cNvSpPr/>
          <p:nvPr/>
        </p:nvSpPr>
        <p:spPr>
          <a:xfrm>
            <a:off x="11925027" y="5442194"/>
            <a:ext cx="267335" cy="496570"/>
          </a:xfrm>
          <a:custGeom>
            <a:avLst/>
            <a:gdLst/>
            <a:ahLst/>
            <a:cxnLst/>
            <a:rect l="l" t="t" r="r" b="b"/>
            <a:pathLst>
              <a:path w="267334" h="496570">
                <a:moveTo>
                  <a:pt x="207636" y="0"/>
                </a:moveTo>
                <a:lnTo>
                  <a:pt x="151135" y="2522"/>
                </a:lnTo>
                <a:lnTo>
                  <a:pt x="100382" y="13004"/>
                </a:lnTo>
                <a:lnTo>
                  <a:pt x="57944" y="31598"/>
                </a:lnTo>
                <a:lnTo>
                  <a:pt x="26388" y="58459"/>
                </a:lnTo>
                <a:lnTo>
                  <a:pt x="0" y="128115"/>
                </a:lnTo>
                <a:lnTo>
                  <a:pt x="167" y="170214"/>
                </a:lnTo>
                <a:lnTo>
                  <a:pt x="7965" y="214823"/>
                </a:lnTo>
                <a:lnTo>
                  <a:pt x="22434" y="260186"/>
                </a:lnTo>
                <a:lnTo>
                  <a:pt x="42616" y="304552"/>
                </a:lnTo>
                <a:lnTo>
                  <a:pt x="67554" y="346165"/>
                </a:lnTo>
                <a:lnTo>
                  <a:pt x="96288" y="383274"/>
                </a:lnTo>
                <a:lnTo>
                  <a:pt x="126914" y="414044"/>
                </a:lnTo>
                <a:lnTo>
                  <a:pt x="164783" y="444585"/>
                </a:lnTo>
                <a:lnTo>
                  <a:pt x="208464" y="472105"/>
                </a:lnTo>
                <a:lnTo>
                  <a:pt x="256523" y="493810"/>
                </a:lnTo>
                <a:lnTo>
                  <a:pt x="266971" y="496493"/>
                </a:lnTo>
                <a:lnTo>
                  <a:pt x="266971" y="5253"/>
                </a:lnTo>
                <a:lnTo>
                  <a:pt x="207636" y="0"/>
                </a:lnTo>
                <a:close/>
              </a:path>
            </a:pathLst>
          </a:custGeom>
          <a:solidFill>
            <a:srgbClr val="F3DECA"/>
          </a:solidFill>
        </p:spPr>
        <p:txBody>
          <a:bodyPr wrap="square" lIns="0" tIns="0" rIns="0" bIns="0" rtlCol="0"/>
          <a:lstStyle/>
          <a:p>
            <a:endParaRPr/>
          </a:p>
        </p:txBody>
      </p:sp>
      <p:sp>
        <p:nvSpPr>
          <p:cNvPr id="20" name="object 20"/>
          <p:cNvSpPr/>
          <p:nvPr/>
        </p:nvSpPr>
        <p:spPr>
          <a:xfrm>
            <a:off x="11747031" y="609312"/>
            <a:ext cx="445134" cy="641350"/>
          </a:xfrm>
          <a:custGeom>
            <a:avLst/>
            <a:gdLst/>
            <a:ahLst/>
            <a:cxnLst/>
            <a:rect l="l" t="t" r="r" b="b"/>
            <a:pathLst>
              <a:path w="445134" h="641350">
                <a:moveTo>
                  <a:pt x="362934" y="0"/>
                </a:moveTo>
                <a:lnTo>
                  <a:pt x="316768" y="546"/>
                </a:lnTo>
                <a:lnTo>
                  <a:pt x="267335" y="11218"/>
                </a:lnTo>
                <a:lnTo>
                  <a:pt x="220700" y="30380"/>
                </a:lnTo>
                <a:lnTo>
                  <a:pt x="176852" y="56842"/>
                </a:lnTo>
                <a:lnTo>
                  <a:pt x="136419" y="89347"/>
                </a:lnTo>
                <a:lnTo>
                  <a:pt x="100027" y="126638"/>
                </a:lnTo>
                <a:lnTo>
                  <a:pt x="68302" y="167459"/>
                </a:lnTo>
                <a:lnTo>
                  <a:pt x="41871" y="210551"/>
                </a:lnTo>
                <a:lnTo>
                  <a:pt x="21361" y="254658"/>
                </a:lnTo>
                <a:lnTo>
                  <a:pt x="7398" y="298521"/>
                </a:lnTo>
                <a:lnTo>
                  <a:pt x="609" y="340885"/>
                </a:lnTo>
                <a:lnTo>
                  <a:pt x="0" y="351820"/>
                </a:lnTo>
                <a:lnTo>
                  <a:pt x="0" y="357230"/>
                </a:lnTo>
                <a:lnTo>
                  <a:pt x="4594" y="401289"/>
                </a:lnTo>
                <a:lnTo>
                  <a:pt x="17723" y="442326"/>
                </a:lnTo>
                <a:lnTo>
                  <a:pt x="38406" y="480132"/>
                </a:lnTo>
                <a:lnTo>
                  <a:pt x="65663" y="514498"/>
                </a:lnTo>
                <a:lnTo>
                  <a:pt x="98513" y="545216"/>
                </a:lnTo>
                <a:lnTo>
                  <a:pt x="135975" y="572076"/>
                </a:lnTo>
                <a:lnTo>
                  <a:pt x="177068" y="594870"/>
                </a:lnTo>
                <a:lnTo>
                  <a:pt x="220812" y="613389"/>
                </a:lnTo>
                <a:lnTo>
                  <a:pt x="266226" y="627424"/>
                </a:lnTo>
                <a:lnTo>
                  <a:pt x="312329" y="636767"/>
                </a:lnTo>
                <a:lnTo>
                  <a:pt x="358142" y="641207"/>
                </a:lnTo>
                <a:lnTo>
                  <a:pt x="402682" y="640537"/>
                </a:lnTo>
                <a:lnTo>
                  <a:pt x="444969" y="634547"/>
                </a:lnTo>
                <a:lnTo>
                  <a:pt x="444969" y="23690"/>
                </a:lnTo>
                <a:lnTo>
                  <a:pt x="405709" y="8180"/>
                </a:lnTo>
                <a:lnTo>
                  <a:pt x="362934" y="0"/>
                </a:lnTo>
                <a:close/>
              </a:path>
            </a:pathLst>
          </a:custGeom>
          <a:solidFill>
            <a:srgbClr val="FFC872"/>
          </a:solidFill>
        </p:spPr>
        <p:txBody>
          <a:bodyPr wrap="square" lIns="0" tIns="0" rIns="0" bIns="0" rtlCol="0"/>
          <a:lstStyle/>
          <a:p>
            <a:endParaRPr/>
          </a:p>
        </p:txBody>
      </p:sp>
      <p:sp>
        <p:nvSpPr>
          <p:cNvPr id="22" name="日期版面配置區 21">
            <a:extLst>
              <a:ext uri="{FF2B5EF4-FFF2-40B4-BE49-F238E27FC236}">
                <a16:creationId xmlns:a16="http://schemas.microsoft.com/office/drawing/2014/main" id="{3962EB47-CB46-4860-A8A5-FD7D993828A7}"/>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23" name="投影片編號版面配置區 22">
            <a:extLst>
              <a:ext uri="{FF2B5EF4-FFF2-40B4-BE49-F238E27FC236}">
                <a16:creationId xmlns:a16="http://schemas.microsoft.com/office/drawing/2014/main" id="{71A64FCF-C72C-EC32-719F-D7F01324FE5C}"/>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56</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967801" y="1520469"/>
            <a:ext cx="8255000" cy="2615268"/>
          </a:xfrm>
          <a:prstGeom prst="rect">
            <a:avLst/>
          </a:prstGeom>
        </p:spPr>
        <p:txBody>
          <a:bodyPr vert="horz" wrap="square" lIns="0" tIns="12700" rIns="0" bIns="0" rtlCol="0">
            <a:spAutoFit/>
          </a:bodyPr>
          <a:lstStyle/>
          <a:p>
            <a:pPr marL="12700">
              <a:lnSpc>
                <a:spcPct val="100000"/>
              </a:lnSpc>
              <a:spcBef>
                <a:spcPts val="100"/>
              </a:spcBef>
            </a:pPr>
            <a:r>
              <a:rPr sz="3600" dirty="0"/>
              <a:t>具備</a:t>
            </a:r>
            <a:r>
              <a:rPr sz="3600" dirty="0">
                <a:solidFill>
                  <a:srgbClr val="D34817"/>
                </a:solidFill>
              </a:rPr>
              <a:t>性別平等意識</a:t>
            </a:r>
            <a:r>
              <a:rPr sz="3600" dirty="0"/>
              <a:t>，減少傷害他人的</a:t>
            </a:r>
            <a:r>
              <a:rPr sz="3600" spc="-25" dirty="0">
                <a:solidFill>
                  <a:srgbClr val="D34817"/>
                </a:solidFill>
              </a:rPr>
              <a:t>言語</a:t>
            </a:r>
            <a:endParaRPr sz="3600" dirty="0"/>
          </a:p>
          <a:p>
            <a:pPr marL="241300" marR="5080" indent="-228600">
              <a:lnSpc>
                <a:spcPct val="200000"/>
              </a:lnSpc>
            </a:pPr>
            <a:r>
              <a:rPr sz="3600" dirty="0" err="1"/>
              <a:t>尊重彼此的</a:t>
            </a:r>
            <a:r>
              <a:rPr sz="3600" dirty="0" err="1">
                <a:solidFill>
                  <a:srgbClr val="D34817"/>
                </a:solidFill>
              </a:rPr>
              <a:t>身體自主</a:t>
            </a:r>
            <a:r>
              <a:rPr sz="3600" dirty="0" err="1"/>
              <a:t>，維持適當</a:t>
            </a:r>
            <a:r>
              <a:rPr lang="zh-TW" altLang="en-US" sz="3600" spc="-15" dirty="0">
                <a:solidFill>
                  <a:srgbClr val="D34817"/>
                </a:solidFill>
                <a:latin typeface="Microsoft JhengHei" panose="020B0604030504040204" pitchFamily="34" charset="-120"/>
                <a:ea typeface="Microsoft JhengHei" panose="020B0604030504040204" pitchFamily="34" charset="-120"/>
              </a:rPr>
              <a:t>人際</a:t>
            </a:r>
            <a:r>
              <a:rPr sz="3600" spc="-15" dirty="0" err="1">
                <a:solidFill>
                  <a:srgbClr val="D34817"/>
                </a:solidFill>
              </a:rPr>
              <a:t>界線</a:t>
            </a:r>
            <a:r>
              <a:rPr sz="3600" dirty="0" err="1"/>
              <a:t>營造</a:t>
            </a:r>
            <a:r>
              <a:rPr sz="3600" spc="-5" dirty="0" err="1">
                <a:solidFill>
                  <a:srgbClr val="74AFBD"/>
                </a:solidFill>
              </a:rPr>
              <a:t>性別友善的學</a:t>
            </a:r>
            <a:r>
              <a:rPr lang="zh-TW" altLang="en-US" sz="3600" spc="-5" dirty="0">
                <a:solidFill>
                  <a:srgbClr val="74AFBD"/>
                </a:solidFill>
                <a:latin typeface="Microsoft JhengHei" panose="020B0604030504040204" pitchFamily="34" charset="-120"/>
                <a:ea typeface="Microsoft JhengHei" panose="020B0604030504040204" pitchFamily="34" charset="-120"/>
              </a:rPr>
              <a:t>習</a:t>
            </a:r>
            <a:r>
              <a:rPr sz="3600" spc="-5" dirty="0" err="1">
                <a:solidFill>
                  <a:srgbClr val="74AFBD"/>
                </a:solidFill>
              </a:rPr>
              <a:t>與</a:t>
            </a:r>
            <a:r>
              <a:rPr lang="zh-TW" altLang="en-US" sz="3600" spc="-5" dirty="0">
                <a:solidFill>
                  <a:srgbClr val="74AFBD"/>
                </a:solidFill>
                <a:latin typeface="Microsoft JhengHei" panose="020B0604030504040204" pitchFamily="34" charset="-120"/>
                <a:ea typeface="Microsoft JhengHei" panose="020B0604030504040204" pitchFamily="34" charset="-120"/>
              </a:rPr>
              <a:t>工作</a:t>
            </a:r>
            <a:r>
              <a:rPr sz="3600" spc="-5" dirty="0" err="1">
                <a:solidFill>
                  <a:srgbClr val="74AFBD"/>
                </a:solidFill>
              </a:rPr>
              <a:t>環境</a:t>
            </a:r>
            <a:endParaRPr sz="3600" dirty="0"/>
          </a:p>
        </p:txBody>
      </p:sp>
      <p:sp>
        <p:nvSpPr>
          <p:cNvPr id="6" name="日期版面配置區 5">
            <a:extLst>
              <a:ext uri="{FF2B5EF4-FFF2-40B4-BE49-F238E27FC236}">
                <a16:creationId xmlns:a16="http://schemas.microsoft.com/office/drawing/2014/main" id="{A2DAAD0A-DADA-42B7-923B-DF83655106BC}"/>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7" name="投影片編號版面配置區 6">
            <a:extLst>
              <a:ext uri="{FF2B5EF4-FFF2-40B4-BE49-F238E27FC236}">
                <a16:creationId xmlns:a16="http://schemas.microsoft.com/office/drawing/2014/main" id="{3943D927-FED0-CEF5-DC7B-F7B5C9570195}"/>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57</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5761479" y="3597599"/>
            <a:ext cx="4446270" cy="635000"/>
          </a:xfrm>
          <a:prstGeom prst="rect">
            <a:avLst/>
          </a:prstGeom>
        </p:spPr>
        <p:txBody>
          <a:bodyPr vert="horz" wrap="square" lIns="0" tIns="12065" rIns="0" bIns="0" rtlCol="0">
            <a:spAutoFit/>
          </a:bodyPr>
          <a:lstStyle/>
          <a:p>
            <a:pPr marL="12700">
              <a:lnSpc>
                <a:spcPct val="100000"/>
              </a:lnSpc>
              <a:spcBef>
                <a:spcPts val="95"/>
              </a:spcBef>
              <a:tabLst>
                <a:tab pos="2402840" algn="l"/>
              </a:tabLst>
            </a:pPr>
            <a:r>
              <a:rPr spc="-40" dirty="0">
                <a:latin typeface="微軟正黑體"/>
                <a:cs typeface="微軟正黑體"/>
              </a:rPr>
              <a:t>性別平</a:t>
            </a:r>
            <a:r>
              <a:rPr spc="-50" dirty="0">
                <a:latin typeface="微軟正黑體"/>
                <a:cs typeface="微軟正黑體"/>
              </a:rPr>
              <a:t>等</a:t>
            </a:r>
            <a:r>
              <a:rPr dirty="0">
                <a:latin typeface="微軟正黑體"/>
                <a:cs typeface="微軟正黑體"/>
              </a:rPr>
              <a:t>	</a:t>
            </a:r>
            <a:r>
              <a:rPr spc="-40" dirty="0">
                <a:latin typeface="微軟正黑體"/>
                <a:cs typeface="微軟正黑體"/>
              </a:rPr>
              <a:t>友善尊</a:t>
            </a:r>
            <a:r>
              <a:rPr spc="-50" dirty="0">
                <a:latin typeface="微軟正黑體"/>
                <a:cs typeface="微軟正黑體"/>
              </a:rPr>
              <a:t>重</a:t>
            </a:r>
          </a:p>
        </p:txBody>
      </p:sp>
      <p:sp>
        <p:nvSpPr>
          <p:cNvPr id="6" name="object 6"/>
          <p:cNvSpPr/>
          <p:nvPr/>
        </p:nvSpPr>
        <p:spPr>
          <a:xfrm>
            <a:off x="10934737" y="4916422"/>
            <a:ext cx="1257300" cy="1927860"/>
          </a:xfrm>
          <a:custGeom>
            <a:avLst/>
            <a:gdLst/>
            <a:ahLst/>
            <a:cxnLst/>
            <a:rect l="l" t="t" r="r" b="b"/>
            <a:pathLst>
              <a:path w="1257300" h="1927859">
                <a:moveTo>
                  <a:pt x="1257261" y="0"/>
                </a:moveTo>
                <a:lnTo>
                  <a:pt x="1212344" y="20875"/>
                </a:lnTo>
                <a:lnTo>
                  <a:pt x="1169627" y="45695"/>
                </a:lnTo>
                <a:lnTo>
                  <a:pt x="1130076" y="73095"/>
                </a:lnTo>
                <a:lnTo>
                  <a:pt x="1094653" y="101710"/>
                </a:lnTo>
                <a:lnTo>
                  <a:pt x="1064323" y="130174"/>
                </a:lnTo>
                <a:lnTo>
                  <a:pt x="1027890" y="171950"/>
                </a:lnTo>
                <a:lnTo>
                  <a:pt x="998022" y="215599"/>
                </a:lnTo>
                <a:lnTo>
                  <a:pt x="973966" y="260500"/>
                </a:lnTo>
                <a:lnTo>
                  <a:pt x="954968" y="306028"/>
                </a:lnTo>
                <a:lnTo>
                  <a:pt x="940275" y="351564"/>
                </a:lnTo>
                <a:lnTo>
                  <a:pt x="929132" y="396483"/>
                </a:lnTo>
                <a:lnTo>
                  <a:pt x="920786" y="440164"/>
                </a:lnTo>
                <a:lnTo>
                  <a:pt x="914484" y="481984"/>
                </a:lnTo>
                <a:lnTo>
                  <a:pt x="909472" y="521322"/>
                </a:lnTo>
                <a:lnTo>
                  <a:pt x="903965" y="581663"/>
                </a:lnTo>
                <a:lnTo>
                  <a:pt x="902258" y="637451"/>
                </a:lnTo>
                <a:lnTo>
                  <a:pt x="904419" y="699193"/>
                </a:lnTo>
                <a:lnTo>
                  <a:pt x="910208" y="755729"/>
                </a:lnTo>
                <a:lnTo>
                  <a:pt x="918590" y="807809"/>
                </a:lnTo>
                <a:lnTo>
                  <a:pt x="928527" y="856183"/>
                </a:lnTo>
                <a:lnTo>
                  <a:pt x="948919" y="944820"/>
                </a:lnTo>
                <a:lnTo>
                  <a:pt x="957301" y="986583"/>
                </a:lnTo>
                <a:lnTo>
                  <a:pt x="963090" y="1027645"/>
                </a:lnTo>
                <a:lnTo>
                  <a:pt x="965250" y="1068755"/>
                </a:lnTo>
                <a:lnTo>
                  <a:pt x="963665" y="1102216"/>
                </a:lnTo>
                <a:lnTo>
                  <a:pt x="949375" y="1172234"/>
                </a:lnTo>
                <a:lnTo>
                  <a:pt x="935596" y="1209560"/>
                </a:lnTo>
                <a:lnTo>
                  <a:pt x="915062" y="1251379"/>
                </a:lnTo>
                <a:lnTo>
                  <a:pt x="894281" y="1286361"/>
                </a:lnTo>
                <a:lnTo>
                  <a:pt x="866284" y="1326051"/>
                </a:lnTo>
                <a:lnTo>
                  <a:pt x="830919" y="1366941"/>
                </a:lnTo>
                <a:lnTo>
                  <a:pt x="788033" y="1405524"/>
                </a:lnTo>
                <a:lnTo>
                  <a:pt x="737471" y="1438294"/>
                </a:lnTo>
                <a:lnTo>
                  <a:pt x="679081" y="1461744"/>
                </a:lnTo>
                <a:lnTo>
                  <a:pt x="631254" y="1470765"/>
                </a:lnTo>
                <a:lnTo>
                  <a:pt x="586566" y="1471145"/>
                </a:lnTo>
                <a:lnTo>
                  <a:pt x="544386" y="1464848"/>
                </a:lnTo>
                <a:lnTo>
                  <a:pt x="504085" y="1453839"/>
                </a:lnTo>
                <a:lnTo>
                  <a:pt x="465033" y="1440085"/>
                </a:lnTo>
                <a:lnTo>
                  <a:pt x="426601" y="1425548"/>
                </a:lnTo>
                <a:lnTo>
                  <a:pt x="388157" y="1412195"/>
                </a:lnTo>
                <a:lnTo>
                  <a:pt x="349073" y="1401990"/>
                </a:lnTo>
                <a:lnTo>
                  <a:pt x="308718" y="1396899"/>
                </a:lnTo>
                <a:lnTo>
                  <a:pt x="266463" y="1398886"/>
                </a:lnTo>
                <a:lnTo>
                  <a:pt x="221678" y="1409915"/>
                </a:lnTo>
                <a:lnTo>
                  <a:pt x="178587" y="1429505"/>
                </a:lnTo>
                <a:lnTo>
                  <a:pt x="139515" y="1455929"/>
                </a:lnTo>
                <a:lnTo>
                  <a:pt x="104722" y="1488000"/>
                </a:lnTo>
                <a:lnTo>
                  <a:pt x="74466" y="1524533"/>
                </a:lnTo>
                <a:lnTo>
                  <a:pt x="49006" y="1564343"/>
                </a:lnTo>
                <a:lnTo>
                  <a:pt x="28600" y="1606244"/>
                </a:lnTo>
                <a:lnTo>
                  <a:pt x="13508" y="1649050"/>
                </a:lnTo>
                <a:lnTo>
                  <a:pt x="3987" y="1691576"/>
                </a:lnTo>
                <a:lnTo>
                  <a:pt x="240" y="1729666"/>
                </a:lnTo>
                <a:lnTo>
                  <a:pt x="0" y="1742135"/>
                </a:lnTo>
                <a:lnTo>
                  <a:pt x="3887" y="1792254"/>
                </a:lnTo>
                <a:lnTo>
                  <a:pt x="14785" y="1840045"/>
                </a:lnTo>
                <a:lnTo>
                  <a:pt x="31546" y="1885303"/>
                </a:lnTo>
                <a:lnTo>
                  <a:pt x="53022" y="1927821"/>
                </a:lnTo>
                <a:lnTo>
                  <a:pt x="1257261" y="1927821"/>
                </a:lnTo>
                <a:lnTo>
                  <a:pt x="1257261" y="0"/>
                </a:lnTo>
                <a:close/>
              </a:path>
            </a:pathLst>
          </a:custGeom>
          <a:solidFill>
            <a:srgbClr val="423789"/>
          </a:solidFill>
        </p:spPr>
        <p:txBody>
          <a:bodyPr wrap="square" lIns="0" tIns="0" rIns="0" bIns="0" rtlCol="0"/>
          <a:lstStyle/>
          <a:p>
            <a:endParaRPr/>
          </a:p>
        </p:txBody>
      </p:sp>
      <p:grpSp>
        <p:nvGrpSpPr>
          <p:cNvPr id="7" name="object 7"/>
          <p:cNvGrpSpPr/>
          <p:nvPr/>
        </p:nvGrpSpPr>
        <p:grpSpPr>
          <a:xfrm>
            <a:off x="0" y="40"/>
            <a:ext cx="3227705" cy="3291840"/>
            <a:chOff x="0" y="40"/>
            <a:chExt cx="3227705" cy="3291840"/>
          </a:xfrm>
        </p:grpSpPr>
        <p:sp>
          <p:nvSpPr>
            <p:cNvPr id="8" name="object 8"/>
            <p:cNvSpPr/>
            <p:nvPr/>
          </p:nvSpPr>
          <p:spPr>
            <a:xfrm>
              <a:off x="0" y="40"/>
              <a:ext cx="3227705" cy="1702435"/>
            </a:xfrm>
            <a:custGeom>
              <a:avLst/>
              <a:gdLst/>
              <a:ahLst/>
              <a:cxnLst/>
              <a:rect l="l" t="t" r="r" b="b"/>
              <a:pathLst>
                <a:path w="3227705" h="1702435">
                  <a:moveTo>
                    <a:pt x="3086468" y="0"/>
                  </a:moveTo>
                  <a:lnTo>
                    <a:pt x="208381" y="0"/>
                  </a:lnTo>
                  <a:lnTo>
                    <a:pt x="168717" y="35333"/>
                  </a:lnTo>
                  <a:lnTo>
                    <a:pt x="130918" y="71453"/>
                  </a:lnTo>
                  <a:lnTo>
                    <a:pt x="95065" y="108335"/>
                  </a:lnTo>
                  <a:lnTo>
                    <a:pt x="61241" y="145953"/>
                  </a:lnTo>
                  <a:lnTo>
                    <a:pt x="29525" y="184280"/>
                  </a:lnTo>
                  <a:lnTo>
                    <a:pt x="0" y="223291"/>
                  </a:lnTo>
                  <a:lnTo>
                    <a:pt x="0" y="1259713"/>
                  </a:lnTo>
                  <a:lnTo>
                    <a:pt x="27948" y="1303956"/>
                  </a:lnTo>
                  <a:lnTo>
                    <a:pt x="57893" y="1346732"/>
                  </a:lnTo>
                  <a:lnTo>
                    <a:pt x="89784" y="1387869"/>
                  </a:lnTo>
                  <a:lnTo>
                    <a:pt x="123570" y="1427194"/>
                  </a:lnTo>
                  <a:lnTo>
                    <a:pt x="159201" y="1464537"/>
                  </a:lnTo>
                  <a:lnTo>
                    <a:pt x="196627" y="1499723"/>
                  </a:lnTo>
                  <a:lnTo>
                    <a:pt x="235797" y="1532583"/>
                  </a:lnTo>
                  <a:lnTo>
                    <a:pt x="276661" y="1562943"/>
                  </a:lnTo>
                  <a:lnTo>
                    <a:pt x="319168" y="1590632"/>
                  </a:lnTo>
                  <a:lnTo>
                    <a:pt x="363268" y="1615478"/>
                  </a:lnTo>
                  <a:lnTo>
                    <a:pt x="408910" y="1637309"/>
                  </a:lnTo>
                  <a:lnTo>
                    <a:pt x="456044" y="1655952"/>
                  </a:lnTo>
                  <a:lnTo>
                    <a:pt x="500775" y="1670214"/>
                  </a:lnTo>
                  <a:lnTo>
                    <a:pt x="546884" y="1681823"/>
                  </a:lnTo>
                  <a:lnTo>
                    <a:pt x="594109" y="1690808"/>
                  </a:lnTo>
                  <a:lnTo>
                    <a:pt x="642186" y="1697193"/>
                  </a:lnTo>
                  <a:lnTo>
                    <a:pt x="690854" y="1701005"/>
                  </a:lnTo>
                  <a:lnTo>
                    <a:pt x="739851" y="1702269"/>
                  </a:lnTo>
                  <a:lnTo>
                    <a:pt x="792906" y="1700802"/>
                  </a:lnTo>
                  <a:lnTo>
                    <a:pt x="845710" y="1696422"/>
                  </a:lnTo>
                  <a:lnTo>
                    <a:pt x="897935" y="1689164"/>
                  </a:lnTo>
                  <a:lnTo>
                    <a:pt x="949250" y="1679063"/>
                  </a:lnTo>
                  <a:lnTo>
                    <a:pt x="999326" y="1666153"/>
                  </a:lnTo>
                  <a:lnTo>
                    <a:pt x="1047833" y="1650469"/>
                  </a:lnTo>
                  <a:lnTo>
                    <a:pt x="1094443" y="1632045"/>
                  </a:lnTo>
                  <a:lnTo>
                    <a:pt x="1138825" y="1610916"/>
                  </a:lnTo>
                  <a:lnTo>
                    <a:pt x="1180650" y="1587116"/>
                  </a:lnTo>
                  <a:lnTo>
                    <a:pt x="1219588" y="1560681"/>
                  </a:lnTo>
                  <a:lnTo>
                    <a:pt x="1255311" y="1531644"/>
                  </a:lnTo>
                  <a:lnTo>
                    <a:pt x="1287488" y="1500040"/>
                  </a:lnTo>
                  <a:lnTo>
                    <a:pt x="1315790" y="1465904"/>
                  </a:lnTo>
                  <a:lnTo>
                    <a:pt x="1339888" y="1429270"/>
                  </a:lnTo>
                  <a:lnTo>
                    <a:pt x="1359736" y="1389388"/>
                  </a:lnTo>
                  <a:lnTo>
                    <a:pt x="1373751" y="1349437"/>
                  </a:lnTo>
                  <a:lnTo>
                    <a:pt x="1382647" y="1309427"/>
                  </a:lnTo>
                  <a:lnTo>
                    <a:pt x="1387140" y="1269368"/>
                  </a:lnTo>
                  <a:lnTo>
                    <a:pt x="1387946" y="1229270"/>
                  </a:lnTo>
                  <a:lnTo>
                    <a:pt x="1385780" y="1189142"/>
                  </a:lnTo>
                  <a:lnTo>
                    <a:pt x="1381358" y="1148995"/>
                  </a:lnTo>
                  <a:lnTo>
                    <a:pt x="1375395" y="1108838"/>
                  </a:lnTo>
                  <a:lnTo>
                    <a:pt x="1361712" y="1028533"/>
                  </a:lnTo>
                  <a:lnTo>
                    <a:pt x="1355422" y="988405"/>
                  </a:lnTo>
                  <a:lnTo>
                    <a:pt x="1350454" y="948307"/>
                  </a:lnTo>
                  <a:lnTo>
                    <a:pt x="1347524" y="908248"/>
                  </a:lnTo>
                  <a:lnTo>
                    <a:pt x="1347347" y="868237"/>
                  </a:lnTo>
                  <a:lnTo>
                    <a:pt x="1350640" y="828286"/>
                  </a:lnTo>
                  <a:lnTo>
                    <a:pt x="1358116" y="788403"/>
                  </a:lnTo>
                  <a:lnTo>
                    <a:pt x="1370494" y="748598"/>
                  </a:lnTo>
                  <a:lnTo>
                    <a:pt x="1388487" y="708882"/>
                  </a:lnTo>
                  <a:lnTo>
                    <a:pt x="1412811" y="669264"/>
                  </a:lnTo>
                  <a:lnTo>
                    <a:pt x="1442682" y="631601"/>
                  </a:lnTo>
                  <a:lnTo>
                    <a:pt x="1476886" y="597082"/>
                  </a:lnTo>
                  <a:lnTo>
                    <a:pt x="1514842" y="565899"/>
                  </a:lnTo>
                  <a:lnTo>
                    <a:pt x="1555971" y="538247"/>
                  </a:lnTo>
                  <a:lnTo>
                    <a:pt x="1599693" y="514319"/>
                  </a:lnTo>
                  <a:lnTo>
                    <a:pt x="1645429" y="494308"/>
                  </a:lnTo>
                  <a:lnTo>
                    <a:pt x="1692599" y="478408"/>
                  </a:lnTo>
                  <a:lnTo>
                    <a:pt x="1740623" y="466811"/>
                  </a:lnTo>
                  <a:lnTo>
                    <a:pt x="1788921" y="459711"/>
                  </a:lnTo>
                  <a:lnTo>
                    <a:pt x="1836915" y="457301"/>
                  </a:lnTo>
                  <a:lnTo>
                    <a:pt x="1857248" y="457757"/>
                  </a:lnTo>
                  <a:lnTo>
                    <a:pt x="1897242" y="461421"/>
                  </a:lnTo>
                  <a:lnTo>
                    <a:pt x="1964117" y="477036"/>
                  </a:lnTo>
                  <a:lnTo>
                    <a:pt x="2005072" y="494314"/>
                  </a:lnTo>
                  <a:lnTo>
                    <a:pt x="2040892" y="515781"/>
                  </a:lnTo>
                  <a:lnTo>
                    <a:pt x="2072795" y="540744"/>
                  </a:lnTo>
                  <a:lnTo>
                    <a:pt x="2101995" y="568508"/>
                  </a:lnTo>
                  <a:lnTo>
                    <a:pt x="2129711" y="598379"/>
                  </a:lnTo>
                  <a:lnTo>
                    <a:pt x="2185550" y="661666"/>
                  </a:lnTo>
                  <a:lnTo>
                    <a:pt x="2216107" y="693694"/>
                  </a:lnTo>
                  <a:lnTo>
                    <a:pt x="2250044" y="725053"/>
                  </a:lnTo>
                  <a:lnTo>
                    <a:pt x="2288577" y="755050"/>
                  </a:lnTo>
                  <a:lnTo>
                    <a:pt x="2332923" y="782989"/>
                  </a:lnTo>
                  <a:lnTo>
                    <a:pt x="2384298" y="808177"/>
                  </a:lnTo>
                  <a:lnTo>
                    <a:pt x="2427885" y="824835"/>
                  </a:lnTo>
                  <a:lnTo>
                    <a:pt x="2473150" y="838481"/>
                  </a:lnTo>
                  <a:lnTo>
                    <a:pt x="2519732" y="849109"/>
                  </a:lnTo>
                  <a:lnTo>
                    <a:pt x="2567267" y="856710"/>
                  </a:lnTo>
                  <a:lnTo>
                    <a:pt x="2615393" y="861276"/>
                  </a:lnTo>
                  <a:lnTo>
                    <a:pt x="2663748" y="862799"/>
                  </a:lnTo>
                  <a:lnTo>
                    <a:pt x="2716831" y="860950"/>
                  </a:lnTo>
                  <a:lnTo>
                    <a:pt x="2769268" y="855397"/>
                  </a:lnTo>
                  <a:lnTo>
                    <a:pt x="2820575" y="846131"/>
                  </a:lnTo>
                  <a:lnTo>
                    <a:pt x="2870269" y="833144"/>
                  </a:lnTo>
                  <a:lnTo>
                    <a:pt x="2917866" y="816427"/>
                  </a:lnTo>
                  <a:lnTo>
                    <a:pt x="2962881" y="795972"/>
                  </a:lnTo>
                  <a:lnTo>
                    <a:pt x="3004833" y="771771"/>
                  </a:lnTo>
                  <a:lnTo>
                    <a:pt x="3043235" y="743815"/>
                  </a:lnTo>
                  <a:lnTo>
                    <a:pt x="3077606" y="712096"/>
                  </a:lnTo>
                  <a:lnTo>
                    <a:pt x="3107461" y="676605"/>
                  </a:lnTo>
                  <a:lnTo>
                    <a:pt x="3140971" y="627293"/>
                  </a:lnTo>
                  <a:lnTo>
                    <a:pt x="3168555" y="578984"/>
                  </a:lnTo>
                  <a:lnTo>
                    <a:pt x="3190488" y="531664"/>
                  </a:lnTo>
                  <a:lnTo>
                    <a:pt x="3207045" y="485319"/>
                  </a:lnTo>
                  <a:lnTo>
                    <a:pt x="3218502" y="439934"/>
                  </a:lnTo>
                  <a:lnTo>
                    <a:pt x="3225132" y="395495"/>
                  </a:lnTo>
                  <a:lnTo>
                    <a:pt x="3227211" y="351988"/>
                  </a:lnTo>
                  <a:lnTo>
                    <a:pt x="3225014" y="309398"/>
                  </a:lnTo>
                  <a:lnTo>
                    <a:pt x="3218815" y="267712"/>
                  </a:lnTo>
                  <a:lnTo>
                    <a:pt x="3208889" y="226915"/>
                  </a:lnTo>
                  <a:lnTo>
                    <a:pt x="3195512" y="186992"/>
                  </a:lnTo>
                  <a:lnTo>
                    <a:pt x="3178957" y="147930"/>
                  </a:lnTo>
                  <a:lnTo>
                    <a:pt x="3159501" y="109714"/>
                  </a:lnTo>
                  <a:lnTo>
                    <a:pt x="3137417" y="72329"/>
                  </a:lnTo>
                  <a:lnTo>
                    <a:pt x="3112981" y="35763"/>
                  </a:lnTo>
                  <a:lnTo>
                    <a:pt x="3086468" y="0"/>
                  </a:lnTo>
                  <a:close/>
                </a:path>
              </a:pathLst>
            </a:custGeom>
            <a:solidFill>
              <a:srgbClr val="FF8870"/>
            </a:solidFill>
          </p:spPr>
          <p:txBody>
            <a:bodyPr wrap="square" lIns="0" tIns="0" rIns="0" bIns="0" rtlCol="0"/>
            <a:lstStyle/>
            <a:p>
              <a:endParaRPr/>
            </a:p>
          </p:txBody>
        </p:sp>
        <p:sp>
          <p:nvSpPr>
            <p:cNvPr id="9" name="object 9"/>
            <p:cNvSpPr/>
            <p:nvPr/>
          </p:nvSpPr>
          <p:spPr>
            <a:xfrm>
              <a:off x="0" y="2478"/>
              <a:ext cx="2037080" cy="3289300"/>
            </a:xfrm>
            <a:custGeom>
              <a:avLst/>
              <a:gdLst/>
              <a:ahLst/>
              <a:cxnLst/>
              <a:rect l="l" t="t" r="r" b="b"/>
              <a:pathLst>
                <a:path w="2037080" h="3289300">
                  <a:moveTo>
                    <a:pt x="49972" y="3263900"/>
                  </a:moveTo>
                  <a:lnTo>
                    <a:pt x="0" y="3263900"/>
                  </a:lnTo>
                  <a:lnTo>
                    <a:pt x="0" y="3276600"/>
                  </a:lnTo>
                  <a:lnTo>
                    <a:pt x="47983" y="3289300"/>
                  </a:lnTo>
                  <a:lnTo>
                    <a:pt x="321917" y="3289300"/>
                  </a:lnTo>
                  <a:lnTo>
                    <a:pt x="371908" y="3276600"/>
                  </a:lnTo>
                  <a:lnTo>
                    <a:pt x="104982" y="3276600"/>
                  </a:lnTo>
                  <a:lnTo>
                    <a:pt x="49972" y="3263900"/>
                  </a:lnTo>
                  <a:close/>
                </a:path>
                <a:path w="2037080" h="3289300">
                  <a:moveTo>
                    <a:pt x="643885" y="1193800"/>
                  </a:moveTo>
                  <a:lnTo>
                    <a:pt x="554034" y="1193800"/>
                  </a:lnTo>
                  <a:lnTo>
                    <a:pt x="514790" y="1206500"/>
                  </a:lnTo>
                  <a:lnTo>
                    <a:pt x="473498" y="1219200"/>
                  </a:lnTo>
                  <a:lnTo>
                    <a:pt x="430037" y="1231900"/>
                  </a:lnTo>
                  <a:lnTo>
                    <a:pt x="394053" y="1244600"/>
                  </a:lnTo>
                  <a:lnTo>
                    <a:pt x="361162" y="1270000"/>
                  </a:lnTo>
                  <a:lnTo>
                    <a:pt x="331401" y="1295400"/>
                  </a:lnTo>
                  <a:lnTo>
                    <a:pt x="304808" y="1333500"/>
                  </a:lnTo>
                  <a:lnTo>
                    <a:pt x="281419" y="1371600"/>
                  </a:lnTo>
                  <a:lnTo>
                    <a:pt x="261272" y="1409700"/>
                  </a:lnTo>
                  <a:lnTo>
                    <a:pt x="244403" y="1460500"/>
                  </a:lnTo>
                  <a:lnTo>
                    <a:pt x="230850" y="1511300"/>
                  </a:lnTo>
                  <a:lnTo>
                    <a:pt x="220649" y="1562100"/>
                  </a:lnTo>
                  <a:lnTo>
                    <a:pt x="213839" y="1612900"/>
                  </a:lnTo>
                  <a:lnTo>
                    <a:pt x="210455" y="1663700"/>
                  </a:lnTo>
                  <a:lnTo>
                    <a:pt x="210535" y="1714500"/>
                  </a:lnTo>
                  <a:lnTo>
                    <a:pt x="214116" y="1765300"/>
                  </a:lnTo>
                  <a:lnTo>
                    <a:pt x="221235" y="1816100"/>
                  </a:lnTo>
                  <a:lnTo>
                    <a:pt x="231929" y="1866900"/>
                  </a:lnTo>
                  <a:lnTo>
                    <a:pt x="250318" y="1917700"/>
                  </a:lnTo>
                  <a:lnTo>
                    <a:pt x="273442" y="1968500"/>
                  </a:lnTo>
                  <a:lnTo>
                    <a:pt x="300675" y="2019300"/>
                  </a:lnTo>
                  <a:lnTo>
                    <a:pt x="331390" y="2057400"/>
                  </a:lnTo>
                  <a:lnTo>
                    <a:pt x="364962" y="2095500"/>
                  </a:lnTo>
                  <a:lnTo>
                    <a:pt x="400763" y="2133600"/>
                  </a:lnTo>
                  <a:lnTo>
                    <a:pt x="438168" y="2159000"/>
                  </a:lnTo>
                  <a:lnTo>
                    <a:pt x="476548" y="2197100"/>
                  </a:lnTo>
                  <a:lnTo>
                    <a:pt x="554386" y="2260600"/>
                  </a:lnTo>
                  <a:lnTo>
                    <a:pt x="592454" y="2286000"/>
                  </a:lnTo>
                  <a:lnTo>
                    <a:pt x="628915" y="2311400"/>
                  </a:lnTo>
                  <a:lnTo>
                    <a:pt x="663203" y="2349500"/>
                  </a:lnTo>
                  <a:lnTo>
                    <a:pt x="694751" y="2387600"/>
                  </a:lnTo>
                  <a:lnTo>
                    <a:pt x="722991" y="2425700"/>
                  </a:lnTo>
                  <a:lnTo>
                    <a:pt x="747356" y="2463800"/>
                  </a:lnTo>
                  <a:lnTo>
                    <a:pt x="767280" y="2514600"/>
                  </a:lnTo>
                  <a:lnTo>
                    <a:pt x="782195" y="2565400"/>
                  </a:lnTo>
                  <a:lnTo>
                    <a:pt x="789724" y="2616200"/>
                  </a:lnTo>
                  <a:lnTo>
                    <a:pt x="793231" y="2667000"/>
                  </a:lnTo>
                  <a:lnTo>
                    <a:pt x="792820" y="2705100"/>
                  </a:lnTo>
                  <a:lnTo>
                    <a:pt x="788596" y="2755900"/>
                  </a:lnTo>
                  <a:lnTo>
                    <a:pt x="780661" y="2806700"/>
                  </a:lnTo>
                  <a:lnTo>
                    <a:pt x="769121" y="2844800"/>
                  </a:lnTo>
                  <a:lnTo>
                    <a:pt x="754078" y="2895600"/>
                  </a:lnTo>
                  <a:lnTo>
                    <a:pt x="735638" y="2933700"/>
                  </a:lnTo>
                  <a:lnTo>
                    <a:pt x="713905" y="2984500"/>
                  </a:lnTo>
                  <a:lnTo>
                    <a:pt x="688982" y="3022600"/>
                  </a:lnTo>
                  <a:lnTo>
                    <a:pt x="660973" y="3060700"/>
                  </a:lnTo>
                  <a:lnTo>
                    <a:pt x="629982" y="3098800"/>
                  </a:lnTo>
                  <a:lnTo>
                    <a:pt x="596115" y="3136900"/>
                  </a:lnTo>
                  <a:lnTo>
                    <a:pt x="553453" y="3162300"/>
                  </a:lnTo>
                  <a:lnTo>
                    <a:pt x="508862" y="3200400"/>
                  </a:lnTo>
                  <a:lnTo>
                    <a:pt x="462706" y="3225800"/>
                  </a:lnTo>
                  <a:lnTo>
                    <a:pt x="269693" y="3276600"/>
                  </a:lnTo>
                  <a:lnTo>
                    <a:pt x="371908" y="3276600"/>
                  </a:lnTo>
                  <a:lnTo>
                    <a:pt x="421436" y="3251200"/>
                  </a:lnTo>
                  <a:lnTo>
                    <a:pt x="470129" y="3238500"/>
                  </a:lnTo>
                  <a:lnTo>
                    <a:pt x="517616" y="3213100"/>
                  </a:lnTo>
                  <a:lnTo>
                    <a:pt x="563524" y="3187700"/>
                  </a:lnTo>
                  <a:lnTo>
                    <a:pt x="607481" y="3149600"/>
                  </a:lnTo>
                  <a:lnTo>
                    <a:pt x="642304" y="3111500"/>
                  </a:lnTo>
                  <a:lnTo>
                    <a:pt x="674164" y="3073400"/>
                  </a:lnTo>
                  <a:lnTo>
                    <a:pt x="702956" y="3035300"/>
                  </a:lnTo>
                  <a:lnTo>
                    <a:pt x="728571" y="2984500"/>
                  </a:lnTo>
                  <a:lnTo>
                    <a:pt x="750904" y="2946400"/>
                  </a:lnTo>
                  <a:lnTo>
                    <a:pt x="769848" y="2895600"/>
                  </a:lnTo>
                  <a:lnTo>
                    <a:pt x="785295" y="2857500"/>
                  </a:lnTo>
                  <a:lnTo>
                    <a:pt x="797139" y="2806700"/>
                  </a:lnTo>
                  <a:lnTo>
                    <a:pt x="805274" y="2755900"/>
                  </a:lnTo>
                  <a:lnTo>
                    <a:pt x="809592" y="2705100"/>
                  </a:lnTo>
                  <a:lnTo>
                    <a:pt x="809986" y="2667000"/>
                  </a:lnTo>
                  <a:lnTo>
                    <a:pt x="806351" y="2616200"/>
                  </a:lnTo>
                  <a:lnTo>
                    <a:pt x="798578" y="2565400"/>
                  </a:lnTo>
                  <a:lnTo>
                    <a:pt x="783024" y="2514600"/>
                  </a:lnTo>
                  <a:lnTo>
                    <a:pt x="762130" y="2463800"/>
                  </a:lnTo>
                  <a:lnTo>
                    <a:pt x="736598" y="2413000"/>
                  </a:lnTo>
                  <a:lnTo>
                    <a:pt x="707134" y="2374900"/>
                  </a:lnTo>
                  <a:lnTo>
                    <a:pt x="674441" y="2336800"/>
                  </a:lnTo>
                  <a:lnTo>
                    <a:pt x="639222" y="2298700"/>
                  </a:lnTo>
                  <a:lnTo>
                    <a:pt x="602182" y="2273300"/>
                  </a:lnTo>
                  <a:lnTo>
                    <a:pt x="564024" y="2235200"/>
                  </a:lnTo>
                  <a:lnTo>
                    <a:pt x="487511" y="2184400"/>
                  </a:lnTo>
                  <a:lnTo>
                    <a:pt x="449904" y="2146300"/>
                  </a:lnTo>
                  <a:lnTo>
                    <a:pt x="413253" y="2120900"/>
                  </a:lnTo>
                  <a:lnTo>
                    <a:pt x="378180" y="2082800"/>
                  </a:lnTo>
                  <a:lnTo>
                    <a:pt x="345304" y="2044700"/>
                  </a:lnTo>
                  <a:lnTo>
                    <a:pt x="315248" y="2006600"/>
                  </a:lnTo>
                  <a:lnTo>
                    <a:pt x="288633" y="1968500"/>
                  </a:lnTo>
                  <a:lnTo>
                    <a:pt x="266080" y="1917700"/>
                  </a:lnTo>
                  <a:lnTo>
                    <a:pt x="248211" y="1866900"/>
                  </a:lnTo>
                  <a:lnTo>
                    <a:pt x="238063" y="1816100"/>
                  </a:lnTo>
                  <a:lnTo>
                    <a:pt x="231335" y="1765300"/>
                  </a:lnTo>
                  <a:lnTo>
                    <a:pt x="227984" y="1714500"/>
                  </a:lnTo>
                  <a:lnTo>
                    <a:pt x="227970" y="1663700"/>
                  </a:lnTo>
                  <a:lnTo>
                    <a:pt x="231250" y="1612900"/>
                  </a:lnTo>
                  <a:lnTo>
                    <a:pt x="237781" y="1562100"/>
                  </a:lnTo>
                  <a:lnTo>
                    <a:pt x="247523" y="1524000"/>
                  </a:lnTo>
                  <a:lnTo>
                    <a:pt x="260433" y="1473200"/>
                  </a:lnTo>
                  <a:lnTo>
                    <a:pt x="276469" y="1422400"/>
                  </a:lnTo>
                  <a:lnTo>
                    <a:pt x="295588" y="1384300"/>
                  </a:lnTo>
                  <a:lnTo>
                    <a:pt x="317750" y="1346200"/>
                  </a:lnTo>
                  <a:lnTo>
                    <a:pt x="342913" y="1308100"/>
                  </a:lnTo>
                  <a:lnTo>
                    <a:pt x="402070" y="1257300"/>
                  </a:lnTo>
                  <a:lnTo>
                    <a:pt x="478520" y="1231900"/>
                  </a:lnTo>
                  <a:lnTo>
                    <a:pt x="518821" y="1219200"/>
                  </a:lnTo>
                  <a:lnTo>
                    <a:pt x="557033" y="1219200"/>
                  </a:lnTo>
                  <a:lnTo>
                    <a:pt x="593308" y="1206500"/>
                  </a:lnTo>
                  <a:lnTo>
                    <a:pt x="692818" y="1206500"/>
                  </a:lnTo>
                  <a:lnTo>
                    <a:pt x="643885" y="1193800"/>
                  </a:lnTo>
                  <a:close/>
                </a:path>
                <a:path w="2037080" h="3289300">
                  <a:moveTo>
                    <a:pt x="692818" y="1206500"/>
                  </a:moveTo>
                  <a:lnTo>
                    <a:pt x="649197" y="1206500"/>
                  </a:lnTo>
                  <a:lnTo>
                    <a:pt x="700871" y="1219200"/>
                  </a:lnTo>
                  <a:lnTo>
                    <a:pt x="748992" y="1231900"/>
                  </a:lnTo>
                  <a:lnTo>
                    <a:pt x="794224" y="1257300"/>
                  </a:lnTo>
                  <a:lnTo>
                    <a:pt x="837226" y="1282700"/>
                  </a:lnTo>
                  <a:lnTo>
                    <a:pt x="878663" y="1308100"/>
                  </a:lnTo>
                  <a:lnTo>
                    <a:pt x="959487" y="1384300"/>
                  </a:lnTo>
                  <a:lnTo>
                    <a:pt x="997110" y="1409700"/>
                  </a:lnTo>
                  <a:lnTo>
                    <a:pt x="1035502" y="1447800"/>
                  </a:lnTo>
                  <a:lnTo>
                    <a:pt x="1075170" y="1473200"/>
                  </a:lnTo>
                  <a:lnTo>
                    <a:pt x="1116619" y="1498600"/>
                  </a:lnTo>
                  <a:lnTo>
                    <a:pt x="1160352" y="1524000"/>
                  </a:lnTo>
                  <a:lnTo>
                    <a:pt x="1206876" y="1536700"/>
                  </a:lnTo>
                  <a:lnTo>
                    <a:pt x="1256694" y="1549400"/>
                  </a:lnTo>
                  <a:lnTo>
                    <a:pt x="1310313" y="1562100"/>
                  </a:lnTo>
                  <a:lnTo>
                    <a:pt x="1418300" y="1562100"/>
                  </a:lnTo>
                  <a:lnTo>
                    <a:pt x="1468433" y="1549400"/>
                  </a:lnTo>
                  <a:lnTo>
                    <a:pt x="1311734" y="1549400"/>
                  </a:lnTo>
                  <a:lnTo>
                    <a:pt x="1259790" y="1536700"/>
                  </a:lnTo>
                  <a:lnTo>
                    <a:pt x="1211445" y="1524000"/>
                  </a:lnTo>
                  <a:lnTo>
                    <a:pt x="1166224" y="1511300"/>
                  </a:lnTo>
                  <a:lnTo>
                    <a:pt x="1123650" y="1485900"/>
                  </a:lnTo>
                  <a:lnTo>
                    <a:pt x="1083246" y="1460500"/>
                  </a:lnTo>
                  <a:lnTo>
                    <a:pt x="1044536" y="1422400"/>
                  </a:lnTo>
                  <a:lnTo>
                    <a:pt x="1007045" y="1397000"/>
                  </a:lnTo>
                  <a:lnTo>
                    <a:pt x="934646" y="1333500"/>
                  </a:lnTo>
                  <a:lnTo>
                    <a:pt x="898377" y="1308100"/>
                  </a:lnTo>
                  <a:lnTo>
                    <a:pt x="861061" y="1282700"/>
                  </a:lnTo>
                  <a:lnTo>
                    <a:pt x="822272" y="1257300"/>
                  </a:lnTo>
                  <a:lnTo>
                    <a:pt x="781586" y="1231900"/>
                  </a:lnTo>
                  <a:lnTo>
                    <a:pt x="738576" y="1219200"/>
                  </a:lnTo>
                  <a:lnTo>
                    <a:pt x="692818" y="1206500"/>
                  </a:lnTo>
                  <a:close/>
                </a:path>
                <a:path w="2037080" h="3289300">
                  <a:moveTo>
                    <a:pt x="1545496" y="0"/>
                  </a:moveTo>
                  <a:lnTo>
                    <a:pt x="1517128" y="0"/>
                  </a:lnTo>
                  <a:lnTo>
                    <a:pt x="1559522" y="38100"/>
                  </a:lnTo>
                  <a:lnTo>
                    <a:pt x="1600154" y="63500"/>
                  </a:lnTo>
                  <a:lnTo>
                    <a:pt x="1639008" y="101600"/>
                  </a:lnTo>
                  <a:lnTo>
                    <a:pt x="1676069" y="127000"/>
                  </a:lnTo>
                  <a:lnTo>
                    <a:pt x="1711324" y="165100"/>
                  </a:lnTo>
                  <a:lnTo>
                    <a:pt x="1744758" y="203200"/>
                  </a:lnTo>
                  <a:lnTo>
                    <a:pt x="1776355" y="241300"/>
                  </a:lnTo>
                  <a:lnTo>
                    <a:pt x="1806101" y="266700"/>
                  </a:lnTo>
                  <a:lnTo>
                    <a:pt x="1833982" y="304800"/>
                  </a:lnTo>
                  <a:lnTo>
                    <a:pt x="1859983" y="342900"/>
                  </a:lnTo>
                  <a:lnTo>
                    <a:pt x="1884089" y="381000"/>
                  </a:lnTo>
                  <a:lnTo>
                    <a:pt x="1906286" y="419100"/>
                  </a:lnTo>
                  <a:lnTo>
                    <a:pt x="1926558" y="457200"/>
                  </a:lnTo>
                  <a:lnTo>
                    <a:pt x="1944892" y="495300"/>
                  </a:lnTo>
                  <a:lnTo>
                    <a:pt x="1961273" y="533400"/>
                  </a:lnTo>
                  <a:lnTo>
                    <a:pt x="1975686" y="584200"/>
                  </a:lnTo>
                  <a:lnTo>
                    <a:pt x="1988116" y="622300"/>
                  </a:lnTo>
                  <a:lnTo>
                    <a:pt x="1998548" y="660400"/>
                  </a:lnTo>
                  <a:lnTo>
                    <a:pt x="2006969" y="698500"/>
                  </a:lnTo>
                  <a:lnTo>
                    <a:pt x="2013364" y="736600"/>
                  </a:lnTo>
                  <a:lnTo>
                    <a:pt x="2017717" y="774700"/>
                  </a:lnTo>
                  <a:lnTo>
                    <a:pt x="2020014" y="812800"/>
                  </a:lnTo>
                  <a:lnTo>
                    <a:pt x="2020241" y="850900"/>
                  </a:lnTo>
                  <a:lnTo>
                    <a:pt x="2018383" y="889000"/>
                  </a:lnTo>
                  <a:lnTo>
                    <a:pt x="2014425" y="927100"/>
                  </a:lnTo>
                  <a:lnTo>
                    <a:pt x="2008352" y="965200"/>
                  </a:lnTo>
                  <a:lnTo>
                    <a:pt x="2000150" y="990600"/>
                  </a:lnTo>
                  <a:lnTo>
                    <a:pt x="1988494" y="1028700"/>
                  </a:lnTo>
                  <a:lnTo>
                    <a:pt x="1973882" y="1079500"/>
                  </a:lnTo>
                  <a:lnTo>
                    <a:pt x="1956410" y="1117600"/>
                  </a:lnTo>
                  <a:lnTo>
                    <a:pt x="1936173" y="1155700"/>
                  </a:lnTo>
                  <a:lnTo>
                    <a:pt x="1913265" y="1193800"/>
                  </a:lnTo>
                  <a:lnTo>
                    <a:pt x="1887783" y="1231900"/>
                  </a:lnTo>
                  <a:lnTo>
                    <a:pt x="1859821" y="1270000"/>
                  </a:lnTo>
                  <a:lnTo>
                    <a:pt x="1829474" y="1308100"/>
                  </a:lnTo>
                  <a:lnTo>
                    <a:pt x="1796838" y="1333500"/>
                  </a:lnTo>
                  <a:lnTo>
                    <a:pt x="1762007" y="1371600"/>
                  </a:lnTo>
                  <a:lnTo>
                    <a:pt x="1725076" y="1397000"/>
                  </a:lnTo>
                  <a:lnTo>
                    <a:pt x="1686141" y="1435100"/>
                  </a:lnTo>
                  <a:lnTo>
                    <a:pt x="1645296" y="1460500"/>
                  </a:lnTo>
                  <a:lnTo>
                    <a:pt x="1602637" y="1485900"/>
                  </a:lnTo>
                  <a:lnTo>
                    <a:pt x="1558259" y="1498600"/>
                  </a:lnTo>
                  <a:lnTo>
                    <a:pt x="1512257" y="1524000"/>
                  </a:lnTo>
                  <a:lnTo>
                    <a:pt x="1464725" y="1536700"/>
                  </a:lnTo>
                  <a:lnTo>
                    <a:pt x="1403476" y="1536700"/>
                  </a:lnTo>
                  <a:lnTo>
                    <a:pt x="1391385" y="1549400"/>
                  </a:lnTo>
                  <a:lnTo>
                    <a:pt x="1468433" y="1549400"/>
                  </a:lnTo>
                  <a:lnTo>
                    <a:pt x="1517095" y="1536700"/>
                  </a:lnTo>
                  <a:lnTo>
                    <a:pt x="1564189" y="1511300"/>
                  </a:lnTo>
                  <a:lnTo>
                    <a:pt x="1609618" y="1498600"/>
                  </a:lnTo>
                  <a:lnTo>
                    <a:pt x="1653285" y="1473200"/>
                  </a:lnTo>
                  <a:lnTo>
                    <a:pt x="1695094" y="1447800"/>
                  </a:lnTo>
                  <a:lnTo>
                    <a:pt x="1734946" y="1422400"/>
                  </a:lnTo>
                  <a:lnTo>
                    <a:pt x="1772746" y="1384300"/>
                  </a:lnTo>
                  <a:lnTo>
                    <a:pt x="1808396" y="1346200"/>
                  </a:lnTo>
                  <a:lnTo>
                    <a:pt x="1841800" y="1320800"/>
                  </a:lnTo>
                  <a:lnTo>
                    <a:pt x="1872859" y="1282700"/>
                  </a:lnTo>
                  <a:lnTo>
                    <a:pt x="1901479" y="1244600"/>
                  </a:lnTo>
                  <a:lnTo>
                    <a:pt x="1927560" y="1206500"/>
                  </a:lnTo>
                  <a:lnTo>
                    <a:pt x="1951007" y="1155700"/>
                  </a:lnTo>
                  <a:lnTo>
                    <a:pt x="1971722" y="1117600"/>
                  </a:lnTo>
                  <a:lnTo>
                    <a:pt x="1989608" y="1079500"/>
                  </a:lnTo>
                  <a:lnTo>
                    <a:pt x="2004570" y="1041400"/>
                  </a:lnTo>
                  <a:lnTo>
                    <a:pt x="2016508" y="1003300"/>
                  </a:lnTo>
                  <a:lnTo>
                    <a:pt x="2024669" y="965200"/>
                  </a:lnTo>
                  <a:lnTo>
                    <a:pt x="2030786" y="927100"/>
                  </a:lnTo>
                  <a:lnTo>
                    <a:pt x="2034873" y="889000"/>
                  </a:lnTo>
                  <a:lnTo>
                    <a:pt x="2036943" y="850900"/>
                  </a:lnTo>
                  <a:lnTo>
                    <a:pt x="2037011" y="812800"/>
                  </a:lnTo>
                  <a:lnTo>
                    <a:pt x="2035089" y="774700"/>
                  </a:lnTo>
                  <a:lnTo>
                    <a:pt x="2031192" y="736600"/>
                  </a:lnTo>
                  <a:lnTo>
                    <a:pt x="2025332" y="698500"/>
                  </a:lnTo>
                  <a:lnTo>
                    <a:pt x="2017525" y="660400"/>
                  </a:lnTo>
                  <a:lnTo>
                    <a:pt x="2007782" y="622300"/>
                  </a:lnTo>
                  <a:lnTo>
                    <a:pt x="1996119" y="584200"/>
                  </a:lnTo>
                  <a:lnTo>
                    <a:pt x="1982548" y="546100"/>
                  </a:lnTo>
                  <a:lnTo>
                    <a:pt x="1967083" y="508000"/>
                  </a:lnTo>
                  <a:lnTo>
                    <a:pt x="1949738" y="469900"/>
                  </a:lnTo>
                  <a:lnTo>
                    <a:pt x="1930526" y="431800"/>
                  </a:lnTo>
                  <a:lnTo>
                    <a:pt x="1909461" y="393700"/>
                  </a:lnTo>
                  <a:lnTo>
                    <a:pt x="1886557" y="355600"/>
                  </a:lnTo>
                  <a:lnTo>
                    <a:pt x="1861828" y="317500"/>
                  </a:lnTo>
                  <a:lnTo>
                    <a:pt x="1835286" y="279400"/>
                  </a:lnTo>
                  <a:lnTo>
                    <a:pt x="1806946" y="241300"/>
                  </a:lnTo>
                  <a:lnTo>
                    <a:pt x="1776821" y="215900"/>
                  </a:lnTo>
                  <a:lnTo>
                    <a:pt x="1744924" y="177800"/>
                  </a:lnTo>
                  <a:lnTo>
                    <a:pt x="1711271" y="139700"/>
                  </a:lnTo>
                  <a:lnTo>
                    <a:pt x="1675873" y="114300"/>
                  </a:lnTo>
                  <a:lnTo>
                    <a:pt x="1638745" y="76200"/>
                  </a:lnTo>
                  <a:lnTo>
                    <a:pt x="1599900" y="38100"/>
                  </a:lnTo>
                  <a:lnTo>
                    <a:pt x="1559353" y="12700"/>
                  </a:lnTo>
                  <a:lnTo>
                    <a:pt x="1545496" y="0"/>
                  </a:lnTo>
                  <a:close/>
                </a:path>
              </a:pathLst>
            </a:custGeom>
            <a:solidFill>
              <a:srgbClr val="74AFBD"/>
            </a:solidFill>
          </p:spPr>
          <p:txBody>
            <a:bodyPr wrap="square" lIns="0" tIns="0" rIns="0" bIns="0" rtlCol="0"/>
            <a:lstStyle/>
            <a:p>
              <a:endParaRPr/>
            </a:p>
          </p:txBody>
        </p:sp>
      </p:grpSp>
      <p:grpSp>
        <p:nvGrpSpPr>
          <p:cNvPr id="10" name="object 10"/>
          <p:cNvGrpSpPr/>
          <p:nvPr/>
        </p:nvGrpSpPr>
        <p:grpSpPr>
          <a:xfrm>
            <a:off x="-4762" y="5677513"/>
            <a:ext cx="1410335" cy="1185545"/>
            <a:chOff x="-4762" y="5677513"/>
            <a:chExt cx="1410335" cy="1185545"/>
          </a:xfrm>
        </p:grpSpPr>
        <p:pic>
          <p:nvPicPr>
            <p:cNvPr id="11" name="object 11"/>
            <p:cNvPicPr/>
            <p:nvPr/>
          </p:nvPicPr>
          <p:blipFill>
            <a:blip r:embed="rId2" cstate="print"/>
            <a:stretch>
              <a:fillRect/>
            </a:stretch>
          </p:blipFill>
          <p:spPr>
            <a:xfrm>
              <a:off x="0" y="6704397"/>
              <a:ext cx="197268" cy="153602"/>
            </a:xfrm>
            <a:prstGeom prst="rect">
              <a:avLst/>
            </a:prstGeom>
          </p:spPr>
        </p:pic>
        <p:sp>
          <p:nvSpPr>
            <p:cNvPr id="12" name="object 12"/>
            <p:cNvSpPr/>
            <p:nvPr/>
          </p:nvSpPr>
          <p:spPr>
            <a:xfrm>
              <a:off x="0" y="5682276"/>
              <a:ext cx="1400810" cy="1176020"/>
            </a:xfrm>
            <a:custGeom>
              <a:avLst/>
              <a:gdLst/>
              <a:ahLst/>
              <a:cxnLst/>
              <a:rect l="l" t="t" r="r" b="b"/>
              <a:pathLst>
                <a:path w="1400810" h="1176020">
                  <a:moveTo>
                    <a:pt x="0" y="0"/>
                  </a:moveTo>
                  <a:lnTo>
                    <a:pt x="0" y="17073"/>
                  </a:lnTo>
                  <a:lnTo>
                    <a:pt x="19308" y="17567"/>
                  </a:lnTo>
                  <a:lnTo>
                    <a:pt x="62421" y="21300"/>
                  </a:lnTo>
                  <a:lnTo>
                    <a:pt x="104891" y="27676"/>
                  </a:lnTo>
                  <a:lnTo>
                    <a:pt x="146623" y="36722"/>
                  </a:lnTo>
                  <a:lnTo>
                    <a:pt x="187521" y="48466"/>
                  </a:lnTo>
                  <a:lnTo>
                    <a:pt x="227492" y="62934"/>
                  </a:lnTo>
                  <a:lnTo>
                    <a:pt x="269762" y="81853"/>
                  </a:lnTo>
                  <a:lnTo>
                    <a:pt x="310591" y="104034"/>
                  </a:lnTo>
                  <a:lnTo>
                    <a:pt x="349910" y="129377"/>
                  </a:lnTo>
                  <a:lnTo>
                    <a:pt x="387648" y="157781"/>
                  </a:lnTo>
                  <a:lnTo>
                    <a:pt x="423736" y="189142"/>
                  </a:lnTo>
                  <a:lnTo>
                    <a:pt x="458106" y="223360"/>
                  </a:lnTo>
                  <a:lnTo>
                    <a:pt x="490687" y="260333"/>
                  </a:lnTo>
                  <a:lnTo>
                    <a:pt x="521411" y="299960"/>
                  </a:lnTo>
                  <a:lnTo>
                    <a:pt x="550208" y="342139"/>
                  </a:lnTo>
                  <a:lnTo>
                    <a:pt x="577008" y="386769"/>
                  </a:lnTo>
                  <a:lnTo>
                    <a:pt x="601743" y="433747"/>
                  </a:lnTo>
                  <a:lnTo>
                    <a:pt x="624343" y="482973"/>
                  </a:lnTo>
                  <a:lnTo>
                    <a:pt x="644738" y="534345"/>
                  </a:lnTo>
                  <a:lnTo>
                    <a:pt x="604442" y="548054"/>
                  </a:lnTo>
                  <a:lnTo>
                    <a:pt x="564361" y="564962"/>
                  </a:lnTo>
                  <a:lnTo>
                    <a:pt x="524595" y="585013"/>
                  </a:lnTo>
                  <a:lnTo>
                    <a:pt x="485247" y="608153"/>
                  </a:lnTo>
                  <a:lnTo>
                    <a:pt x="446419" y="634327"/>
                  </a:lnTo>
                  <a:lnTo>
                    <a:pt x="408212" y="663479"/>
                  </a:lnTo>
                  <a:lnTo>
                    <a:pt x="370620" y="695661"/>
                  </a:lnTo>
                  <a:lnTo>
                    <a:pt x="334071" y="730503"/>
                  </a:lnTo>
                  <a:lnTo>
                    <a:pt x="298341" y="768264"/>
                  </a:lnTo>
                  <a:lnTo>
                    <a:pt x="263640" y="808785"/>
                  </a:lnTo>
                  <a:lnTo>
                    <a:pt x="230070" y="852010"/>
                  </a:lnTo>
                  <a:lnTo>
                    <a:pt x="195657" y="901350"/>
                  </a:lnTo>
                  <a:lnTo>
                    <a:pt x="164999" y="950940"/>
                  </a:lnTo>
                  <a:lnTo>
                    <a:pt x="138236" y="1000312"/>
                  </a:lnTo>
                  <a:lnTo>
                    <a:pt x="115509" y="1048994"/>
                  </a:lnTo>
                  <a:lnTo>
                    <a:pt x="96957" y="1096517"/>
                  </a:lnTo>
                  <a:lnTo>
                    <a:pt x="82719" y="1142411"/>
                  </a:lnTo>
                  <a:lnTo>
                    <a:pt x="75278" y="1175723"/>
                  </a:lnTo>
                  <a:lnTo>
                    <a:pt x="93266" y="1175723"/>
                  </a:lnTo>
                  <a:lnTo>
                    <a:pt x="100340" y="1144862"/>
                  </a:lnTo>
                  <a:lnTo>
                    <a:pt x="114446" y="1100024"/>
                  </a:lnTo>
                  <a:lnTo>
                    <a:pt x="132648" y="1053700"/>
                  </a:lnTo>
                  <a:lnTo>
                    <a:pt x="154870" y="1006199"/>
                  </a:lnTo>
                  <a:lnTo>
                    <a:pt x="180926" y="958110"/>
                  </a:lnTo>
                  <a:lnTo>
                    <a:pt x="210660" y="909953"/>
                  </a:lnTo>
                  <a:lnTo>
                    <a:pt x="243913" y="862246"/>
                  </a:lnTo>
                  <a:lnTo>
                    <a:pt x="280277" y="815600"/>
                  </a:lnTo>
                  <a:lnTo>
                    <a:pt x="317955" y="772201"/>
                  </a:lnTo>
                  <a:lnTo>
                    <a:pt x="356813" y="732121"/>
                  </a:lnTo>
                  <a:lnTo>
                    <a:pt x="396715" y="695431"/>
                  </a:lnTo>
                  <a:lnTo>
                    <a:pt x="437528" y="662202"/>
                  </a:lnTo>
                  <a:lnTo>
                    <a:pt x="479115" y="632506"/>
                  </a:lnTo>
                  <a:lnTo>
                    <a:pt x="521343" y="606414"/>
                  </a:lnTo>
                  <a:lnTo>
                    <a:pt x="564075" y="583997"/>
                  </a:lnTo>
                  <a:lnTo>
                    <a:pt x="607178" y="565327"/>
                  </a:lnTo>
                  <a:lnTo>
                    <a:pt x="650516" y="550474"/>
                  </a:lnTo>
                  <a:lnTo>
                    <a:pt x="668592" y="550474"/>
                  </a:lnTo>
                  <a:lnTo>
                    <a:pt x="667052" y="545801"/>
                  </a:lnTo>
                  <a:lnTo>
                    <a:pt x="717079" y="535267"/>
                  </a:lnTo>
                  <a:lnTo>
                    <a:pt x="766953" y="529972"/>
                  </a:lnTo>
                  <a:lnTo>
                    <a:pt x="916528" y="529972"/>
                  </a:lnTo>
                  <a:lnTo>
                    <a:pt x="915436" y="529621"/>
                  </a:lnTo>
                  <a:lnTo>
                    <a:pt x="661261" y="529621"/>
                  </a:lnTo>
                  <a:lnTo>
                    <a:pt x="640443" y="477089"/>
                  </a:lnTo>
                  <a:lnTo>
                    <a:pt x="617356" y="426742"/>
                  </a:lnTo>
                  <a:lnTo>
                    <a:pt x="592072" y="378684"/>
                  </a:lnTo>
                  <a:lnTo>
                    <a:pt x="564660" y="333021"/>
                  </a:lnTo>
                  <a:lnTo>
                    <a:pt x="535191" y="289857"/>
                  </a:lnTo>
                  <a:lnTo>
                    <a:pt x="503736" y="249296"/>
                  </a:lnTo>
                  <a:lnTo>
                    <a:pt x="470367" y="211443"/>
                  </a:lnTo>
                  <a:lnTo>
                    <a:pt x="435153" y="176404"/>
                  </a:lnTo>
                  <a:lnTo>
                    <a:pt x="398165" y="144283"/>
                  </a:lnTo>
                  <a:lnTo>
                    <a:pt x="359474" y="115184"/>
                  </a:lnTo>
                  <a:lnTo>
                    <a:pt x="319152" y="89213"/>
                  </a:lnTo>
                  <a:lnTo>
                    <a:pt x="277267" y="66474"/>
                  </a:lnTo>
                  <a:lnTo>
                    <a:pt x="233893" y="47072"/>
                  </a:lnTo>
                  <a:lnTo>
                    <a:pt x="193050" y="32284"/>
                  </a:lnTo>
                  <a:lnTo>
                    <a:pt x="151273" y="20268"/>
                  </a:lnTo>
                  <a:lnTo>
                    <a:pt x="108657" y="10996"/>
                  </a:lnTo>
                  <a:lnTo>
                    <a:pt x="65300" y="4440"/>
                  </a:lnTo>
                  <a:lnTo>
                    <a:pt x="21297" y="575"/>
                  </a:lnTo>
                  <a:lnTo>
                    <a:pt x="0" y="0"/>
                  </a:lnTo>
                  <a:close/>
                </a:path>
                <a:path w="1400810" h="1176020">
                  <a:moveTo>
                    <a:pt x="668592" y="550474"/>
                  </a:moveTo>
                  <a:lnTo>
                    <a:pt x="650516" y="550474"/>
                  </a:lnTo>
                  <a:lnTo>
                    <a:pt x="662390" y="586381"/>
                  </a:lnTo>
                  <a:lnTo>
                    <a:pt x="673233" y="623132"/>
                  </a:lnTo>
                  <a:lnTo>
                    <a:pt x="683024" y="660715"/>
                  </a:lnTo>
                  <a:lnTo>
                    <a:pt x="691741" y="699115"/>
                  </a:lnTo>
                  <a:lnTo>
                    <a:pt x="701549" y="750952"/>
                  </a:lnTo>
                  <a:lnTo>
                    <a:pt x="712417" y="830839"/>
                  </a:lnTo>
                  <a:lnTo>
                    <a:pt x="717204" y="891943"/>
                  </a:lnTo>
                  <a:lnTo>
                    <a:pt x="718823" y="951499"/>
                  </a:lnTo>
                  <a:lnTo>
                    <a:pt x="717346" y="1009160"/>
                  </a:lnTo>
                  <a:lnTo>
                    <a:pt x="712828" y="1064702"/>
                  </a:lnTo>
                  <a:lnTo>
                    <a:pt x="705391" y="1117413"/>
                  </a:lnTo>
                  <a:lnTo>
                    <a:pt x="695057" y="1167313"/>
                  </a:lnTo>
                  <a:lnTo>
                    <a:pt x="692686" y="1175723"/>
                  </a:lnTo>
                  <a:lnTo>
                    <a:pt x="709886" y="1175723"/>
                  </a:lnTo>
                  <a:lnTo>
                    <a:pt x="725238" y="1100024"/>
                  </a:lnTo>
                  <a:lnTo>
                    <a:pt x="731421" y="1048737"/>
                  </a:lnTo>
                  <a:lnTo>
                    <a:pt x="734951" y="995307"/>
                  </a:lnTo>
                  <a:lnTo>
                    <a:pt x="735768" y="940021"/>
                  </a:lnTo>
                  <a:lnTo>
                    <a:pt x="733813" y="883162"/>
                  </a:lnTo>
                  <a:lnTo>
                    <a:pt x="729025" y="825015"/>
                  </a:lnTo>
                  <a:lnTo>
                    <a:pt x="721344" y="765866"/>
                  </a:lnTo>
                  <a:lnTo>
                    <a:pt x="712054" y="712979"/>
                  </a:lnTo>
                  <a:lnTo>
                    <a:pt x="699749" y="656964"/>
                  </a:lnTo>
                  <a:lnTo>
                    <a:pt x="689896" y="619083"/>
                  </a:lnTo>
                  <a:lnTo>
                    <a:pt x="678991" y="582025"/>
                  </a:lnTo>
                  <a:lnTo>
                    <a:pt x="668592" y="550474"/>
                  </a:lnTo>
                  <a:close/>
                </a:path>
                <a:path w="1400810" h="1176020">
                  <a:moveTo>
                    <a:pt x="916528" y="529972"/>
                  </a:moveTo>
                  <a:lnTo>
                    <a:pt x="766953" y="529972"/>
                  </a:lnTo>
                  <a:lnTo>
                    <a:pt x="816470" y="530079"/>
                  </a:lnTo>
                  <a:lnTo>
                    <a:pt x="865426" y="535755"/>
                  </a:lnTo>
                  <a:lnTo>
                    <a:pt x="907791" y="545179"/>
                  </a:lnTo>
                  <a:lnTo>
                    <a:pt x="949182" y="558522"/>
                  </a:lnTo>
                  <a:lnTo>
                    <a:pt x="989480" y="575621"/>
                  </a:lnTo>
                  <a:lnTo>
                    <a:pt x="1028567" y="596310"/>
                  </a:lnTo>
                  <a:lnTo>
                    <a:pt x="1066325" y="620425"/>
                  </a:lnTo>
                  <a:lnTo>
                    <a:pt x="1102635" y="647800"/>
                  </a:lnTo>
                  <a:lnTo>
                    <a:pt x="1137380" y="678272"/>
                  </a:lnTo>
                  <a:lnTo>
                    <a:pt x="1170442" y="711677"/>
                  </a:lnTo>
                  <a:lnTo>
                    <a:pt x="1201701" y="747848"/>
                  </a:lnTo>
                  <a:lnTo>
                    <a:pt x="1231041" y="786622"/>
                  </a:lnTo>
                  <a:lnTo>
                    <a:pt x="1258342" y="827834"/>
                  </a:lnTo>
                  <a:lnTo>
                    <a:pt x="1283486" y="871319"/>
                  </a:lnTo>
                  <a:lnTo>
                    <a:pt x="1306357" y="916913"/>
                  </a:lnTo>
                  <a:lnTo>
                    <a:pt x="1326834" y="964451"/>
                  </a:lnTo>
                  <a:lnTo>
                    <a:pt x="1344800" y="1013769"/>
                  </a:lnTo>
                  <a:lnTo>
                    <a:pt x="1360137" y="1064702"/>
                  </a:lnTo>
                  <a:lnTo>
                    <a:pt x="1372727" y="1117085"/>
                  </a:lnTo>
                  <a:lnTo>
                    <a:pt x="1383014" y="1175723"/>
                  </a:lnTo>
                  <a:lnTo>
                    <a:pt x="1400355" y="1175723"/>
                  </a:lnTo>
                  <a:lnTo>
                    <a:pt x="1389555" y="1113833"/>
                  </a:lnTo>
                  <a:lnTo>
                    <a:pt x="1376667" y="1060247"/>
                  </a:lnTo>
                  <a:lnTo>
                    <a:pt x="1360951" y="1008141"/>
                  </a:lnTo>
                  <a:lnTo>
                    <a:pt x="1342527" y="957683"/>
                  </a:lnTo>
                  <a:lnTo>
                    <a:pt x="1321516" y="909042"/>
                  </a:lnTo>
                  <a:lnTo>
                    <a:pt x="1297960" y="862246"/>
                  </a:lnTo>
                  <a:lnTo>
                    <a:pt x="1272223" y="817886"/>
                  </a:lnTo>
                  <a:lnTo>
                    <a:pt x="1244183" y="775709"/>
                  </a:lnTo>
                  <a:lnTo>
                    <a:pt x="1214043" y="736024"/>
                  </a:lnTo>
                  <a:lnTo>
                    <a:pt x="1181924" y="698999"/>
                  </a:lnTo>
                  <a:lnTo>
                    <a:pt x="1147948" y="664803"/>
                  </a:lnTo>
                  <a:lnTo>
                    <a:pt x="1112236" y="633604"/>
                  </a:lnTo>
                  <a:lnTo>
                    <a:pt x="1074910" y="605573"/>
                  </a:lnTo>
                  <a:lnTo>
                    <a:pt x="1036092" y="580876"/>
                  </a:lnTo>
                  <a:lnTo>
                    <a:pt x="995902" y="559683"/>
                  </a:lnTo>
                  <a:lnTo>
                    <a:pt x="954463" y="542162"/>
                  </a:lnTo>
                  <a:lnTo>
                    <a:pt x="916528" y="529972"/>
                  </a:lnTo>
                  <a:close/>
                </a:path>
                <a:path w="1400810" h="1176020">
                  <a:moveTo>
                    <a:pt x="765420" y="512877"/>
                  </a:moveTo>
                  <a:lnTo>
                    <a:pt x="713384" y="518479"/>
                  </a:lnTo>
                  <a:lnTo>
                    <a:pt x="661261" y="529621"/>
                  </a:lnTo>
                  <a:lnTo>
                    <a:pt x="915436" y="529621"/>
                  </a:lnTo>
                  <a:lnTo>
                    <a:pt x="911895" y="528483"/>
                  </a:lnTo>
                  <a:lnTo>
                    <a:pt x="868321" y="518813"/>
                  </a:lnTo>
                  <a:lnTo>
                    <a:pt x="817141" y="512945"/>
                  </a:lnTo>
                  <a:lnTo>
                    <a:pt x="765420" y="512877"/>
                  </a:lnTo>
                  <a:close/>
                </a:path>
              </a:pathLst>
            </a:custGeom>
            <a:solidFill>
              <a:srgbClr val="FF866E"/>
            </a:solidFill>
          </p:spPr>
          <p:txBody>
            <a:bodyPr wrap="square" lIns="0" tIns="0" rIns="0" bIns="0" rtlCol="0"/>
            <a:lstStyle/>
            <a:p>
              <a:endParaRPr/>
            </a:p>
          </p:txBody>
        </p:sp>
        <p:sp>
          <p:nvSpPr>
            <p:cNvPr id="13" name="object 13"/>
            <p:cNvSpPr/>
            <p:nvPr/>
          </p:nvSpPr>
          <p:spPr>
            <a:xfrm>
              <a:off x="0" y="5682276"/>
              <a:ext cx="1400810" cy="1176020"/>
            </a:xfrm>
            <a:custGeom>
              <a:avLst/>
              <a:gdLst/>
              <a:ahLst/>
              <a:cxnLst/>
              <a:rect l="l" t="t" r="r" b="b"/>
              <a:pathLst>
                <a:path w="1400810" h="1176020">
                  <a:moveTo>
                    <a:pt x="692686" y="1175723"/>
                  </a:moveTo>
                  <a:lnTo>
                    <a:pt x="705391" y="1117413"/>
                  </a:lnTo>
                  <a:lnTo>
                    <a:pt x="712845" y="1064580"/>
                  </a:lnTo>
                  <a:lnTo>
                    <a:pt x="717346" y="1009160"/>
                  </a:lnTo>
                  <a:lnTo>
                    <a:pt x="718823" y="951499"/>
                  </a:lnTo>
                  <a:lnTo>
                    <a:pt x="717204" y="891943"/>
                  </a:lnTo>
                  <a:lnTo>
                    <a:pt x="712417" y="830839"/>
                  </a:lnTo>
                  <a:lnTo>
                    <a:pt x="704390" y="768533"/>
                  </a:lnTo>
                  <a:lnTo>
                    <a:pt x="695224" y="716232"/>
                  </a:lnTo>
                  <a:lnTo>
                    <a:pt x="683024" y="660715"/>
                  </a:lnTo>
                  <a:lnTo>
                    <a:pt x="673233" y="623132"/>
                  </a:lnTo>
                  <a:lnTo>
                    <a:pt x="662390" y="586381"/>
                  </a:lnTo>
                  <a:lnTo>
                    <a:pt x="650516" y="550474"/>
                  </a:lnTo>
                  <a:lnTo>
                    <a:pt x="607178" y="565327"/>
                  </a:lnTo>
                  <a:lnTo>
                    <a:pt x="564075" y="583997"/>
                  </a:lnTo>
                  <a:lnTo>
                    <a:pt x="521343" y="606414"/>
                  </a:lnTo>
                  <a:lnTo>
                    <a:pt x="479115" y="632506"/>
                  </a:lnTo>
                  <a:lnTo>
                    <a:pt x="437528" y="662202"/>
                  </a:lnTo>
                  <a:lnTo>
                    <a:pt x="396715" y="695431"/>
                  </a:lnTo>
                  <a:lnTo>
                    <a:pt x="356813" y="732121"/>
                  </a:lnTo>
                  <a:lnTo>
                    <a:pt x="317955" y="772201"/>
                  </a:lnTo>
                  <a:lnTo>
                    <a:pt x="280277" y="815600"/>
                  </a:lnTo>
                  <a:lnTo>
                    <a:pt x="243913" y="862246"/>
                  </a:lnTo>
                  <a:lnTo>
                    <a:pt x="210660" y="909953"/>
                  </a:lnTo>
                  <a:lnTo>
                    <a:pt x="180926" y="958110"/>
                  </a:lnTo>
                  <a:lnTo>
                    <a:pt x="154870" y="1006199"/>
                  </a:lnTo>
                  <a:lnTo>
                    <a:pt x="132648" y="1053700"/>
                  </a:lnTo>
                  <a:lnTo>
                    <a:pt x="114419" y="1100094"/>
                  </a:lnTo>
                  <a:lnTo>
                    <a:pt x="100340" y="1144862"/>
                  </a:lnTo>
                  <a:lnTo>
                    <a:pt x="93266" y="1175723"/>
                  </a:lnTo>
                </a:path>
                <a:path w="1400810" h="1176020">
                  <a:moveTo>
                    <a:pt x="0" y="0"/>
                  </a:moveTo>
                  <a:lnTo>
                    <a:pt x="65300" y="4440"/>
                  </a:lnTo>
                  <a:lnTo>
                    <a:pt x="108657" y="10996"/>
                  </a:lnTo>
                  <a:lnTo>
                    <a:pt x="151273" y="20268"/>
                  </a:lnTo>
                  <a:lnTo>
                    <a:pt x="193050" y="32284"/>
                  </a:lnTo>
                  <a:lnTo>
                    <a:pt x="233893" y="47072"/>
                  </a:lnTo>
                  <a:lnTo>
                    <a:pt x="277267" y="66474"/>
                  </a:lnTo>
                  <a:lnTo>
                    <a:pt x="319152" y="89213"/>
                  </a:lnTo>
                  <a:lnTo>
                    <a:pt x="359474" y="115184"/>
                  </a:lnTo>
                  <a:lnTo>
                    <a:pt x="398165" y="144283"/>
                  </a:lnTo>
                  <a:lnTo>
                    <a:pt x="435153" y="176404"/>
                  </a:lnTo>
                  <a:lnTo>
                    <a:pt x="470367" y="211443"/>
                  </a:lnTo>
                  <a:lnTo>
                    <a:pt x="503736" y="249296"/>
                  </a:lnTo>
                  <a:lnTo>
                    <a:pt x="535191" y="289857"/>
                  </a:lnTo>
                  <a:lnTo>
                    <a:pt x="564660" y="333021"/>
                  </a:lnTo>
                  <a:lnTo>
                    <a:pt x="592072" y="378684"/>
                  </a:lnTo>
                  <a:lnTo>
                    <a:pt x="617356" y="426742"/>
                  </a:lnTo>
                  <a:lnTo>
                    <a:pt x="640443" y="477089"/>
                  </a:lnTo>
                  <a:lnTo>
                    <a:pt x="661261" y="529621"/>
                  </a:lnTo>
                  <a:lnTo>
                    <a:pt x="713384" y="518479"/>
                  </a:lnTo>
                  <a:lnTo>
                    <a:pt x="765420" y="512877"/>
                  </a:lnTo>
                  <a:lnTo>
                    <a:pt x="817141" y="512945"/>
                  </a:lnTo>
                  <a:lnTo>
                    <a:pt x="868321" y="518813"/>
                  </a:lnTo>
                  <a:lnTo>
                    <a:pt x="911895" y="528483"/>
                  </a:lnTo>
                  <a:lnTo>
                    <a:pt x="954463" y="542162"/>
                  </a:lnTo>
                  <a:lnTo>
                    <a:pt x="995902" y="559683"/>
                  </a:lnTo>
                  <a:lnTo>
                    <a:pt x="1036092" y="580876"/>
                  </a:lnTo>
                  <a:lnTo>
                    <a:pt x="1074910" y="605573"/>
                  </a:lnTo>
                  <a:lnTo>
                    <a:pt x="1112236" y="633604"/>
                  </a:lnTo>
                  <a:lnTo>
                    <a:pt x="1147948" y="664803"/>
                  </a:lnTo>
                  <a:lnTo>
                    <a:pt x="1181924" y="698999"/>
                  </a:lnTo>
                  <a:lnTo>
                    <a:pt x="1214043" y="736024"/>
                  </a:lnTo>
                  <a:lnTo>
                    <a:pt x="1244183" y="775709"/>
                  </a:lnTo>
                  <a:lnTo>
                    <a:pt x="1272223" y="817886"/>
                  </a:lnTo>
                  <a:lnTo>
                    <a:pt x="1298041" y="862387"/>
                  </a:lnTo>
                  <a:lnTo>
                    <a:pt x="1321516" y="909042"/>
                  </a:lnTo>
                  <a:lnTo>
                    <a:pt x="1342527" y="957683"/>
                  </a:lnTo>
                  <a:lnTo>
                    <a:pt x="1360951" y="1008141"/>
                  </a:lnTo>
                  <a:lnTo>
                    <a:pt x="1376667" y="1060247"/>
                  </a:lnTo>
                  <a:lnTo>
                    <a:pt x="1389555" y="1113833"/>
                  </a:lnTo>
                  <a:lnTo>
                    <a:pt x="1396792" y="1151878"/>
                  </a:lnTo>
                  <a:lnTo>
                    <a:pt x="1400355" y="1175723"/>
                  </a:lnTo>
                </a:path>
                <a:path w="1400810" h="1176020">
                  <a:moveTo>
                    <a:pt x="1383014" y="1175723"/>
                  </a:moveTo>
                  <a:lnTo>
                    <a:pt x="1372727" y="1117085"/>
                  </a:lnTo>
                  <a:lnTo>
                    <a:pt x="1360137" y="1064702"/>
                  </a:lnTo>
                  <a:lnTo>
                    <a:pt x="1344800" y="1013769"/>
                  </a:lnTo>
                  <a:lnTo>
                    <a:pt x="1326834" y="964451"/>
                  </a:lnTo>
                  <a:lnTo>
                    <a:pt x="1306357" y="916913"/>
                  </a:lnTo>
                  <a:lnTo>
                    <a:pt x="1283486" y="871319"/>
                  </a:lnTo>
                  <a:lnTo>
                    <a:pt x="1258342" y="827834"/>
                  </a:lnTo>
                  <a:lnTo>
                    <a:pt x="1231041" y="786622"/>
                  </a:lnTo>
                  <a:lnTo>
                    <a:pt x="1201701" y="747848"/>
                  </a:lnTo>
                  <a:lnTo>
                    <a:pt x="1170442" y="711677"/>
                  </a:lnTo>
                  <a:lnTo>
                    <a:pt x="1137380" y="678272"/>
                  </a:lnTo>
                  <a:lnTo>
                    <a:pt x="1102635" y="647800"/>
                  </a:lnTo>
                  <a:lnTo>
                    <a:pt x="1066325" y="620425"/>
                  </a:lnTo>
                  <a:lnTo>
                    <a:pt x="1028567" y="596310"/>
                  </a:lnTo>
                  <a:lnTo>
                    <a:pt x="989480" y="575621"/>
                  </a:lnTo>
                  <a:lnTo>
                    <a:pt x="949182" y="558522"/>
                  </a:lnTo>
                  <a:lnTo>
                    <a:pt x="907791" y="545179"/>
                  </a:lnTo>
                  <a:lnTo>
                    <a:pt x="865426" y="535755"/>
                  </a:lnTo>
                  <a:lnTo>
                    <a:pt x="816470" y="530079"/>
                  </a:lnTo>
                  <a:lnTo>
                    <a:pt x="766953" y="529972"/>
                  </a:lnTo>
                  <a:lnTo>
                    <a:pt x="717079" y="535267"/>
                  </a:lnTo>
                  <a:lnTo>
                    <a:pt x="667052" y="545801"/>
                  </a:lnTo>
                  <a:lnTo>
                    <a:pt x="678991" y="582025"/>
                  </a:lnTo>
                  <a:lnTo>
                    <a:pt x="689896" y="619083"/>
                  </a:lnTo>
                  <a:lnTo>
                    <a:pt x="699749" y="656964"/>
                  </a:lnTo>
                  <a:lnTo>
                    <a:pt x="708530" y="695661"/>
                  </a:lnTo>
                  <a:lnTo>
                    <a:pt x="718463" y="748083"/>
                  </a:lnTo>
                  <a:lnTo>
                    <a:pt x="729025" y="825015"/>
                  </a:lnTo>
                  <a:lnTo>
                    <a:pt x="733813" y="883162"/>
                  </a:lnTo>
                  <a:lnTo>
                    <a:pt x="735768" y="940021"/>
                  </a:lnTo>
                  <a:lnTo>
                    <a:pt x="734951" y="995307"/>
                  </a:lnTo>
                  <a:lnTo>
                    <a:pt x="731421" y="1048737"/>
                  </a:lnTo>
                  <a:lnTo>
                    <a:pt x="725238" y="1100024"/>
                  </a:lnTo>
                  <a:lnTo>
                    <a:pt x="716463" y="1148885"/>
                  </a:lnTo>
                  <a:lnTo>
                    <a:pt x="709886" y="1175723"/>
                  </a:lnTo>
                </a:path>
                <a:path w="1400810" h="1176020">
                  <a:moveTo>
                    <a:pt x="75278" y="1175723"/>
                  </a:moveTo>
                  <a:lnTo>
                    <a:pt x="96957" y="1096517"/>
                  </a:lnTo>
                  <a:lnTo>
                    <a:pt x="115509" y="1048994"/>
                  </a:lnTo>
                  <a:lnTo>
                    <a:pt x="138236" y="1000312"/>
                  </a:lnTo>
                  <a:lnTo>
                    <a:pt x="164999" y="950940"/>
                  </a:lnTo>
                  <a:lnTo>
                    <a:pt x="195657" y="901350"/>
                  </a:lnTo>
                  <a:lnTo>
                    <a:pt x="230070" y="852010"/>
                  </a:lnTo>
                  <a:lnTo>
                    <a:pt x="263640" y="808785"/>
                  </a:lnTo>
                  <a:lnTo>
                    <a:pt x="298341" y="768264"/>
                  </a:lnTo>
                  <a:lnTo>
                    <a:pt x="334071" y="730503"/>
                  </a:lnTo>
                  <a:lnTo>
                    <a:pt x="370729" y="695556"/>
                  </a:lnTo>
                  <a:lnTo>
                    <a:pt x="408212" y="663479"/>
                  </a:lnTo>
                  <a:lnTo>
                    <a:pt x="446419" y="634327"/>
                  </a:lnTo>
                  <a:lnTo>
                    <a:pt x="485247" y="608153"/>
                  </a:lnTo>
                  <a:lnTo>
                    <a:pt x="524595" y="585013"/>
                  </a:lnTo>
                  <a:lnTo>
                    <a:pt x="564361" y="564962"/>
                  </a:lnTo>
                  <a:lnTo>
                    <a:pt x="604442" y="548054"/>
                  </a:lnTo>
                  <a:lnTo>
                    <a:pt x="644738" y="534345"/>
                  </a:lnTo>
                  <a:lnTo>
                    <a:pt x="624343" y="482973"/>
                  </a:lnTo>
                  <a:lnTo>
                    <a:pt x="601743" y="433747"/>
                  </a:lnTo>
                  <a:lnTo>
                    <a:pt x="577008" y="386769"/>
                  </a:lnTo>
                  <a:lnTo>
                    <a:pt x="550208" y="342139"/>
                  </a:lnTo>
                  <a:lnTo>
                    <a:pt x="521411" y="299960"/>
                  </a:lnTo>
                  <a:lnTo>
                    <a:pt x="490687" y="260333"/>
                  </a:lnTo>
                  <a:lnTo>
                    <a:pt x="458106" y="223360"/>
                  </a:lnTo>
                  <a:lnTo>
                    <a:pt x="423736" y="189142"/>
                  </a:lnTo>
                  <a:lnTo>
                    <a:pt x="387648" y="157781"/>
                  </a:lnTo>
                  <a:lnTo>
                    <a:pt x="349910" y="129377"/>
                  </a:lnTo>
                  <a:lnTo>
                    <a:pt x="310591" y="104034"/>
                  </a:lnTo>
                  <a:lnTo>
                    <a:pt x="269762" y="81853"/>
                  </a:lnTo>
                  <a:lnTo>
                    <a:pt x="227492" y="62934"/>
                  </a:lnTo>
                  <a:lnTo>
                    <a:pt x="187521" y="48466"/>
                  </a:lnTo>
                  <a:lnTo>
                    <a:pt x="146623" y="36722"/>
                  </a:lnTo>
                  <a:lnTo>
                    <a:pt x="104891" y="27676"/>
                  </a:lnTo>
                  <a:lnTo>
                    <a:pt x="62421" y="21300"/>
                  </a:lnTo>
                  <a:lnTo>
                    <a:pt x="19308" y="17567"/>
                  </a:lnTo>
                  <a:lnTo>
                    <a:pt x="0" y="17073"/>
                  </a:lnTo>
                </a:path>
              </a:pathLst>
            </a:custGeom>
            <a:ln w="9525">
              <a:solidFill>
                <a:srgbClr val="FF866E"/>
              </a:solidFill>
            </a:ln>
          </p:spPr>
          <p:txBody>
            <a:bodyPr wrap="square" lIns="0" tIns="0" rIns="0" bIns="0" rtlCol="0"/>
            <a:lstStyle/>
            <a:p>
              <a:endParaRPr/>
            </a:p>
          </p:txBody>
        </p:sp>
      </p:grpSp>
      <p:sp>
        <p:nvSpPr>
          <p:cNvPr id="14" name="日期版面配置區 13">
            <a:extLst>
              <a:ext uri="{FF2B5EF4-FFF2-40B4-BE49-F238E27FC236}">
                <a16:creationId xmlns:a16="http://schemas.microsoft.com/office/drawing/2014/main" id="{7D8E429A-5011-4CB8-AD4B-337B5069511D}"/>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15" name="投影片編號版面配置區 14">
            <a:extLst>
              <a:ext uri="{FF2B5EF4-FFF2-40B4-BE49-F238E27FC236}">
                <a16:creationId xmlns:a16="http://schemas.microsoft.com/office/drawing/2014/main" id="{D6D071A4-4A3F-90AD-FEBD-BF31A27BBE19}"/>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58</a:t>
            </a:fld>
            <a:endParaRPr lang="en-US" altLang="zh-TW" spc="-25"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3ECB17-3EF6-A9B1-CC24-A50A60DE9EB0}"/>
              </a:ext>
            </a:extLst>
          </p:cNvPr>
          <p:cNvSpPr>
            <a:spLocks noGrp="1"/>
          </p:cNvSpPr>
          <p:nvPr>
            <p:ph type="title"/>
          </p:nvPr>
        </p:nvSpPr>
        <p:spPr>
          <a:xfrm>
            <a:off x="3799459" y="3111500"/>
            <a:ext cx="4593081" cy="1231106"/>
          </a:xfrm>
        </p:spPr>
        <p:txBody>
          <a:bodyPr/>
          <a:lstStyle/>
          <a:p>
            <a:r>
              <a:rPr kumimoji="1" lang="zh-TW" altLang="en-US" dirty="0">
                <a:latin typeface="Heiti SC Medium" pitchFamily="2" charset="-128"/>
                <a:ea typeface="Heiti SC Medium" pitchFamily="2" charset="-128"/>
              </a:rPr>
              <a:t>每天有</a:t>
            </a:r>
            <a:r>
              <a:rPr kumimoji="1" lang="en-US" altLang="zh-TW" dirty="0">
                <a:latin typeface="Heiti SC Medium" pitchFamily="2" charset="-128"/>
                <a:ea typeface="Heiti SC Medium" pitchFamily="2" charset="-128"/>
              </a:rPr>
              <a:t>2.38</a:t>
            </a:r>
            <a:r>
              <a:rPr kumimoji="1" lang="zh-TW" altLang="en-US" dirty="0">
                <a:latin typeface="Heiti SC Medium" pitchFamily="2" charset="-128"/>
                <a:ea typeface="Heiti SC Medium" pitchFamily="2" charset="-128"/>
              </a:rPr>
              <a:t>件兒少</a:t>
            </a:r>
            <a:br>
              <a:rPr kumimoji="1" lang="en-US" altLang="zh-TW" dirty="0">
                <a:latin typeface="Heiti SC Medium" pitchFamily="2" charset="-128"/>
                <a:ea typeface="Heiti SC Medium" pitchFamily="2" charset="-128"/>
              </a:rPr>
            </a:br>
            <a:r>
              <a:rPr kumimoji="1" lang="zh-TW" altLang="en-US" dirty="0">
                <a:latin typeface="Heiti SC Medium" pitchFamily="2" charset="-128"/>
                <a:ea typeface="Heiti SC Medium" pitchFamily="2" charset="-128"/>
              </a:rPr>
              <a:t>私密照事件</a:t>
            </a:r>
            <a:r>
              <a:rPr kumimoji="1" lang="en-US" altLang="zh-TW" sz="1600" b="0" dirty="0"/>
              <a:t>(</a:t>
            </a:r>
            <a:r>
              <a:rPr kumimoji="1" lang="zh-TW" altLang="en-US" sz="1600" b="0" dirty="0"/>
              <a:t>衛福部，</a:t>
            </a:r>
            <a:r>
              <a:rPr kumimoji="1" lang="en-US" altLang="zh-TW" sz="1600" b="0" dirty="0"/>
              <a:t>2020</a:t>
            </a:r>
            <a:r>
              <a:rPr kumimoji="1" lang="zh-TW" altLang="en-US" sz="1600" b="0" dirty="0"/>
              <a:t>）</a:t>
            </a:r>
          </a:p>
        </p:txBody>
      </p:sp>
      <p:sp>
        <p:nvSpPr>
          <p:cNvPr id="3" name="日期版面配置區 2">
            <a:extLst>
              <a:ext uri="{FF2B5EF4-FFF2-40B4-BE49-F238E27FC236}">
                <a16:creationId xmlns:a16="http://schemas.microsoft.com/office/drawing/2014/main" id="{E7181062-4A0A-908E-A810-21A63ADDBC9E}"/>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9C030BB0-C564-5A7F-5177-510493B5D69E}"/>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5</a:t>
            </a:fld>
            <a:endParaRPr lang="en-US" altLang="zh-TW" spc="-25" dirty="0"/>
          </a:p>
        </p:txBody>
      </p:sp>
    </p:spTree>
    <p:extLst>
      <p:ext uri="{BB962C8B-B14F-4D97-AF65-F5344CB8AC3E}">
        <p14:creationId xmlns:p14="http://schemas.microsoft.com/office/powerpoint/2010/main" val="213490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545"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143000" y="3733800"/>
            <a:ext cx="5181600" cy="143510"/>
          </a:xfrm>
          <a:custGeom>
            <a:avLst/>
            <a:gdLst/>
            <a:ahLst/>
            <a:cxnLst/>
            <a:rect l="l" t="t" r="r" b="b"/>
            <a:pathLst>
              <a:path w="6408420" h="143510">
                <a:moveTo>
                  <a:pt x="6408420" y="0"/>
                </a:moveTo>
                <a:lnTo>
                  <a:pt x="0" y="0"/>
                </a:lnTo>
                <a:lnTo>
                  <a:pt x="0" y="143256"/>
                </a:lnTo>
                <a:lnTo>
                  <a:pt x="6408420" y="143256"/>
                </a:lnTo>
                <a:lnTo>
                  <a:pt x="6408420" y="0"/>
                </a:lnTo>
                <a:close/>
              </a:path>
            </a:pathLst>
          </a:custGeom>
          <a:solidFill>
            <a:srgbClr val="FF88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a:spLocks noGrp="1"/>
          </p:cNvSpPr>
          <p:nvPr>
            <p:ph type="title"/>
          </p:nvPr>
        </p:nvSpPr>
        <p:spPr>
          <a:xfrm>
            <a:off x="1219200" y="3101910"/>
            <a:ext cx="4495800" cy="500778"/>
          </a:xfrm>
          <a:prstGeom prst="rect">
            <a:avLst/>
          </a:prstGeom>
        </p:spPr>
        <p:txBody>
          <a:bodyPr vert="horz" wrap="square" lIns="0" tIns="13335" rIns="0" bIns="0" rtlCol="0">
            <a:spAutoFit/>
          </a:bodyPr>
          <a:lstStyle/>
          <a:p>
            <a:pPr marL="12700">
              <a:lnSpc>
                <a:spcPts val="3840"/>
              </a:lnSpc>
              <a:spcBef>
                <a:spcPts val="105"/>
              </a:spcBef>
            </a:pPr>
            <a:r>
              <a:rPr sz="3200" spc="-10" dirty="0">
                <a:solidFill>
                  <a:srgbClr val="FFFFFF"/>
                </a:solidFill>
                <a:latin typeface="Arial"/>
                <a:cs typeface="Arial"/>
              </a:rPr>
              <a:t>#</a:t>
            </a:r>
            <a:r>
              <a:rPr lang="zh-TW" altLang="en-US" sz="3200" spc="-1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性別平等教育刻不容緩</a:t>
            </a:r>
            <a:endParaRPr sz="3200"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4" name="object 24"/>
          <p:cNvGrpSpPr/>
          <p:nvPr/>
        </p:nvGrpSpPr>
        <p:grpSpPr>
          <a:xfrm>
            <a:off x="10648099" y="0"/>
            <a:ext cx="1548765" cy="2052955"/>
            <a:chOff x="10648099" y="0"/>
            <a:chExt cx="1548765" cy="2052955"/>
          </a:xfrm>
        </p:grpSpPr>
        <p:sp>
          <p:nvSpPr>
            <p:cNvPr id="25" name="object 25"/>
            <p:cNvSpPr/>
            <p:nvPr/>
          </p:nvSpPr>
          <p:spPr>
            <a:xfrm>
              <a:off x="10652862" y="0"/>
              <a:ext cx="1539240" cy="2043430"/>
            </a:xfrm>
            <a:custGeom>
              <a:avLst/>
              <a:gdLst/>
              <a:ahLst/>
              <a:cxnLst/>
              <a:rect l="l" t="t" r="r" b="b"/>
              <a:pathLst>
                <a:path w="1539240" h="2043430">
                  <a:moveTo>
                    <a:pt x="933889" y="703951"/>
                  </a:moveTo>
                  <a:lnTo>
                    <a:pt x="834448" y="703951"/>
                  </a:lnTo>
                  <a:lnTo>
                    <a:pt x="889782" y="704928"/>
                  </a:lnTo>
                  <a:lnTo>
                    <a:pt x="912434" y="709045"/>
                  </a:lnTo>
                  <a:lnTo>
                    <a:pt x="960900" y="724338"/>
                  </a:lnTo>
                  <a:lnTo>
                    <a:pt x="1019704" y="758633"/>
                  </a:lnTo>
                  <a:lnTo>
                    <a:pt x="1046561" y="791170"/>
                  </a:lnTo>
                  <a:lnTo>
                    <a:pt x="1067486" y="831568"/>
                  </a:lnTo>
                  <a:lnTo>
                    <a:pt x="1082522" y="877960"/>
                  </a:lnTo>
                  <a:lnTo>
                    <a:pt x="1091709" y="928477"/>
                  </a:lnTo>
                  <a:lnTo>
                    <a:pt x="1095089" y="981250"/>
                  </a:lnTo>
                  <a:lnTo>
                    <a:pt x="1092705" y="1034413"/>
                  </a:lnTo>
                  <a:lnTo>
                    <a:pt x="1084597" y="1086095"/>
                  </a:lnTo>
                  <a:lnTo>
                    <a:pt x="1070808" y="1134429"/>
                  </a:lnTo>
                  <a:lnTo>
                    <a:pt x="1048348" y="1183242"/>
                  </a:lnTo>
                  <a:lnTo>
                    <a:pt x="1020348" y="1224135"/>
                  </a:lnTo>
                  <a:lnTo>
                    <a:pt x="988002" y="1258637"/>
                  </a:lnTo>
                  <a:lnTo>
                    <a:pt x="952506" y="1288275"/>
                  </a:lnTo>
                  <a:lnTo>
                    <a:pt x="915054" y="1314579"/>
                  </a:lnTo>
                  <a:lnTo>
                    <a:pt x="838006" y="1363974"/>
                  </a:lnTo>
                  <a:lnTo>
                    <a:pt x="800097" y="1390759"/>
                  </a:lnTo>
                  <a:lnTo>
                    <a:pt x="764481" y="1421024"/>
                  </a:lnTo>
                  <a:lnTo>
                    <a:pt x="732525" y="1456365"/>
                  </a:lnTo>
                  <a:lnTo>
                    <a:pt x="705595" y="1498376"/>
                  </a:lnTo>
                  <a:lnTo>
                    <a:pt x="685058" y="1548652"/>
                  </a:lnTo>
                  <a:lnTo>
                    <a:pt x="674178" y="1596256"/>
                  </a:lnTo>
                  <a:lnTo>
                    <a:pt x="669979" y="1645407"/>
                  </a:lnTo>
                  <a:lnTo>
                    <a:pt x="672252" y="1695206"/>
                  </a:lnTo>
                  <a:lnTo>
                    <a:pt x="680785" y="1744756"/>
                  </a:lnTo>
                  <a:lnTo>
                    <a:pt x="695366" y="1793157"/>
                  </a:lnTo>
                  <a:lnTo>
                    <a:pt x="715783" y="1839510"/>
                  </a:lnTo>
                  <a:lnTo>
                    <a:pt x="741827" y="1882916"/>
                  </a:lnTo>
                  <a:lnTo>
                    <a:pt x="773285" y="1922477"/>
                  </a:lnTo>
                  <a:lnTo>
                    <a:pt x="815093" y="1961234"/>
                  </a:lnTo>
                  <a:lnTo>
                    <a:pt x="860479" y="1991257"/>
                  </a:lnTo>
                  <a:lnTo>
                    <a:pt x="908391" y="2013480"/>
                  </a:lnTo>
                  <a:lnTo>
                    <a:pt x="957782" y="2028833"/>
                  </a:lnTo>
                  <a:lnTo>
                    <a:pt x="1007600" y="2038250"/>
                  </a:lnTo>
                  <a:lnTo>
                    <a:pt x="1067498" y="2043052"/>
                  </a:lnTo>
                  <a:lnTo>
                    <a:pt x="1124566" y="2042075"/>
                  </a:lnTo>
                  <a:lnTo>
                    <a:pt x="1176875" y="2037028"/>
                  </a:lnTo>
                  <a:lnTo>
                    <a:pt x="1205234" y="2032421"/>
                  </a:lnTo>
                  <a:lnTo>
                    <a:pt x="1067991" y="2032421"/>
                  </a:lnTo>
                  <a:lnTo>
                    <a:pt x="1009086" y="2027709"/>
                  </a:lnTo>
                  <a:lnTo>
                    <a:pt x="960539" y="2018537"/>
                  </a:lnTo>
                  <a:lnTo>
                    <a:pt x="912446" y="2003605"/>
                  </a:lnTo>
                  <a:lnTo>
                    <a:pt x="865831" y="1982015"/>
                  </a:lnTo>
                  <a:lnTo>
                    <a:pt x="821719" y="1952867"/>
                  </a:lnTo>
                  <a:lnTo>
                    <a:pt x="781134" y="1915263"/>
                  </a:lnTo>
                  <a:lnTo>
                    <a:pt x="750538" y="1876791"/>
                  </a:lnTo>
                  <a:lnTo>
                    <a:pt x="725201" y="1834576"/>
                  </a:lnTo>
                  <a:lnTo>
                    <a:pt x="705330" y="1789497"/>
                  </a:lnTo>
                  <a:lnTo>
                    <a:pt x="691130" y="1742427"/>
                  </a:lnTo>
                  <a:lnTo>
                    <a:pt x="682808" y="1694246"/>
                  </a:lnTo>
                  <a:lnTo>
                    <a:pt x="680569" y="1645828"/>
                  </a:lnTo>
                  <a:lnTo>
                    <a:pt x="684620" y="1598050"/>
                  </a:lnTo>
                  <a:lnTo>
                    <a:pt x="695167" y="1551789"/>
                  </a:lnTo>
                  <a:lnTo>
                    <a:pt x="714856" y="1503354"/>
                  </a:lnTo>
                  <a:lnTo>
                    <a:pt x="740575" y="1462991"/>
                  </a:lnTo>
                  <a:lnTo>
                    <a:pt x="771261" y="1428995"/>
                  </a:lnTo>
                  <a:lnTo>
                    <a:pt x="805851" y="1399656"/>
                  </a:lnTo>
                  <a:lnTo>
                    <a:pt x="843283" y="1373266"/>
                  </a:lnTo>
                  <a:lnTo>
                    <a:pt x="921498" y="1323124"/>
                  </a:lnTo>
                  <a:lnTo>
                    <a:pt x="959724" y="1296248"/>
                  </a:lnTo>
                  <a:lnTo>
                    <a:pt x="995970" y="1265893"/>
                  </a:lnTo>
                  <a:lnTo>
                    <a:pt x="1029034" y="1230463"/>
                  </a:lnTo>
                  <a:lnTo>
                    <a:pt x="1057717" y="1188359"/>
                  </a:lnTo>
                  <a:lnTo>
                    <a:pt x="1080816" y="1137985"/>
                  </a:lnTo>
                  <a:lnTo>
                    <a:pt x="1094142" y="1092687"/>
                  </a:lnTo>
                  <a:lnTo>
                    <a:pt x="1102624" y="1044741"/>
                  </a:lnTo>
                  <a:lnTo>
                    <a:pt x="1106225" y="995484"/>
                  </a:lnTo>
                  <a:lnTo>
                    <a:pt x="1104904" y="946253"/>
                  </a:lnTo>
                  <a:lnTo>
                    <a:pt x="1098624" y="898384"/>
                  </a:lnTo>
                  <a:lnTo>
                    <a:pt x="1087346" y="853213"/>
                  </a:lnTo>
                  <a:lnTo>
                    <a:pt x="1071032" y="812076"/>
                  </a:lnTo>
                  <a:lnTo>
                    <a:pt x="1049642" y="776311"/>
                  </a:lnTo>
                  <a:lnTo>
                    <a:pt x="1023139" y="747253"/>
                  </a:lnTo>
                  <a:lnTo>
                    <a:pt x="964947" y="714527"/>
                  </a:lnTo>
                  <a:lnTo>
                    <a:pt x="939549" y="705476"/>
                  </a:lnTo>
                  <a:lnTo>
                    <a:pt x="933889" y="703951"/>
                  </a:lnTo>
                  <a:close/>
                </a:path>
                <a:path w="1539240" h="2043430">
                  <a:moveTo>
                    <a:pt x="1539137" y="1847743"/>
                  </a:moveTo>
                  <a:lnTo>
                    <a:pt x="1481254" y="1900207"/>
                  </a:lnTo>
                  <a:lnTo>
                    <a:pt x="1432968" y="1934929"/>
                  </a:lnTo>
                  <a:lnTo>
                    <a:pt x="1379603" y="1965698"/>
                  </a:lnTo>
                  <a:lnTo>
                    <a:pt x="1320994" y="1991466"/>
                  </a:lnTo>
                  <a:lnTo>
                    <a:pt x="1256977" y="2011186"/>
                  </a:lnTo>
                  <a:lnTo>
                    <a:pt x="1175621" y="2026461"/>
                  </a:lnTo>
                  <a:lnTo>
                    <a:pt x="1124138" y="2031445"/>
                  </a:lnTo>
                  <a:lnTo>
                    <a:pt x="1067991" y="2032421"/>
                  </a:lnTo>
                  <a:lnTo>
                    <a:pt x="1205234" y="2032421"/>
                  </a:lnTo>
                  <a:lnTo>
                    <a:pt x="1259505" y="2021550"/>
                  </a:lnTo>
                  <a:lnTo>
                    <a:pt x="1324600" y="2001503"/>
                  </a:lnTo>
                  <a:lnTo>
                    <a:pt x="1384187" y="1975328"/>
                  </a:lnTo>
                  <a:lnTo>
                    <a:pt x="1438435" y="1944086"/>
                  </a:lnTo>
                  <a:lnTo>
                    <a:pt x="1487513" y="1908838"/>
                  </a:lnTo>
                  <a:lnTo>
                    <a:pt x="1531588" y="1870645"/>
                  </a:lnTo>
                  <a:lnTo>
                    <a:pt x="1539137" y="1862936"/>
                  </a:lnTo>
                  <a:lnTo>
                    <a:pt x="1539137" y="1847743"/>
                  </a:lnTo>
                  <a:close/>
                </a:path>
                <a:path w="1539240" h="2043430">
                  <a:moveTo>
                    <a:pt x="227514" y="0"/>
                  </a:moveTo>
                  <a:lnTo>
                    <a:pt x="211790" y="0"/>
                  </a:lnTo>
                  <a:lnTo>
                    <a:pt x="198391" y="12112"/>
                  </a:lnTo>
                  <a:lnTo>
                    <a:pt x="165380" y="45828"/>
                  </a:lnTo>
                  <a:lnTo>
                    <a:pt x="135211" y="80722"/>
                  </a:lnTo>
                  <a:lnTo>
                    <a:pt x="107935" y="116625"/>
                  </a:lnTo>
                  <a:lnTo>
                    <a:pt x="83603" y="153366"/>
                  </a:lnTo>
                  <a:lnTo>
                    <a:pt x="62266" y="190774"/>
                  </a:lnTo>
                  <a:lnTo>
                    <a:pt x="43975" y="228679"/>
                  </a:lnTo>
                  <a:lnTo>
                    <a:pt x="28781" y="266909"/>
                  </a:lnTo>
                  <a:lnTo>
                    <a:pt x="16736" y="305294"/>
                  </a:lnTo>
                  <a:lnTo>
                    <a:pt x="7890" y="343664"/>
                  </a:lnTo>
                  <a:lnTo>
                    <a:pt x="2294" y="381848"/>
                  </a:lnTo>
                  <a:lnTo>
                    <a:pt x="0" y="419674"/>
                  </a:lnTo>
                  <a:lnTo>
                    <a:pt x="1058" y="456974"/>
                  </a:lnTo>
                  <a:lnTo>
                    <a:pt x="15176" y="535944"/>
                  </a:lnTo>
                  <a:lnTo>
                    <a:pt x="29783" y="579204"/>
                  </a:lnTo>
                  <a:lnTo>
                    <a:pt x="49141" y="622565"/>
                  </a:lnTo>
                  <a:lnTo>
                    <a:pt x="73051" y="665236"/>
                  </a:lnTo>
                  <a:lnTo>
                    <a:pt x="101313" y="706427"/>
                  </a:lnTo>
                  <a:lnTo>
                    <a:pt x="133726" y="745349"/>
                  </a:lnTo>
                  <a:lnTo>
                    <a:pt x="170091" y="781211"/>
                  </a:lnTo>
                  <a:lnTo>
                    <a:pt x="210208" y="813223"/>
                  </a:lnTo>
                  <a:lnTo>
                    <a:pt x="253877" y="840595"/>
                  </a:lnTo>
                  <a:lnTo>
                    <a:pt x="300899" y="862536"/>
                  </a:lnTo>
                  <a:lnTo>
                    <a:pt x="351074" y="878258"/>
                  </a:lnTo>
                  <a:lnTo>
                    <a:pt x="436211" y="886316"/>
                  </a:lnTo>
                  <a:lnTo>
                    <a:pt x="485165" y="878800"/>
                  </a:lnTo>
                  <a:lnTo>
                    <a:pt x="494725" y="875560"/>
                  </a:lnTo>
                  <a:lnTo>
                    <a:pt x="435712" y="875560"/>
                  </a:lnTo>
                  <a:lnTo>
                    <a:pt x="383573" y="873495"/>
                  </a:lnTo>
                  <a:lnTo>
                    <a:pt x="304591" y="852514"/>
                  </a:lnTo>
                  <a:lnTo>
                    <a:pt x="258658" y="831083"/>
                  </a:lnTo>
                  <a:lnTo>
                    <a:pt x="215998" y="804337"/>
                  </a:lnTo>
                  <a:lnTo>
                    <a:pt x="176806" y="773048"/>
                  </a:lnTo>
                  <a:lnTo>
                    <a:pt x="141278" y="737990"/>
                  </a:lnTo>
                  <a:lnTo>
                    <a:pt x="109612" y="699937"/>
                  </a:lnTo>
                  <a:lnTo>
                    <a:pt x="82001" y="659662"/>
                  </a:lnTo>
                  <a:lnTo>
                    <a:pt x="58644" y="617939"/>
                  </a:lnTo>
                  <a:lnTo>
                    <a:pt x="39735" y="575540"/>
                  </a:lnTo>
                  <a:lnTo>
                    <a:pt x="25471" y="533239"/>
                  </a:lnTo>
                  <a:lnTo>
                    <a:pt x="16048" y="491809"/>
                  </a:lnTo>
                  <a:lnTo>
                    <a:pt x="10660" y="419233"/>
                  </a:lnTo>
                  <a:lnTo>
                    <a:pt x="12951" y="382081"/>
                  </a:lnTo>
                  <a:lnTo>
                    <a:pt x="27252" y="306884"/>
                  </a:lnTo>
                  <a:lnTo>
                    <a:pt x="39161" y="269175"/>
                  </a:lnTo>
                  <a:lnTo>
                    <a:pt x="54175" y="231616"/>
                  </a:lnTo>
                  <a:lnTo>
                    <a:pt x="72243" y="194375"/>
                  </a:lnTo>
                  <a:lnTo>
                    <a:pt x="93315" y="157619"/>
                  </a:lnTo>
                  <a:lnTo>
                    <a:pt x="117341" y="121515"/>
                  </a:lnTo>
                  <a:lnTo>
                    <a:pt x="144271" y="86232"/>
                  </a:lnTo>
                  <a:lnTo>
                    <a:pt x="174053" y="51936"/>
                  </a:lnTo>
                  <a:lnTo>
                    <a:pt x="206637" y="18796"/>
                  </a:lnTo>
                  <a:lnTo>
                    <a:pt x="227514" y="0"/>
                  </a:lnTo>
                  <a:close/>
                </a:path>
                <a:path w="1539240" h="2043430">
                  <a:moveTo>
                    <a:pt x="842968" y="692894"/>
                  </a:moveTo>
                  <a:lnTo>
                    <a:pt x="798041" y="700168"/>
                  </a:lnTo>
                  <a:lnTo>
                    <a:pt x="756400" y="714663"/>
                  </a:lnTo>
                  <a:lnTo>
                    <a:pt x="717300" y="734517"/>
                  </a:lnTo>
                  <a:lnTo>
                    <a:pt x="679993" y="757868"/>
                  </a:lnTo>
                  <a:lnTo>
                    <a:pt x="606325" y="808635"/>
                  </a:lnTo>
                  <a:lnTo>
                    <a:pt x="567667" y="832745"/>
                  </a:lnTo>
                  <a:lnTo>
                    <a:pt x="526911" y="853235"/>
                  </a:lnTo>
                  <a:lnTo>
                    <a:pt x="483209" y="868157"/>
                  </a:lnTo>
                  <a:lnTo>
                    <a:pt x="435712" y="875560"/>
                  </a:lnTo>
                  <a:lnTo>
                    <a:pt x="494725" y="875560"/>
                  </a:lnTo>
                  <a:lnTo>
                    <a:pt x="530098" y="863572"/>
                  </a:lnTo>
                  <a:lnTo>
                    <a:pt x="571913" y="842625"/>
                  </a:lnTo>
                  <a:lnTo>
                    <a:pt x="611517" y="817955"/>
                  </a:lnTo>
                  <a:lnTo>
                    <a:pt x="693403" y="761674"/>
                  </a:lnTo>
                  <a:lnTo>
                    <a:pt x="737726" y="735197"/>
                  </a:lnTo>
                  <a:lnTo>
                    <a:pt x="784252" y="714998"/>
                  </a:lnTo>
                  <a:lnTo>
                    <a:pt x="834448" y="703951"/>
                  </a:lnTo>
                  <a:lnTo>
                    <a:pt x="933889" y="703951"/>
                  </a:lnTo>
                  <a:lnTo>
                    <a:pt x="915230" y="698923"/>
                  </a:lnTo>
                  <a:lnTo>
                    <a:pt x="891928" y="694704"/>
                  </a:lnTo>
                  <a:lnTo>
                    <a:pt x="842968" y="692894"/>
                  </a:lnTo>
                  <a:close/>
                </a:path>
              </a:pathLst>
            </a:custGeom>
            <a:solidFill>
              <a:srgbClr val="69646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0652862" y="0"/>
              <a:ext cx="1539240" cy="2043430"/>
            </a:xfrm>
            <a:custGeom>
              <a:avLst/>
              <a:gdLst/>
              <a:ahLst/>
              <a:cxnLst/>
              <a:rect l="l" t="t" r="r" b="b"/>
              <a:pathLst>
                <a:path w="1539240" h="2043430">
                  <a:moveTo>
                    <a:pt x="227514" y="0"/>
                  </a:moveTo>
                  <a:lnTo>
                    <a:pt x="174053" y="51936"/>
                  </a:lnTo>
                  <a:lnTo>
                    <a:pt x="144271" y="86232"/>
                  </a:lnTo>
                  <a:lnTo>
                    <a:pt x="117341" y="121515"/>
                  </a:lnTo>
                  <a:lnTo>
                    <a:pt x="93315" y="157619"/>
                  </a:lnTo>
                  <a:lnTo>
                    <a:pt x="72243" y="194375"/>
                  </a:lnTo>
                  <a:lnTo>
                    <a:pt x="54175" y="231616"/>
                  </a:lnTo>
                  <a:lnTo>
                    <a:pt x="39161" y="269175"/>
                  </a:lnTo>
                  <a:lnTo>
                    <a:pt x="27252" y="306884"/>
                  </a:lnTo>
                  <a:lnTo>
                    <a:pt x="18499" y="344575"/>
                  </a:lnTo>
                  <a:lnTo>
                    <a:pt x="10660" y="419233"/>
                  </a:lnTo>
                  <a:lnTo>
                    <a:pt x="11675" y="455865"/>
                  </a:lnTo>
                  <a:lnTo>
                    <a:pt x="25471" y="533239"/>
                  </a:lnTo>
                  <a:lnTo>
                    <a:pt x="39735" y="575540"/>
                  </a:lnTo>
                  <a:lnTo>
                    <a:pt x="58644" y="617939"/>
                  </a:lnTo>
                  <a:lnTo>
                    <a:pt x="82001" y="659662"/>
                  </a:lnTo>
                  <a:lnTo>
                    <a:pt x="109612" y="699937"/>
                  </a:lnTo>
                  <a:lnTo>
                    <a:pt x="141278" y="737990"/>
                  </a:lnTo>
                  <a:lnTo>
                    <a:pt x="176806" y="773048"/>
                  </a:lnTo>
                  <a:lnTo>
                    <a:pt x="215998" y="804337"/>
                  </a:lnTo>
                  <a:lnTo>
                    <a:pt x="258658" y="831083"/>
                  </a:lnTo>
                  <a:lnTo>
                    <a:pt x="304591" y="852514"/>
                  </a:lnTo>
                  <a:lnTo>
                    <a:pt x="353601" y="867856"/>
                  </a:lnTo>
                  <a:lnTo>
                    <a:pt x="435712" y="875560"/>
                  </a:lnTo>
                  <a:lnTo>
                    <a:pt x="483209" y="868157"/>
                  </a:lnTo>
                  <a:lnTo>
                    <a:pt x="526911" y="853235"/>
                  </a:lnTo>
                  <a:lnTo>
                    <a:pt x="567667" y="832745"/>
                  </a:lnTo>
                  <a:lnTo>
                    <a:pt x="606325" y="808635"/>
                  </a:lnTo>
                  <a:lnTo>
                    <a:pt x="643732" y="782855"/>
                  </a:lnTo>
                  <a:lnTo>
                    <a:pt x="679993" y="757868"/>
                  </a:lnTo>
                  <a:lnTo>
                    <a:pt x="717300" y="734517"/>
                  </a:lnTo>
                  <a:lnTo>
                    <a:pt x="756400" y="714663"/>
                  </a:lnTo>
                  <a:lnTo>
                    <a:pt x="798041" y="700168"/>
                  </a:lnTo>
                  <a:lnTo>
                    <a:pt x="842968" y="692894"/>
                  </a:lnTo>
                  <a:lnTo>
                    <a:pt x="891928" y="694704"/>
                  </a:lnTo>
                  <a:lnTo>
                    <a:pt x="939549" y="705476"/>
                  </a:lnTo>
                  <a:lnTo>
                    <a:pt x="991484" y="726239"/>
                  </a:lnTo>
                  <a:lnTo>
                    <a:pt x="1049642" y="776311"/>
                  </a:lnTo>
                  <a:lnTo>
                    <a:pt x="1071032" y="812076"/>
                  </a:lnTo>
                  <a:lnTo>
                    <a:pt x="1087346" y="853213"/>
                  </a:lnTo>
                  <a:lnTo>
                    <a:pt x="1098624" y="898384"/>
                  </a:lnTo>
                  <a:lnTo>
                    <a:pt x="1104904" y="946253"/>
                  </a:lnTo>
                  <a:lnTo>
                    <a:pt x="1106225" y="995484"/>
                  </a:lnTo>
                  <a:lnTo>
                    <a:pt x="1102624" y="1044741"/>
                  </a:lnTo>
                  <a:lnTo>
                    <a:pt x="1094142" y="1092687"/>
                  </a:lnTo>
                  <a:lnTo>
                    <a:pt x="1080816" y="1137985"/>
                  </a:lnTo>
                  <a:lnTo>
                    <a:pt x="1057717" y="1188359"/>
                  </a:lnTo>
                  <a:lnTo>
                    <a:pt x="1029034" y="1230463"/>
                  </a:lnTo>
                  <a:lnTo>
                    <a:pt x="995970" y="1265893"/>
                  </a:lnTo>
                  <a:lnTo>
                    <a:pt x="959724" y="1296248"/>
                  </a:lnTo>
                  <a:lnTo>
                    <a:pt x="921498" y="1323124"/>
                  </a:lnTo>
                  <a:lnTo>
                    <a:pt x="882492" y="1348119"/>
                  </a:lnTo>
                  <a:lnTo>
                    <a:pt x="843283" y="1373266"/>
                  </a:lnTo>
                  <a:lnTo>
                    <a:pt x="805851" y="1399656"/>
                  </a:lnTo>
                  <a:lnTo>
                    <a:pt x="771261" y="1428995"/>
                  </a:lnTo>
                  <a:lnTo>
                    <a:pt x="740575" y="1462991"/>
                  </a:lnTo>
                  <a:lnTo>
                    <a:pt x="714856" y="1503354"/>
                  </a:lnTo>
                  <a:lnTo>
                    <a:pt x="695167" y="1551789"/>
                  </a:lnTo>
                  <a:lnTo>
                    <a:pt x="684620" y="1598050"/>
                  </a:lnTo>
                  <a:lnTo>
                    <a:pt x="680569" y="1645828"/>
                  </a:lnTo>
                  <a:lnTo>
                    <a:pt x="682808" y="1694246"/>
                  </a:lnTo>
                  <a:lnTo>
                    <a:pt x="691130" y="1742427"/>
                  </a:lnTo>
                  <a:lnTo>
                    <a:pt x="705330" y="1789497"/>
                  </a:lnTo>
                  <a:lnTo>
                    <a:pt x="725201" y="1834576"/>
                  </a:lnTo>
                  <a:lnTo>
                    <a:pt x="750538" y="1876791"/>
                  </a:lnTo>
                  <a:lnTo>
                    <a:pt x="781134" y="1915263"/>
                  </a:lnTo>
                  <a:lnTo>
                    <a:pt x="821719" y="1952867"/>
                  </a:lnTo>
                  <a:lnTo>
                    <a:pt x="865831" y="1982015"/>
                  </a:lnTo>
                  <a:lnTo>
                    <a:pt x="912446" y="2003605"/>
                  </a:lnTo>
                  <a:lnTo>
                    <a:pt x="960539" y="2018537"/>
                  </a:lnTo>
                  <a:lnTo>
                    <a:pt x="1009086" y="2027709"/>
                  </a:lnTo>
                  <a:lnTo>
                    <a:pt x="1067991" y="2032421"/>
                  </a:lnTo>
                  <a:lnTo>
                    <a:pt x="1124138" y="2031445"/>
                  </a:lnTo>
                  <a:lnTo>
                    <a:pt x="1175621" y="2026461"/>
                  </a:lnTo>
                  <a:lnTo>
                    <a:pt x="1220536" y="2019148"/>
                  </a:lnTo>
                  <a:lnTo>
                    <a:pt x="1320994" y="1991466"/>
                  </a:lnTo>
                  <a:lnTo>
                    <a:pt x="1379603" y="1965698"/>
                  </a:lnTo>
                  <a:lnTo>
                    <a:pt x="1432968" y="1934929"/>
                  </a:lnTo>
                  <a:lnTo>
                    <a:pt x="1481254" y="1900207"/>
                  </a:lnTo>
                  <a:lnTo>
                    <a:pt x="1524626" y="1862578"/>
                  </a:lnTo>
                  <a:lnTo>
                    <a:pt x="1539137" y="1847743"/>
                  </a:lnTo>
                </a:path>
                <a:path w="1539240" h="2043430">
                  <a:moveTo>
                    <a:pt x="1539137" y="1862936"/>
                  </a:moveTo>
                  <a:lnTo>
                    <a:pt x="1487513" y="1908838"/>
                  </a:lnTo>
                  <a:lnTo>
                    <a:pt x="1438435" y="1944086"/>
                  </a:lnTo>
                  <a:lnTo>
                    <a:pt x="1384187" y="1975328"/>
                  </a:lnTo>
                  <a:lnTo>
                    <a:pt x="1324600" y="2001503"/>
                  </a:lnTo>
                  <a:lnTo>
                    <a:pt x="1259505" y="2021550"/>
                  </a:lnTo>
                  <a:lnTo>
                    <a:pt x="1176875" y="2037028"/>
                  </a:lnTo>
                  <a:lnTo>
                    <a:pt x="1124566" y="2042075"/>
                  </a:lnTo>
                  <a:lnTo>
                    <a:pt x="1067498" y="2043052"/>
                  </a:lnTo>
                  <a:lnTo>
                    <a:pt x="1007600" y="2038250"/>
                  </a:lnTo>
                  <a:lnTo>
                    <a:pt x="957782" y="2028833"/>
                  </a:lnTo>
                  <a:lnTo>
                    <a:pt x="908391" y="2013480"/>
                  </a:lnTo>
                  <a:lnTo>
                    <a:pt x="860479" y="1991257"/>
                  </a:lnTo>
                  <a:lnTo>
                    <a:pt x="815093" y="1961234"/>
                  </a:lnTo>
                  <a:lnTo>
                    <a:pt x="773285" y="1922477"/>
                  </a:lnTo>
                  <a:lnTo>
                    <a:pt x="741827" y="1882916"/>
                  </a:lnTo>
                  <a:lnTo>
                    <a:pt x="715783" y="1839510"/>
                  </a:lnTo>
                  <a:lnTo>
                    <a:pt x="695366" y="1793157"/>
                  </a:lnTo>
                  <a:lnTo>
                    <a:pt x="680785" y="1744756"/>
                  </a:lnTo>
                  <a:lnTo>
                    <a:pt x="672252" y="1695206"/>
                  </a:lnTo>
                  <a:lnTo>
                    <a:pt x="669979" y="1645407"/>
                  </a:lnTo>
                  <a:lnTo>
                    <a:pt x="674178" y="1596256"/>
                  </a:lnTo>
                  <a:lnTo>
                    <a:pt x="685058" y="1548652"/>
                  </a:lnTo>
                  <a:lnTo>
                    <a:pt x="705595" y="1498376"/>
                  </a:lnTo>
                  <a:lnTo>
                    <a:pt x="732525" y="1456365"/>
                  </a:lnTo>
                  <a:lnTo>
                    <a:pt x="764481" y="1421024"/>
                  </a:lnTo>
                  <a:lnTo>
                    <a:pt x="800097" y="1390759"/>
                  </a:lnTo>
                  <a:lnTo>
                    <a:pt x="838006" y="1363974"/>
                  </a:lnTo>
                  <a:lnTo>
                    <a:pt x="876841" y="1339077"/>
                  </a:lnTo>
                  <a:lnTo>
                    <a:pt x="915054" y="1314579"/>
                  </a:lnTo>
                  <a:lnTo>
                    <a:pt x="952506" y="1288275"/>
                  </a:lnTo>
                  <a:lnTo>
                    <a:pt x="988002" y="1258637"/>
                  </a:lnTo>
                  <a:lnTo>
                    <a:pt x="1020348" y="1224135"/>
                  </a:lnTo>
                  <a:lnTo>
                    <a:pt x="1048348" y="1183242"/>
                  </a:lnTo>
                  <a:lnTo>
                    <a:pt x="1070808" y="1134429"/>
                  </a:lnTo>
                  <a:lnTo>
                    <a:pt x="1084597" y="1086095"/>
                  </a:lnTo>
                  <a:lnTo>
                    <a:pt x="1092705" y="1034413"/>
                  </a:lnTo>
                  <a:lnTo>
                    <a:pt x="1095089" y="981250"/>
                  </a:lnTo>
                  <a:lnTo>
                    <a:pt x="1091709" y="928477"/>
                  </a:lnTo>
                  <a:lnTo>
                    <a:pt x="1082522" y="877960"/>
                  </a:lnTo>
                  <a:lnTo>
                    <a:pt x="1067486" y="831568"/>
                  </a:lnTo>
                  <a:lnTo>
                    <a:pt x="1046561" y="791170"/>
                  </a:lnTo>
                  <a:lnTo>
                    <a:pt x="1019704" y="758633"/>
                  </a:lnTo>
                  <a:lnTo>
                    <a:pt x="986874" y="735827"/>
                  </a:lnTo>
                  <a:lnTo>
                    <a:pt x="936113" y="715463"/>
                  </a:lnTo>
                  <a:lnTo>
                    <a:pt x="889782" y="704928"/>
                  </a:lnTo>
                  <a:lnTo>
                    <a:pt x="834448" y="703951"/>
                  </a:lnTo>
                  <a:lnTo>
                    <a:pt x="784252" y="714998"/>
                  </a:lnTo>
                  <a:lnTo>
                    <a:pt x="737726" y="735197"/>
                  </a:lnTo>
                  <a:lnTo>
                    <a:pt x="693403" y="761674"/>
                  </a:lnTo>
                  <a:lnTo>
                    <a:pt x="649816" y="791555"/>
                  </a:lnTo>
                  <a:lnTo>
                    <a:pt x="611517" y="817955"/>
                  </a:lnTo>
                  <a:lnTo>
                    <a:pt x="571913" y="842625"/>
                  </a:lnTo>
                  <a:lnTo>
                    <a:pt x="530098" y="863572"/>
                  </a:lnTo>
                  <a:lnTo>
                    <a:pt x="485165" y="878800"/>
                  </a:lnTo>
                  <a:lnTo>
                    <a:pt x="436211" y="886316"/>
                  </a:lnTo>
                  <a:lnTo>
                    <a:pt x="382328" y="884125"/>
                  </a:lnTo>
                  <a:lnTo>
                    <a:pt x="300899" y="862536"/>
                  </a:lnTo>
                  <a:lnTo>
                    <a:pt x="253877" y="840595"/>
                  </a:lnTo>
                  <a:lnTo>
                    <a:pt x="210208" y="813223"/>
                  </a:lnTo>
                  <a:lnTo>
                    <a:pt x="170091" y="781211"/>
                  </a:lnTo>
                  <a:lnTo>
                    <a:pt x="133726" y="745349"/>
                  </a:lnTo>
                  <a:lnTo>
                    <a:pt x="101313" y="706427"/>
                  </a:lnTo>
                  <a:lnTo>
                    <a:pt x="73051" y="665236"/>
                  </a:lnTo>
                  <a:lnTo>
                    <a:pt x="49141" y="622565"/>
                  </a:lnTo>
                  <a:lnTo>
                    <a:pt x="29783" y="579204"/>
                  </a:lnTo>
                  <a:lnTo>
                    <a:pt x="15176" y="535944"/>
                  </a:lnTo>
                  <a:lnTo>
                    <a:pt x="5519" y="493575"/>
                  </a:lnTo>
                  <a:lnTo>
                    <a:pt x="0" y="419674"/>
                  </a:lnTo>
                  <a:lnTo>
                    <a:pt x="2294" y="381848"/>
                  </a:lnTo>
                  <a:lnTo>
                    <a:pt x="7890" y="343664"/>
                  </a:lnTo>
                  <a:lnTo>
                    <a:pt x="16736" y="305294"/>
                  </a:lnTo>
                  <a:lnTo>
                    <a:pt x="28781" y="266909"/>
                  </a:lnTo>
                  <a:lnTo>
                    <a:pt x="43975" y="228679"/>
                  </a:lnTo>
                  <a:lnTo>
                    <a:pt x="62266" y="190774"/>
                  </a:lnTo>
                  <a:lnTo>
                    <a:pt x="83603" y="153366"/>
                  </a:lnTo>
                  <a:lnTo>
                    <a:pt x="107935" y="116625"/>
                  </a:lnTo>
                  <a:lnTo>
                    <a:pt x="135211" y="80722"/>
                  </a:lnTo>
                  <a:lnTo>
                    <a:pt x="165380" y="45828"/>
                  </a:lnTo>
                  <a:lnTo>
                    <a:pt x="198391" y="12112"/>
                  </a:lnTo>
                  <a:lnTo>
                    <a:pt x="211790" y="0"/>
                  </a:lnTo>
                </a:path>
              </a:pathLst>
            </a:custGeom>
            <a:ln w="9525">
              <a:solidFill>
                <a:srgbClr val="696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投影片編號版面配置區 26">
            <a:extLst>
              <a:ext uri="{FF2B5EF4-FFF2-40B4-BE49-F238E27FC236}">
                <a16:creationId xmlns:a16="http://schemas.microsoft.com/office/drawing/2014/main" id="{08FBF26A-D63E-DA58-6052-3E78A3CBC78A}"/>
              </a:ext>
            </a:extLst>
          </p:cNvPr>
          <p:cNvSpPr>
            <a:spLocks noGrp="1"/>
          </p:cNvSpPr>
          <p:nvPr>
            <p:ph type="sldNum" sz="quarter" idx="7"/>
          </p:nvPr>
        </p:nvSpPr>
        <p:spPr/>
        <p:txBody>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lang="en-US" altLang="zh-TW" sz="1200" b="0" i="0" u="none" strike="noStrike" kern="0" cap="none" spc="-25" normalizeH="0" baseline="0" noProof="0" smtClean="0">
                <a:ln>
                  <a:noFill/>
                </a:ln>
                <a:solidFill>
                  <a:srgbClr val="8A8A8A"/>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6</a:t>
            </a:fld>
            <a:endParaRPr kumimoji="0" lang="en-US" altLang="zh-TW" sz="1200" b="0" i="0" u="none" strike="noStrike" kern="0" cap="none" spc="-25" normalizeH="0" baseline="0" noProof="0" dirty="0">
              <a:ln>
                <a:noFill/>
              </a:ln>
              <a:solidFill>
                <a:srgbClr val="8A8A8A"/>
              </a:solidFill>
              <a:effectLst/>
              <a:uLnTx/>
              <a:uFillTx/>
              <a:latin typeface="Arial"/>
              <a:cs typeface="Arial"/>
            </a:endParaRPr>
          </a:p>
        </p:txBody>
      </p:sp>
      <p:sp>
        <p:nvSpPr>
          <p:cNvPr id="29" name="日期版面配置區 28">
            <a:extLst>
              <a:ext uri="{FF2B5EF4-FFF2-40B4-BE49-F238E27FC236}">
                <a16:creationId xmlns:a16="http://schemas.microsoft.com/office/drawing/2014/main" id="{70886040-26D8-CEF7-12D4-E7BF86E174AC}"/>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a:ln>
                  <a:noFill/>
                </a:ln>
                <a:solidFill>
                  <a:prstClr val="black">
                    <a:tint val="75000"/>
                  </a:prstClr>
                </a:solidFill>
                <a:effectLst/>
                <a:uLnTx/>
                <a:uFillTx/>
              </a:rPr>
              <a:t>教保人員</a:t>
            </a:r>
            <a:r>
              <a:rPr kumimoji="0" lang="en-US" altLang="zh-TW" sz="1800" b="0" i="0" u="none" strike="noStrike" kern="0" cap="none" spc="0" normalizeH="0" baseline="0" noProof="0">
                <a:ln>
                  <a:noFill/>
                </a:ln>
                <a:solidFill>
                  <a:prstClr val="black">
                    <a:tint val="75000"/>
                  </a:prstClr>
                </a:solidFill>
                <a:effectLst/>
                <a:uLnTx/>
                <a:uFillTx/>
              </a:rPr>
              <a:t>-</a:t>
            </a:r>
            <a:r>
              <a:rPr kumimoji="0" lang="zh-TW" altLang="en-US" sz="1800" b="0" i="0" u="none" strike="noStrike" kern="0" cap="none" spc="0" normalizeH="0" baseline="0" noProof="0">
                <a:ln>
                  <a:noFill/>
                </a:ln>
                <a:solidFill>
                  <a:prstClr val="black">
                    <a:tint val="75000"/>
                  </a:prstClr>
                </a:solidFill>
                <a:effectLst/>
                <a:uLnTx/>
                <a:uFillTx/>
              </a:rPr>
              <a:t>性別平等教育</a:t>
            </a:r>
            <a:endParaRPr kumimoji="0" lang="en-US" sz="1800" b="0" i="0" u="none" strike="noStrike" kern="0" cap="none" spc="0" normalizeH="0" baseline="0" noProof="0">
              <a:ln>
                <a:noFill/>
              </a:ln>
              <a:solidFill>
                <a:prstClr val="black">
                  <a:tint val="75000"/>
                </a:prst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3C3FB1-518A-BFEE-4488-1B3997036AE2}"/>
              </a:ext>
            </a:extLst>
          </p:cNvPr>
          <p:cNvSpPr>
            <a:spLocks noGrp="1"/>
          </p:cNvSpPr>
          <p:nvPr>
            <p:ph type="title"/>
          </p:nvPr>
        </p:nvSpPr>
        <p:spPr>
          <a:xfrm>
            <a:off x="4343400" y="4038600"/>
            <a:ext cx="4593081" cy="635000"/>
          </a:xfrm>
        </p:spPr>
        <p:txBody>
          <a:bodyPr/>
          <a:lstStyle/>
          <a:p>
            <a:r>
              <a:rPr lang="zh-TW" altLang="en-US" dirty="0">
                <a:latin typeface="微軟正黑體" panose="020B0604030504040204" pitchFamily="34" charset="-120"/>
                <a:ea typeface="微軟正黑體" panose="020B0604030504040204" pitchFamily="34" charset="-120"/>
              </a:rPr>
              <a:t>性別平等教育日</a:t>
            </a:r>
          </a:p>
        </p:txBody>
      </p:sp>
      <p:sp>
        <p:nvSpPr>
          <p:cNvPr id="3" name="日期版面配置區 2">
            <a:extLst>
              <a:ext uri="{FF2B5EF4-FFF2-40B4-BE49-F238E27FC236}">
                <a16:creationId xmlns:a16="http://schemas.microsoft.com/office/drawing/2014/main" id="{B481EF21-2DCF-310E-F20A-E7CBE3CC1796}"/>
              </a:ext>
            </a:extLst>
          </p:cNvPr>
          <p:cNvSpPr>
            <a:spLocks noGrp="1"/>
          </p:cNvSpPr>
          <p:nvPr>
            <p:ph type="dt" sz="half" idx="6"/>
          </p:nvPr>
        </p:nvSpPr>
        <p:spPr/>
        <p:txBody>
          <a:bodyPr/>
          <a:lstStyle/>
          <a:p>
            <a:r>
              <a:rPr lang="zh-TW" altLang="en-US"/>
              <a:t>教保人員</a:t>
            </a:r>
            <a:r>
              <a:rPr lang="en-US" altLang="zh-TW"/>
              <a:t>-</a:t>
            </a:r>
            <a:r>
              <a:rPr lang="zh-TW" altLang="en-US"/>
              <a:t>性別平等教育</a:t>
            </a:r>
            <a:endParaRPr lang="en-US"/>
          </a:p>
        </p:txBody>
      </p:sp>
      <p:sp>
        <p:nvSpPr>
          <p:cNvPr id="4" name="投影片編號版面配置區 3">
            <a:extLst>
              <a:ext uri="{FF2B5EF4-FFF2-40B4-BE49-F238E27FC236}">
                <a16:creationId xmlns:a16="http://schemas.microsoft.com/office/drawing/2014/main" id="{0CBAF92D-8A5A-8F73-BD8C-83535FB86E01}"/>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7</a:t>
            </a:fld>
            <a:endParaRPr lang="en-US" altLang="zh-TW" spc="-25" dirty="0"/>
          </a:p>
        </p:txBody>
      </p:sp>
      <p:sp>
        <p:nvSpPr>
          <p:cNvPr id="6" name="文字方塊 5">
            <a:extLst>
              <a:ext uri="{FF2B5EF4-FFF2-40B4-BE49-F238E27FC236}">
                <a16:creationId xmlns:a16="http://schemas.microsoft.com/office/drawing/2014/main" id="{0786A016-F0EF-031E-7A3C-018BBCCE88AA}"/>
              </a:ext>
            </a:extLst>
          </p:cNvPr>
          <p:cNvSpPr txBox="1"/>
          <p:nvPr/>
        </p:nvSpPr>
        <p:spPr>
          <a:xfrm>
            <a:off x="4114800" y="4726832"/>
            <a:ext cx="4302841" cy="369332"/>
          </a:xfrm>
          <a:prstGeom prst="rect">
            <a:avLst/>
          </a:prstGeom>
          <a:noFill/>
        </p:spPr>
        <p:txBody>
          <a:bodyPr wrap="square">
            <a:spAutoFit/>
          </a:bodyPr>
          <a:lstStyle/>
          <a:p>
            <a:r>
              <a:rPr lang="zh-TW" altLang="en-US" b="0" i="0" dirty="0">
                <a:solidFill>
                  <a:srgbClr val="343434"/>
                </a:solidFill>
                <a:effectLst/>
                <a:latin typeface="PMingLiU" panose="02020500000000000000" pitchFamily="18" charset="-120"/>
                <a:ea typeface="PMingLiU" panose="02020500000000000000" pitchFamily="18" charset="-120"/>
              </a:rPr>
              <a:t>「</a:t>
            </a:r>
            <a:r>
              <a:rPr lang="zh-TW" altLang="en-US" b="0" i="0" dirty="0">
                <a:solidFill>
                  <a:srgbClr val="343434"/>
                </a:solidFill>
                <a:effectLst/>
                <a:latin typeface="Arial" panose="020B0604020202020204" pitchFamily="34" charset="0"/>
              </a:rPr>
              <a:t>性別平等教育日</a:t>
            </a:r>
            <a:r>
              <a:rPr lang="zh-TW" altLang="en-US" b="0" i="0" dirty="0">
                <a:solidFill>
                  <a:srgbClr val="343434"/>
                </a:solidFill>
                <a:effectLst/>
                <a:latin typeface="標楷體" panose="03000509000000000000" pitchFamily="65" charset="-120"/>
                <a:ea typeface="標楷體" panose="03000509000000000000" pitchFamily="65" charset="-120"/>
              </a:rPr>
              <a:t>」</a:t>
            </a:r>
            <a:r>
              <a:rPr lang="zh-TW" altLang="en-US" b="0" i="0" dirty="0">
                <a:solidFill>
                  <a:srgbClr val="343434"/>
                </a:solidFill>
                <a:effectLst/>
                <a:latin typeface="Arial" panose="020B0604020202020204" pitchFamily="34" charset="0"/>
              </a:rPr>
              <a:t>元年</a:t>
            </a:r>
            <a:r>
              <a:rPr lang="en-US" altLang="zh-TW" b="0" i="0" dirty="0">
                <a:solidFill>
                  <a:srgbClr val="343434"/>
                </a:solidFill>
                <a:effectLst/>
                <a:latin typeface="Arial" panose="020B0604020202020204" pitchFamily="34" charset="0"/>
              </a:rPr>
              <a:t>  2023/04/20</a:t>
            </a:r>
            <a:endParaRPr lang="zh-TW" altLang="en-US" dirty="0"/>
          </a:p>
        </p:txBody>
      </p:sp>
      <p:pic>
        <p:nvPicPr>
          <p:cNvPr id="1026" name="Picture 2" descr="4月20日台灣「性別平等教育日」，紀念「玫瑰少年」葉永鋕 - KidsMedia">
            <a:extLst>
              <a:ext uri="{FF2B5EF4-FFF2-40B4-BE49-F238E27FC236}">
                <a16:creationId xmlns:a16="http://schemas.microsoft.com/office/drawing/2014/main" id="{AEF3FF97-D9A2-791B-AC91-B94F4B82B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16900"/>
            <a:ext cx="45148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9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5636" y="457200"/>
            <a:ext cx="12096819" cy="6858000"/>
            <a:chOff x="95142" y="0"/>
            <a:chExt cx="12096819" cy="6858000"/>
          </a:xfrm>
        </p:grpSpPr>
        <p:pic>
          <p:nvPicPr>
            <p:cNvPr id="3" name="object 3"/>
            <p:cNvPicPr/>
            <p:nvPr/>
          </p:nvPicPr>
          <p:blipFill>
            <a:blip r:embed="rId2" cstate="print"/>
            <a:stretch>
              <a:fillRect/>
            </a:stretch>
          </p:blipFill>
          <p:spPr>
            <a:xfrm>
              <a:off x="2447556" y="0"/>
              <a:ext cx="9744405" cy="6858000"/>
            </a:xfrm>
            <a:prstGeom prst="rect">
              <a:avLst/>
            </a:prstGeom>
          </p:spPr>
        </p:pic>
        <p:sp>
          <p:nvSpPr>
            <p:cNvPr id="4" name="object 4"/>
            <p:cNvSpPr/>
            <p:nvPr/>
          </p:nvSpPr>
          <p:spPr>
            <a:xfrm>
              <a:off x="2889619" y="89389"/>
              <a:ext cx="8295640" cy="6003422"/>
            </a:xfrm>
            <a:custGeom>
              <a:avLst/>
              <a:gdLst/>
              <a:ahLst/>
              <a:cxnLst/>
              <a:rect l="l" t="t" r="r" b="b"/>
              <a:pathLst>
                <a:path w="8295640" h="5694045">
                  <a:moveTo>
                    <a:pt x="8295132" y="0"/>
                  </a:moveTo>
                  <a:lnTo>
                    <a:pt x="0" y="0"/>
                  </a:lnTo>
                  <a:lnTo>
                    <a:pt x="0" y="5693664"/>
                  </a:lnTo>
                  <a:lnTo>
                    <a:pt x="8295132" y="5693664"/>
                  </a:lnTo>
                  <a:lnTo>
                    <a:pt x="8295132" y="0"/>
                  </a:lnTo>
                  <a:close/>
                </a:path>
              </a:pathLst>
            </a:custGeom>
            <a:solidFill>
              <a:srgbClr val="FFFFFF"/>
            </a:solidFill>
          </p:spPr>
          <p:txBody>
            <a:bodyPr wrap="square" lIns="0" tIns="0" rIns="0" bIns="0" rtlCol="0"/>
            <a:lstStyle/>
            <a:p>
              <a:endParaRPr dirty="0"/>
            </a:p>
          </p:txBody>
        </p:sp>
        <p:sp>
          <p:nvSpPr>
            <p:cNvPr id="6" name="object 6"/>
            <p:cNvSpPr/>
            <p:nvPr/>
          </p:nvSpPr>
          <p:spPr>
            <a:xfrm>
              <a:off x="95142" y="74553"/>
              <a:ext cx="2727960" cy="6003422"/>
            </a:xfrm>
            <a:custGeom>
              <a:avLst/>
              <a:gdLst/>
              <a:ahLst/>
              <a:cxnLst/>
              <a:rect l="l" t="t" r="r" b="b"/>
              <a:pathLst>
                <a:path w="2727960" h="5694045">
                  <a:moveTo>
                    <a:pt x="2727960" y="0"/>
                  </a:moveTo>
                  <a:lnTo>
                    <a:pt x="0" y="0"/>
                  </a:lnTo>
                  <a:lnTo>
                    <a:pt x="0" y="5693676"/>
                  </a:lnTo>
                  <a:lnTo>
                    <a:pt x="2727960" y="5693676"/>
                  </a:lnTo>
                  <a:lnTo>
                    <a:pt x="2727960" y="0"/>
                  </a:lnTo>
                  <a:close/>
                </a:path>
              </a:pathLst>
            </a:custGeom>
            <a:solidFill>
              <a:srgbClr val="3A404B">
                <a:alpha val="70195"/>
              </a:srgbClr>
            </a:solidFill>
          </p:spPr>
          <p:txBody>
            <a:bodyPr wrap="square" lIns="0" tIns="0" rIns="0" bIns="0" rtlCol="0"/>
            <a:lstStyle/>
            <a:p>
              <a:endParaRPr/>
            </a:p>
          </p:txBody>
        </p:sp>
      </p:grpSp>
      <p:grpSp>
        <p:nvGrpSpPr>
          <p:cNvPr id="8" name="object 8"/>
          <p:cNvGrpSpPr/>
          <p:nvPr/>
        </p:nvGrpSpPr>
        <p:grpSpPr>
          <a:xfrm>
            <a:off x="368976" y="-16552"/>
            <a:ext cx="11755755" cy="6858000"/>
            <a:chOff x="436626" y="87"/>
            <a:chExt cx="11755755" cy="6858000"/>
          </a:xfrm>
        </p:grpSpPr>
        <p:sp>
          <p:nvSpPr>
            <p:cNvPr id="9" name="object 9"/>
            <p:cNvSpPr/>
            <p:nvPr/>
          </p:nvSpPr>
          <p:spPr>
            <a:xfrm>
              <a:off x="436626" y="5237226"/>
              <a:ext cx="234315" cy="0"/>
            </a:xfrm>
            <a:custGeom>
              <a:avLst/>
              <a:gdLst/>
              <a:ahLst/>
              <a:cxnLst/>
              <a:rect l="l" t="t" r="r" b="b"/>
              <a:pathLst>
                <a:path w="234315">
                  <a:moveTo>
                    <a:pt x="0" y="0"/>
                  </a:moveTo>
                  <a:lnTo>
                    <a:pt x="234238" y="0"/>
                  </a:lnTo>
                </a:path>
              </a:pathLst>
            </a:custGeom>
            <a:ln w="25908">
              <a:solidFill>
                <a:srgbClr val="D34817"/>
              </a:solidFill>
            </a:ln>
          </p:spPr>
          <p:txBody>
            <a:bodyPr wrap="square" lIns="0" tIns="0" rIns="0" bIns="0" rtlCol="0"/>
            <a:lstStyle/>
            <a:p>
              <a:endParaRPr/>
            </a:p>
          </p:txBody>
        </p:sp>
        <p:sp>
          <p:nvSpPr>
            <p:cNvPr id="10" name="object 10"/>
            <p:cNvSpPr/>
            <p:nvPr/>
          </p:nvSpPr>
          <p:spPr>
            <a:xfrm>
              <a:off x="8718808" y="4591880"/>
              <a:ext cx="3473450" cy="2266315"/>
            </a:xfrm>
            <a:custGeom>
              <a:avLst/>
              <a:gdLst/>
              <a:ahLst/>
              <a:cxnLst/>
              <a:rect l="l" t="t" r="r" b="b"/>
              <a:pathLst>
                <a:path w="3473450" h="2266315">
                  <a:moveTo>
                    <a:pt x="3138589" y="0"/>
                  </a:moveTo>
                  <a:lnTo>
                    <a:pt x="3093461" y="1755"/>
                  </a:lnTo>
                  <a:lnTo>
                    <a:pt x="3047504" y="7188"/>
                  </a:lnTo>
                  <a:lnTo>
                    <a:pt x="3003910" y="15736"/>
                  </a:lnTo>
                  <a:lnTo>
                    <a:pt x="2959852" y="27629"/>
                  </a:lnTo>
                  <a:lnTo>
                    <a:pt x="2915729" y="42779"/>
                  </a:lnTo>
                  <a:lnTo>
                    <a:pt x="2871940" y="61100"/>
                  </a:lnTo>
                  <a:lnTo>
                    <a:pt x="2828883" y="82504"/>
                  </a:lnTo>
                  <a:lnTo>
                    <a:pt x="2786956" y="106905"/>
                  </a:lnTo>
                  <a:lnTo>
                    <a:pt x="2746559" y="134216"/>
                  </a:lnTo>
                  <a:lnTo>
                    <a:pt x="2708089" y="164350"/>
                  </a:lnTo>
                  <a:lnTo>
                    <a:pt x="2671945" y="197220"/>
                  </a:lnTo>
                  <a:lnTo>
                    <a:pt x="2638525" y="232739"/>
                  </a:lnTo>
                  <a:lnTo>
                    <a:pt x="2608229" y="270820"/>
                  </a:lnTo>
                  <a:lnTo>
                    <a:pt x="2581454" y="311376"/>
                  </a:lnTo>
                  <a:lnTo>
                    <a:pt x="2558599" y="354321"/>
                  </a:lnTo>
                  <a:lnTo>
                    <a:pt x="2540063" y="399567"/>
                  </a:lnTo>
                  <a:lnTo>
                    <a:pt x="2526907" y="444594"/>
                  </a:lnTo>
                  <a:lnTo>
                    <a:pt x="2519161" y="488088"/>
                  </a:lnTo>
                  <a:lnTo>
                    <a:pt x="2516237" y="530236"/>
                  </a:lnTo>
                  <a:lnTo>
                    <a:pt x="2517544" y="571229"/>
                  </a:lnTo>
                  <a:lnTo>
                    <a:pt x="2522495" y="611254"/>
                  </a:lnTo>
                  <a:lnTo>
                    <a:pt x="2530499" y="650501"/>
                  </a:lnTo>
                  <a:lnTo>
                    <a:pt x="2540969" y="689158"/>
                  </a:lnTo>
                  <a:lnTo>
                    <a:pt x="2553316" y="727415"/>
                  </a:lnTo>
                  <a:lnTo>
                    <a:pt x="2566949" y="765460"/>
                  </a:lnTo>
                  <a:lnTo>
                    <a:pt x="2595722" y="841671"/>
                  </a:lnTo>
                  <a:lnTo>
                    <a:pt x="2609684" y="880214"/>
                  </a:lnTo>
                  <a:lnTo>
                    <a:pt x="2622577" y="919301"/>
                  </a:lnTo>
                  <a:lnTo>
                    <a:pt x="2633812" y="959120"/>
                  </a:lnTo>
                  <a:lnTo>
                    <a:pt x="2642801" y="999862"/>
                  </a:lnTo>
                  <a:lnTo>
                    <a:pt x="2648954" y="1041713"/>
                  </a:lnTo>
                  <a:lnTo>
                    <a:pt x="2651683" y="1084864"/>
                  </a:lnTo>
                  <a:lnTo>
                    <a:pt x="2650399" y="1129503"/>
                  </a:lnTo>
                  <a:lnTo>
                    <a:pt x="2644512" y="1175818"/>
                  </a:lnTo>
                  <a:lnTo>
                    <a:pt x="2633433" y="1224000"/>
                  </a:lnTo>
                  <a:lnTo>
                    <a:pt x="2611718" y="1285881"/>
                  </a:lnTo>
                  <a:lnTo>
                    <a:pt x="2583636" y="1343116"/>
                  </a:lnTo>
                  <a:lnTo>
                    <a:pt x="2550366" y="1395757"/>
                  </a:lnTo>
                  <a:lnTo>
                    <a:pt x="2513086" y="1443856"/>
                  </a:lnTo>
                  <a:lnTo>
                    <a:pt x="2472975" y="1487464"/>
                  </a:lnTo>
                  <a:lnTo>
                    <a:pt x="2431213" y="1526633"/>
                  </a:lnTo>
                  <a:lnTo>
                    <a:pt x="2388977" y="1561414"/>
                  </a:lnTo>
                  <a:lnTo>
                    <a:pt x="2347448" y="1591858"/>
                  </a:lnTo>
                  <a:lnTo>
                    <a:pt x="2307804" y="1618018"/>
                  </a:lnTo>
                  <a:lnTo>
                    <a:pt x="2271223" y="1639944"/>
                  </a:lnTo>
                  <a:lnTo>
                    <a:pt x="2211969" y="1671302"/>
                  </a:lnTo>
                  <a:lnTo>
                    <a:pt x="2125053" y="1706909"/>
                  </a:lnTo>
                  <a:lnTo>
                    <a:pt x="2073008" y="1722041"/>
                  </a:lnTo>
                  <a:lnTo>
                    <a:pt x="2022627" y="1732236"/>
                  </a:lnTo>
                  <a:lnTo>
                    <a:pt x="1973554" y="1737990"/>
                  </a:lnTo>
                  <a:lnTo>
                    <a:pt x="1925434" y="1739798"/>
                  </a:lnTo>
                  <a:lnTo>
                    <a:pt x="1883685" y="1738523"/>
                  </a:lnTo>
                  <a:lnTo>
                    <a:pt x="1842151" y="1734919"/>
                  </a:lnTo>
                  <a:lnTo>
                    <a:pt x="1800590" y="1729319"/>
                  </a:lnTo>
                  <a:lnTo>
                    <a:pt x="1758763" y="1722056"/>
                  </a:lnTo>
                  <a:lnTo>
                    <a:pt x="1716428" y="1713462"/>
                  </a:lnTo>
                  <a:lnTo>
                    <a:pt x="1673344" y="1703870"/>
                  </a:lnTo>
                  <a:lnTo>
                    <a:pt x="1583970" y="1683023"/>
                  </a:lnTo>
                  <a:lnTo>
                    <a:pt x="1537198" y="1672433"/>
                  </a:lnTo>
                  <a:lnTo>
                    <a:pt x="1488715" y="1662175"/>
                  </a:lnTo>
                  <a:lnTo>
                    <a:pt x="1438281" y="1652583"/>
                  </a:lnTo>
                  <a:lnTo>
                    <a:pt x="1385654" y="1643989"/>
                  </a:lnTo>
                  <a:lnTo>
                    <a:pt x="1330594" y="1636726"/>
                  </a:lnTo>
                  <a:lnTo>
                    <a:pt x="1272860" y="1631126"/>
                  </a:lnTo>
                  <a:lnTo>
                    <a:pt x="1212213" y="1627522"/>
                  </a:lnTo>
                  <a:lnTo>
                    <a:pt x="1148410" y="1626247"/>
                  </a:lnTo>
                  <a:lnTo>
                    <a:pt x="1099132" y="1626995"/>
                  </a:lnTo>
                  <a:lnTo>
                    <a:pt x="1047907" y="1629325"/>
                  </a:lnTo>
                  <a:lnTo>
                    <a:pt x="994632" y="1633368"/>
                  </a:lnTo>
                  <a:lnTo>
                    <a:pt x="939203" y="1639252"/>
                  </a:lnTo>
                  <a:lnTo>
                    <a:pt x="899953" y="1644127"/>
                  </a:lnTo>
                  <a:lnTo>
                    <a:pt x="859133" y="1649550"/>
                  </a:lnTo>
                  <a:lnTo>
                    <a:pt x="816942" y="1655762"/>
                  </a:lnTo>
                  <a:lnTo>
                    <a:pt x="773580" y="1663006"/>
                  </a:lnTo>
                  <a:lnTo>
                    <a:pt x="729246" y="1671523"/>
                  </a:lnTo>
                  <a:lnTo>
                    <a:pt x="684139" y="1681555"/>
                  </a:lnTo>
                  <a:lnTo>
                    <a:pt x="638460" y="1693343"/>
                  </a:lnTo>
                  <a:lnTo>
                    <a:pt x="592408" y="1707129"/>
                  </a:lnTo>
                  <a:lnTo>
                    <a:pt x="546183" y="1723154"/>
                  </a:lnTo>
                  <a:lnTo>
                    <a:pt x="499984" y="1741662"/>
                  </a:lnTo>
                  <a:lnTo>
                    <a:pt x="454011" y="1762892"/>
                  </a:lnTo>
                  <a:lnTo>
                    <a:pt x="408463" y="1787087"/>
                  </a:lnTo>
                  <a:lnTo>
                    <a:pt x="363540" y="1814488"/>
                  </a:lnTo>
                  <a:lnTo>
                    <a:pt x="319442" y="1845337"/>
                  </a:lnTo>
                  <a:lnTo>
                    <a:pt x="276368" y="1879877"/>
                  </a:lnTo>
                  <a:lnTo>
                    <a:pt x="234518" y="1918347"/>
                  </a:lnTo>
                  <a:lnTo>
                    <a:pt x="202626" y="1951347"/>
                  </a:lnTo>
                  <a:lnTo>
                    <a:pt x="170271" y="1988187"/>
                  </a:lnTo>
                  <a:lnTo>
                    <a:pt x="138053" y="2028445"/>
                  </a:lnTo>
                  <a:lnTo>
                    <a:pt x="106572" y="2071695"/>
                  </a:lnTo>
                  <a:lnTo>
                    <a:pt x="76426" y="2117512"/>
                  </a:lnTo>
                  <a:lnTo>
                    <a:pt x="48216" y="2165473"/>
                  </a:lnTo>
                  <a:lnTo>
                    <a:pt x="22541" y="2215151"/>
                  </a:lnTo>
                  <a:lnTo>
                    <a:pt x="0" y="2266124"/>
                  </a:lnTo>
                  <a:lnTo>
                    <a:pt x="3473119" y="2266124"/>
                  </a:lnTo>
                  <a:lnTo>
                    <a:pt x="3473119" y="95567"/>
                  </a:lnTo>
                  <a:lnTo>
                    <a:pt x="3429970" y="72526"/>
                  </a:lnTo>
                  <a:lnTo>
                    <a:pt x="3385161" y="51972"/>
                  </a:lnTo>
                  <a:lnTo>
                    <a:pt x="3338760" y="34291"/>
                  </a:lnTo>
                  <a:lnTo>
                    <a:pt x="3290835" y="19867"/>
                  </a:lnTo>
                  <a:lnTo>
                    <a:pt x="3241452" y="9086"/>
                  </a:lnTo>
                  <a:lnTo>
                    <a:pt x="3190681" y="2336"/>
                  </a:lnTo>
                  <a:lnTo>
                    <a:pt x="3138589" y="0"/>
                  </a:lnTo>
                  <a:close/>
                </a:path>
              </a:pathLst>
            </a:custGeom>
            <a:solidFill>
              <a:srgbClr val="74AFBD"/>
            </a:solidFill>
          </p:spPr>
          <p:txBody>
            <a:bodyPr wrap="square" lIns="0" tIns="0" rIns="0" bIns="0" rtlCol="0"/>
            <a:lstStyle/>
            <a:p>
              <a:endParaRPr/>
            </a:p>
          </p:txBody>
        </p:sp>
        <p:pic>
          <p:nvPicPr>
            <p:cNvPr id="11" name="object 11"/>
            <p:cNvPicPr/>
            <p:nvPr/>
          </p:nvPicPr>
          <p:blipFill>
            <a:blip r:embed="rId3" cstate="print"/>
            <a:stretch>
              <a:fillRect/>
            </a:stretch>
          </p:blipFill>
          <p:spPr>
            <a:xfrm>
              <a:off x="10194407" y="5227332"/>
              <a:ext cx="242162" cy="246862"/>
            </a:xfrm>
            <a:prstGeom prst="rect">
              <a:avLst/>
            </a:prstGeom>
          </p:spPr>
        </p:pic>
        <p:sp>
          <p:nvSpPr>
            <p:cNvPr id="12" name="object 12"/>
            <p:cNvSpPr/>
            <p:nvPr/>
          </p:nvSpPr>
          <p:spPr>
            <a:xfrm>
              <a:off x="1471709" y="59437"/>
              <a:ext cx="1102360" cy="1356360"/>
            </a:xfrm>
            <a:custGeom>
              <a:avLst/>
              <a:gdLst/>
              <a:ahLst/>
              <a:cxnLst/>
              <a:rect l="l" t="t" r="r" b="b"/>
              <a:pathLst>
                <a:path w="1102360" h="1356360">
                  <a:moveTo>
                    <a:pt x="1968" y="1335468"/>
                  </a:moveTo>
                  <a:lnTo>
                    <a:pt x="55587" y="1354150"/>
                  </a:lnTo>
                  <a:lnTo>
                    <a:pt x="110642" y="1356334"/>
                  </a:lnTo>
                  <a:lnTo>
                    <a:pt x="165791" y="1354115"/>
                  </a:lnTo>
                  <a:lnTo>
                    <a:pt x="219597" y="1347571"/>
                  </a:lnTo>
                  <a:lnTo>
                    <a:pt x="236162" y="1344168"/>
                  </a:lnTo>
                  <a:lnTo>
                    <a:pt x="110832" y="1344168"/>
                  </a:lnTo>
                  <a:lnTo>
                    <a:pt x="83860" y="1343635"/>
                  </a:lnTo>
                  <a:lnTo>
                    <a:pt x="56575" y="1342011"/>
                  </a:lnTo>
                  <a:lnTo>
                    <a:pt x="29383" y="1339308"/>
                  </a:lnTo>
                  <a:lnTo>
                    <a:pt x="1968" y="1335468"/>
                  </a:lnTo>
                  <a:close/>
                </a:path>
                <a:path w="1102360" h="1356360">
                  <a:moveTo>
                    <a:pt x="622279" y="937933"/>
                  </a:moveTo>
                  <a:lnTo>
                    <a:pt x="610209" y="937933"/>
                  </a:lnTo>
                  <a:lnTo>
                    <a:pt x="610203" y="974195"/>
                  </a:lnTo>
                  <a:lnTo>
                    <a:pt x="606585" y="1009586"/>
                  </a:lnTo>
                  <a:lnTo>
                    <a:pt x="588187" y="1077087"/>
                  </a:lnTo>
                  <a:lnTo>
                    <a:pt x="569391" y="1116424"/>
                  </a:lnTo>
                  <a:lnTo>
                    <a:pt x="545533" y="1153204"/>
                  </a:lnTo>
                  <a:lnTo>
                    <a:pt x="516989" y="1187264"/>
                  </a:lnTo>
                  <a:lnTo>
                    <a:pt x="484131" y="1218438"/>
                  </a:lnTo>
                  <a:lnTo>
                    <a:pt x="447333" y="1246560"/>
                  </a:lnTo>
                  <a:lnTo>
                    <a:pt x="406969" y="1271468"/>
                  </a:lnTo>
                  <a:lnTo>
                    <a:pt x="363414" y="1292995"/>
                  </a:lnTo>
                  <a:lnTo>
                    <a:pt x="317039" y="1310978"/>
                  </a:lnTo>
                  <a:lnTo>
                    <a:pt x="268221" y="1325251"/>
                  </a:lnTo>
                  <a:lnTo>
                    <a:pt x="217331" y="1335651"/>
                  </a:lnTo>
                  <a:lnTo>
                    <a:pt x="164743" y="1342011"/>
                  </a:lnTo>
                  <a:lnTo>
                    <a:pt x="110832" y="1344168"/>
                  </a:lnTo>
                  <a:lnTo>
                    <a:pt x="236162" y="1344168"/>
                  </a:lnTo>
                  <a:lnTo>
                    <a:pt x="321647" y="1322186"/>
                  </a:lnTo>
                  <a:lnTo>
                    <a:pt x="369126" y="1303684"/>
                  </a:lnTo>
                  <a:lnTo>
                    <a:pt x="413729" y="1281536"/>
                  </a:lnTo>
                  <a:lnTo>
                    <a:pt x="455074" y="1255911"/>
                  </a:lnTo>
                  <a:lnTo>
                    <a:pt x="492777" y="1226978"/>
                  </a:lnTo>
                  <a:lnTo>
                    <a:pt x="526456" y="1194909"/>
                  </a:lnTo>
                  <a:lnTo>
                    <a:pt x="555728" y="1159871"/>
                  </a:lnTo>
                  <a:lnTo>
                    <a:pt x="580209" y="1122034"/>
                  </a:lnTo>
                  <a:lnTo>
                    <a:pt x="599516" y="1081570"/>
                  </a:lnTo>
                  <a:lnTo>
                    <a:pt x="618667" y="1011016"/>
                  </a:lnTo>
                  <a:lnTo>
                    <a:pt x="622375" y="974195"/>
                  </a:lnTo>
                  <a:lnTo>
                    <a:pt x="622279" y="937933"/>
                  </a:lnTo>
                  <a:close/>
                </a:path>
                <a:path w="1102360" h="1356360">
                  <a:moveTo>
                    <a:pt x="173863" y="414426"/>
                  </a:moveTo>
                  <a:lnTo>
                    <a:pt x="112952" y="432046"/>
                  </a:lnTo>
                  <a:lnTo>
                    <a:pt x="57693" y="489200"/>
                  </a:lnTo>
                  <a:lnTo>
                    <a:pt x="35509" y="530440"/>
                  </a:lnTo>
                  <a:lnTo>
                    <a:pt x="18758" y="578388"/>
                  </a:lnTo>
                  <a:lnTo>
                    <a:pt x="9780" y="627046"/>
                  </a:lnTo>
                  <a:lnTo>
                    <a:pt x="8628" y="674482"/>
                  </a:lnTo>
                  <a:lnTo>
                    <a:pt x="15354" y="718761"/>
                  </a:lnTo>
                  <a:lnTo>
                    <a:pt x="30010" y="757948"/>
                  </a:lnTo>
                  <a:lnTo>
                    <a:pt x="74501" y="814567"/>
                  </a:lnTo>
                  <a:lnTo>
                    <a:pt x="105953" y="840015"/>
                  </a:lnTo>
                  <a:lnTo>
                    <a:pt x="142852" y="863252"/>
                  </a:lnTo>
                  <a:lnTo>
                    <a:pt x="184680" y="884048"/>
                  </a:lnTo>
                  <a:lnTo>
                    <a:pt x="230919" y="902177"/>
                  </a:lnTo>
                  <a:lnTo>
                    <a:pt x="281051" y="917409"/>
                  </a:lnTo>
                  <a:lnTo>
                    <a:pt x="334559" y="929516"/>
                  </a:lnTo>
                  <a:lnTo>
                    <a:pt x="390925" y="938271"/>
                  </a:lnTo>
                  <a:lnTo>
                    <a:pt x="449630" y="943444"/>
                  </a:lnTo>
                  <a:lnTo>
                    <a:pt x="500202" y="944816"/>
                  </a:lnTo>
                  <a:lnTo>
                    <a:pt x="528322" y="944378"/>
                  </a:lnTo>
                  <a:lnTo>
                    <a:pt x="556039" y="943075"/>
                  </a:lnTo>
                  <a:lnTo>
                    <a:pt x="583339" y="940921"/>
                  </a:lnTo>
                  <a:lnTo>
                    <a:pt x="610209" y="937933"/>
                  </a:lnTo>
                  <a:lnTo>
                    <a:pt x="622279" y="937933"/>
                  </a:lnTo>
                  <a:lnTo>
                    <a:pt x="622274" y="936282"/>
                  </a:lnTo>
                  <a:lnTo>
                    <a:pt x="642517" y="932649"/>
                  </a:lnTo>
                  <a:lnTo>
                    <a:pt x="500265" y="932649"/>
                  </a:lnTo>
                  <a:lnTo>
                    <a:pt x="450265" y="931278"/>
                  </a:lnTo>
                  <a:lnTo>
                    <a:pt x="392803" y="926270"/>
                  </a:lnTo>
                  <a:lnTo>
                    <a:pt x="337667" y="917809"/>
                  </a:lnTo>
                  <a:lnTo>
                    <a:pt x="285360" y="906117"/>
                  </a:lnTo>
                  <a:lnTo>
                    <a:pt x="236389" y="891414"/>
                  </a:lnTo>
                  <a:lnTo>
                    <a:pt x="191257" y="873921"/>
                  </a:lnTo>
                  <a:lnTo>
                    <a:pt x="150468" y="853860"/>
                  </a:lnTo>
                  <a:lnTo>
                    <a:pt x="114528" y="831451"/>
                  </a:lnTo>
                  <a:lnTo>
                    <a:pt x="83941" y="806915"/>
                  </a:lnTo>
                  <a:lnTo>
                    <a:pt x="40843" y="752348"/>
                  </a:lnTo>
                  <a:lnTo>
                    <a:pt x="26942" y="715188"/>
                  </a:lnTo>
                  <a:lnTo>
                    <a:pt x="20762" y="673944"/>
                  </a:lnTo>
                  <a:lnTo>
                    <a:pt x="20651" y="672221"/>
                  </a:lnTo>
                  <a:lnTo>
                    <a:pt x="21855" y="627796"/>
                  </a:lnTo>
                  <a:lnTo>
                    <a:pt x="30577" y="581275"/>
                  </a:lnTo>
                  <a:lnTo>
                    <a:pt x="46748" y="535343"/>
                  </a:lnTo>
                  <a:lnTo>
                    <a:pt x="67389" y="496797"/>
                  </a:lnTo>
                  <a:lnTo>
                    <a:pt x="91795" y="465558"/>
                  </a:lnTo>
                  <a:lnTo>
                    <a:pt x="147281" y="429844"/>
                  </a:lnTo>
                  <a:lnTo>
                    <a:pt x="173469" y="426643"/>
                  </a:lnTo>
                  <a:lnTo>
                    <a:pt x="236536" y="426643"/>
                  </a:lnTo>
                  <a:lnTo>
                    <a:pt x="209692" y="418490"/>
                  </a:lnTo>
                  <a:lnTo>
                    <a:pt x="173863" y="414426"/>
                  </a:lnTo>
                  <a:close/>
                </a:path>
                <a:path w="1102360" h="1356360">
                  <a:moveTo>
                    <a:pt x="236536" y="426643"/>
                  </a:moveTo>
                  <a:lnTo>
                    <a:pt x="173469" y="426643"/>
                  </a:lnTo>
                  <a:lnTo>
                    <a:pt x="207691" y="430680"/>
                  </a:lnTo>
                  <a:lnTo>
                    <a:pt x="245432" y="442432"/>
                  </a:lnTo>
                  <a:lnTo>
                    <a:pt x="285710" y="461357"/>
                  </a:lnTo>
                  <a:lnTo>
                    <a:pt x="327542" y="486916"/>
                  </a:lnTo>
                  <a:lnTo>
                    <a:pt x="369946" y="518568"/>
                  </a:lnTo>
                  <a:lnTo>
                    <a:pt x="411939" y="555774"/>
                  </a:lnTo>
                  <a:lnTo>
                    <a:pt x="452539" y="597992"/>
                  </a:lnTo>
                  <a:lnTo>
                    <a:pt x="490424" y="643930"/>
                  </a:lnTo>
                  <a:lnTo>
                    <a:pt x="523293" y="690670"/>
                  </a:lnTo>
                  <a:lnTo>
                    <a:pt x="551060" y="737908"/>
                  </a:lnTo>
                  <a:lnTo>
                    <a:pt x="573639" y="785340"/>
                  </a:lnTo>
                  <a:lnTo>
                    <a:pt x="590943" y="832665"/>
                  </a:lnTo>
                  <a:lnTo>
                    <a:pt x="602887" y="879579"/>
                  </a:lnTo>
                  <a:lnTo>
                    <a:pt x="609384" y="925779"/>
                  </a:lnTo>
                  <a:lnTo>
                    <a:pt x="582740" y="928765"/>
                  </a:lnTo>
                  <a:lnTo>
                    <a:pt x="555663" y="930914"/>
                  </a:lnTo>
                  <a:lnTo>
                    <a:pt x="528166" y="932213"/>
                  </a:lnTo>
                  <a:lnTo>
                    <a:pt x="500265" y="932649"/>
                  </a:lnTo>
                  <a:lnTo>
                    <a:pt x="642517" y="932649"/>
                  </a:lnTo>
                  <a:lnTo>
                    <a:pt x="673370" y="927113"/>
                  </a:lnTo>
                  <a:lnTo>
                    <a:pt x="685277" y="924115"/>
                  </a:lnTo>
                  <a:lnTo>
                    <a:pt x="621411" y="924115"/>
                  </a:lnTo>
                  <a:lnTo>
                    <a:pt x="615852" y="882820"/>
                  </a:lnTo>
                  <a:lnTo>
                    <a:pt x="606056" y="840977"/>
                  </a:lnTo>
                  <a:lnTo>
                    <a:pt x="592082" y="798792"/>
                  </a:lnTo>
                  <a:lnTo>
                    <a:pt x="573992" y="756467"/>
                  </a:lnTo>
                  <a:lnTo>
                    <a:pt x="551845" y="714209"/>
                  </a:lnTo>
                  <a:lnTo>
                    <a:pt x="525702" y="672221"/>
                  </a:lnTo>
                  <a:lnTo>
                    <a:pt x="495624" y="630709"/>
                  </a:lnTo>
                  <a:lnTo>
                    <a:pt x="461670" y="589876"/>
                  </a:lnTo>
                  <a:lnTo>
                    <a:pt x="419724" y="546227"/>
                  </a:lnTo>
                  <a:lnTo>
                    <a:pt x="376570" y="507968"/>
                  </a:lnTo>
                  <a:lnTo>
                    <a:pt x="333099" y="475581"/>
                  </a:lnTo>
                  <a:lnTo>
                    <a:pt x="290201" y="449551"/>
                  </a:lnTo>
                  <a:lnTo>
                    <a:pt x="248769" y="430359"/>
                  </a:lnTo>
                  <a:lnTo>
                    <a:pt x="236536" y="426643"/>
                  </a:lnTo>
                  <a:close/>
                </a:path>
                <a:path w="1102360" h="1356360">
                  <a:moveTo>
                    <a:pt x="971245" y="0"/>
                  </a:moveTo>
                  <a:lnTo>
                    <a:pt x="961034" y="6451"/>
                  </a:lnTo>
                  <a:lnTo>
                    <a:pt x="989688" y="54757"/>
                  </a:lnTo>
                  <a:lnTo>
                    <a:pt x="1014776" y="103755"/>
                  </a:lnTo>
                  <a:lnTo>
                    <a:pt x="1036283" y="153225"/>
                  </a:lnTo>
                  <a:lnTo>
                    <a:pt x="1054193" y="202947"/>
                  </a:lnTo>
                  <a:lnTo>
                    <a:pt x="1068490" y="252699"/>
                  </a:lnTo>
                  <a:lnTo>
                    <a:pt x="1079160" y="302262"/>
                  </a:lnTo>
                  <a:lnTo>
                    <a:pt x="1086186" y="351416"/>
                  </a:lnTo>
                  <a:lnTo>
                    <a:pt x="1089553" y="399940"/>
                  </a:lnTo>
                  <a:lnTo>
                    <a:pt x="1089245" y="447613"/>
                  </a:lnTo>
                  <a:lnTo>
                    <a:pt x="1085246" y="494217"/>
                  </a:lnTo>
                  <a:lnTo>
                    <a:pt x="1077542" y="539529"/>
                  </a:lnTo>
                  <a:lnTo>
                    <a:pt x="1066117" y="583331"/>
                  </a:lnTo>
                  <a:lnTo>
                    <a:pt x="1050955" y="625401"/>
                  </a:lnTo>
                  <a:lnTo>
                    <a:pt x="1032040" y="665519"/>
                  </a:lnTo>
                  <a:lnTo>
                    <a:pt x="1009357" y="703465"/>
                  </a:lnTo>
                  <a:lnTo>
                    <a:pt x="980820" y="741372"/>
                  </a:lnTo>
                  <a:lnTo>
                    <a:pt x="948073" y="776165"/>
                  </a:lnTo>
                  <a:lnTo>
                    <a:pt x="911361" y="807745"/>
                  </a:lnTo>
                  <a:lnTo>
                    <a:pt x="870926" y="836012"/>
                  </a:lnTo>
                  <a:lnTo>
                    <a:pt x="827011" y="860863"/>
                  </a:lnTo>
                  <a:lnTo>
                    <a:pt x="779859" y="882200"/>
                  </a:lnTo>
                  <a:lnTo>
                    <a:pt x="729713" y="899922"/>
                  </a:lnTo>
                  <a:lnTo>
                    <a:pt x="676816" y="913927"/>
                  </a:lnTo>
                  <a:lnTo>
                    <a:pt x="621411" y="924115"/>
                  </a:lnTo>
                  <a:lnTo>
                    <a:pt x="685277" y="924115"/>
                  </a:lnTo>
                  <a:lnTo>
                    <a:pt x="722423" y="914761"/>
                  </a:lnTo>
                  <a:lnTo>
                    <a:pt x="769251" y="899299"/>
                  </a:lnTo>
                  <a:lnTo>
                    <a:pt x="813671" y="880801"/>
                  </a:lnTo>
                  <a:lnTo>
                    <a:pt x="855502" y="859342"/>
                  </a:lnTo>
                  <a:lnTo>
                    <a:pt x="894560" y="834995"/>
                  </a:lnTo>
                  <a:lnTo>
                    <a:pt x="930762" y="807745"/>
                  </a:lnTo>
                  <a:lnTo>
                    <a:pt x="963628" y="777938"/>
                  </a:lnTo>
                  <a:lnTo>
                    <a:pt x="993273" y="745375"/>
                  </a:lnTo>
                  <a:lnTo>
                    <a:pt x="1019416" y="710222"/>
                  </a:lnTo>
                  <a:lnTo>
                    <a:pt x="1041266" y="673944"/>
                  </a:lnTo>
                  <a:lnTo>
                    <a:pt x="1059744" y="635723"/>
                  </a:lnTo>
                  <a:lnTo>
                    <a:pt x="1074861" y="595744"/>
                  </a:lnTo>
                  <a:lnTo>
                    <a:pt x="1086631" y="554192"/>
                  </a:lnTo>
                  <a:lnTo>
                    <a:pt x="1095064" y="511250"/>
                  </a:lnTo>
                  <a:lnTo>
                    <a:pt x="1100175" y="467104"/>
                  </a:lnTo>
                  <a:lnTo>
                    <a:pt x="1101787" y="426643"/>
                  </a:lnTo>
                  <a:lnTo>
                    <a:pt x="1101730" y="414426"/>
                  </a:lnTo>
                  <a:lnTo>
                    <a:pt x="1100477" y="375937"/>
                  </a:lnTo>
                  <a:lnTo>
                    <a:pt x="1095693" y="329285"/>
                  </a:lnTo>
                  <a:lnTo>
                    <a:pt x="1087635" y="282166"/>
                  </a:lnTo>
                  <a:lnTo>
                    <a:pt x="1076317" y="234766"/>
                  </a:lnTo>
                  <a:lnTo>
                    <a:pt x="1061750" y="187269"/>
                  </a:lnTo>
                  <a:lnTo>
                    <a:pt x="1043947" y="139859"/>
                  </a:lnTo>
                  <a:lnTo>
                    <a:pt x="1022920" y="92721"/>
                  </a:lnTo>
                  <a:lnTo>
                    <a:pt x="998682" y="46040"/>
                  </a:lnTo>
                  <a:lnTo>
                    <a:pt x="971245" y="0"/>
                  </a:lnTo>
                  <a:close/>
                </a:path>
              </a:pathLst>
            </a:custGeom>
            <a:solidFill>
              <a:srgbClr val="FF866E"/>
            </a:solidFill>
          </p:spPr>
          <p:txBody>
            <a:bodyPr wrap="square" lIns="0" tIns="0" rIns="0" bIns="0" rtlCol="0"/>
            <a:lstStyle/>
            <a:p>
              <a:endParaRPr/>
            </a:p>
          </p:txBody>
        </p:sp>
        <p:sp>
          <p:nvSpPr>
            <p:cNvPr id="13" name="object 13"/>
            <p:cNvSpPr/>
            <p:nvPr/>
          </p:nvSpPr>
          <p:spPr>
            <a:xfrm>
              <a:off x="1471721" y="59437"/>
              <a:ext cx="1102360" cy="1356360"/>
            </a:xfrm>
            <a:custGeom>
              <a:avLst/>
              <a:gdLst/>
              <a:ahLst/>
              <a:cxnLst/>
              <a:rect l="l" t="t" r="r" b="b"/>
              <a:pathLst>
                <a:path w="1102360" h="1356360">
                  <a:moveTo>
                    <a:pt x="173456" y="426643"/>
                  </a:moveTo>
                  <a:lnTo>
                    <a:pt x="118798" y="442836"/>
                  </a:lnTo>
                  <a:lnTo>
                    <a:pt x="67377" y="496797"/>
                  </a:lnTo>
                  <a:lnTo>
                    <a:pt x="46736" y="535343"/>
                  </a:lnTo>
                  <a:lnTo>
                    <a:pt x="30564" y="581275"/>
                  </a:lnTo>
                  <a:lnTo>
                    <a:pt x="21842" y="627796"/>
                  </a:lnTo>
                  <a:lnTo>
                    <a:pt x="20616" y="673052"/>
                  </a:lnTo>
                  <a:lnTo>
                    <a:pt x="26930" y="715188"/>
                  </a:lnTo>
                  <a:lnTo>
                    <a:pt x="40830" y="752348"/>
                  </a:lnTo>
                  <a:lnTo>
                    <a:pt x="83928" y="806915"/>
                  </a:lnTo>
                  <a:lnTo>
                    <a:pt x="114515" y="831451"/>
                  </a:lnTo>
                  <a:lnTo>
                    <a:pt x="150456" y="853860"/>
                  </a:lnTo>
                  <a:lnTo>
                    <a:pt x="191244" y="873921"/>
                  </a:lnTo>
                  <a:lnTo>
                    <a:pt x="236376" y="891414"/>
                  </a:lnTo>
                  <a:lnTo>
                    <a:pt x="285348" y="906117"/>
                  </a:lnTo>
                  <a:lnTo>
                    <a:pt x="337654" y="917809"/>
                  </a:lnTo>
                  <a:lnTo>
                    <a:pt x="392790" y="926270"/>
                  </a:lnTo>
                  <a:lnTo>
                    <a:pt x="450253" y="931278"/>
                  </a:lnTo>
                  <a:lnTo>
                    <a:pt x="500253" y="932649"/>
                  </a:lnTo>
                  <a:lnTo>
                    <a:pt x="528154" y="932213"/>
                  </a:lnTo>
                  <a:lnTo>
                    <a:pt x="555650" y="930914"/>
                  </a:lnTo>
                  <a:lnTo>
                    <a:pt x="582727" y="928765"/>
                  </a:lnTo>
                  <a:lnTo>
                    <a:pt x="609371" y="925779"/>
                  </a:lnTo>
                  <a:lnTo>
                    <a:pt x="602874" y="879579"/>
                  </a:lnTo>
                  <a:lnTo>
                    <a:pt x="590930" y="832665"/>
                  </a:lnTo>
                  <a:lnTo>
                    <a:pt x="573626" y="785340"/>
                  </a:lnTo>
                  <a:lnTo>
                    <a:pt x="551047" y="737908"/>
                  </a:lnTo>
                  <a:lnTo>
                    <a:pt x="523280" y="690670"/>
                  </a:lnTo>
                  <a:lnTo>
                    <a:pt x="490411" y="643930"/>
                  </a:lnTo>
                  <a:lnTo>
                    <a:pt x="452526" y="597992"/>
                  </a:lnTo>
                  <a:lnTo>
                    <a:pt x="411927" y="555774"/>
                  </a:lnTo>
                  <a:lnTo>
                    <a:pt x="369934" y="518568"/>
                  </a:lnTo>
                  <a:lnTo>
                    <a:pt x="327530" y="486916"/>
                  </a:lnTo>
                  <a:lnTo>
                    <a:pt x="285697" y="461357"/>
                  </a:lnTo>
                  <a:lnTo>
                    <a:pt x="245419" y="442432"/>
                  </a:lnTo>
                  <a:lnTo>
                    <a:pt x="207678" y="430680"/>
                  </a:lnTo>
                  <a:lnTo>
                    <a:pt x="173456" y="426643"/>
                  </a:lnTo>
                  <a:close/>
                </a:path>
                <a:path w="1102360" h="1356360">
                  <a:moveTo>
                    <a:pt x="971232" y="0"/>
                  </a:moveTo>
                  <a:lnTo>
                    <a:pt x="998669" y="46040"/>
                  </a:lnTo>
                  <a:lnTo>
                    <a:pt x="1022907" y="92721"/>
                  </a:lnTo>
                  <a:lnTo>
                    <a:pt x="1043934" y="139859"/>
                  </a:lnTo>
                  <a:lnTo>
                    <a:pt x="1061737" y="187269"/>
                  </a:lnTo>
                  <a:lnTo>
                    <a:pt x="1076304" y="234766"/>
                  </a:lnTo>
                  <a:lnTo>
                    <a:pt x="1087622" y="282166"/>
                  </a:lnTo>
                  <a:lnTo>
                    <a:pt x="1095680" y="329285"/>
                  </a:lnTo>
                  <a:lnTo>
                    <a:pt x="1100464" y="375937"/>
                  </a:lnTo>
                  <a:lnTo>
                    <a:pt x="1101962" y="421938"/>
                  </a:lnTo>
                  <a:lnTo>
                    <a:pt x="1100162" y="467104"/>
                  </a:lnTo>
                  <a:lnTo>
                    <a:pt x="1095052" y="511250"/>
                  </a:lnTo>
                  <a:lnTo>
                    <a:pt x="1086618" y="554192"/>
                  </a:lnTo>
                  <a:lnTo>
                    <a:pt x="1074849" y="595744"/>
                  </a:lnTo>
                  <a:lnTo>
                    <a:pt x="1059731" y="635723"/>
                  </a:lnTo>
                  <a:lnTo>
                    <a:pt x="1041254" y="673944"/>
                  </a:lnTo>
                  <a:lnTo>
                    <a:pt x="1019403" y="710222"/>
                  </a:lnTo>
                  <a:lnTo>
                    <a:pt x="993260" y="745375"/>
                  </a:lnTo>
                  <a:lnTo>
                    <a:pt x="963615" y="777938"/>
                  </a:lnTo>
                  <a:lnTo>
                    <a:pt x="930650" y="807836"/>
                  </a:lnTo>
                  <a:lnTo>
                    <a:pt x="894547" y="834995"/>
                  </a:lnTo>
                  <a:lnTo>
                    <a:pt x="855489" y="859342"/>
                  </a:lnTo>
                  <a:lnTo>
                    <a:pt x="813659" y="880801"/>
                  </a:lnTo>
                  <a:lnTo>
                    <a:pt x="769238" y="899299"/>
                  </a:lnTo>
                  <a:lnTo>
                    <a:pt x="722410" y="914761"/>
                  </a:lnTo>
                  <a:lnTo>
                    <a:pt x="673357" y="927113"/>
                  </a:lnTo>
                  <a:lnTo>
                    <a:pt x="622261" y="936282"/>
                  </a:lnTo>
                  <a:lnTo>
                    <a:pt x="622374" y="974083"/>
                  </a:lnTo>
                  <a:lnTo>
                    <a:pt x="611049" y="1046904"/>
                  </a:lnTo>
                  <a:lnTo>
                    <a:pt x="580196" y="1122034"/>
                  </a:lnTo>
                  <a:lnTo>
                    <a:pt x="555715" y="1159871"/>
                  </a:lnTo>
                  <a:lnTo>
                    <a:pt x="526444" y="1194909"/>
                  </a:lnTo>
                  <a:lnTo>
                    <a:pt x="492765" y="1226978"/>
                  </a:lnTo>
                  <a:lnTo>
                    <a:pt x="455061" y="1255911"/>
                  </a:lnTo>
                  <a:lnTo>
                    <a:pt x="413716" y="1281536"/>
                  </a:lnTo>
                  <a:lnTo>
                    <a:pt x="369113" y="1303684"/>
                  </a:lnTo>
                  <a:lnTo>
                    <a:pt x="321635" y="1322186"/>
                  </a:lnTo>
                  <a:lnTo>
                    <a:pt x="271664" y="1336871"/>
                  </a:lnTo>
                  <a:lnTo>
                    <a:pt x="219584" y="1347571"/>
                  </a:lnTo>
                  <a:lnTo>
                    <a:pt x="165778" y="1354115"/>
                  </a:lnTo>
                  <a:lnTo>
                    <a:pt x="110629" y="1356334"/>
                  </a:lnTo>
                  <a:lnTo>
                    <a:pt x="83180" y="1355791"/>
                  </a:lnTo>
                  <a:lnTo>
                    <a:pt x="55576" y="1354150"/>
                  </a:lnTo>
                  <a:lnTo>
                    <a:pt x="27842" y="1351394"/>
                  </a:lnTo>
                  <a:lnTo>
                    <a:pt x="0" y="1347508"/>
                  </a:lnTo>
                  <a:lnTo>
                    <a:pt x="1955" y="1335468"/>
                  </a:lnTo>
                  <a:lnTo>
                    <a:pt x="29370" y="1339308"/>
                  </a:lnTo>
                  <a:lnTo>
                    <a:pt x="56683" y="1342023"/>
                  </a:lnTo>
                  <a:lnTo>
                    <a:pt x="83848" y="1343635"/>
                  </a:lnTo>
                  <a:lnTo>
                    <a:pt x="110820" y="1344168"/>
                  </a:lnTo>
                  <a:lnTo>
                    <a:pt x="164731" y="1342011"/>
                  </a:lnTo>
                  <a:lnTo>
                    <a:pt x="217318" y="1335651"/>
                  </a:lnTo>
                  <a:lnTo>
                    <a:pt x="268208" y="1325251"/>
                  </a:lnTo>
                  <a:lnTo>
                    <a:pt x="317027" y="1310978"/>
                  </a:lnTo>
                  <a:lnTo>
                    <a:pt x="363401" y="1292995"/>
                  </a:lnTo>
                  <a:lnTo>
                    <a:pt x="406957" y="1271468"/>
                  </a:lnTo>
                  <a:lnTo>
                    <a:pt x="447320" y="1246560"/>
                  </a:lnTo>
                  <a:lnTo>
                    <a:pt x="484118" y="1218438"/>
                  </a:lnTo>
                  <a:lnTo>
                    <a:pt x="516976" y="1187264"/>
                  </a:lnTo>
                  <a:lnTo>
                    <a:pt x="545520" y="1153204"/>
                  </a:lnTo>
                  <a:lnTo>
                    <a:pt x="569378" y="1116424"/>
                  </a:lnTo>
                  <a:lnTo>
                    <a:pt x="588175" y="1077087"/>
                  </a:lnTo>
                  <a:lnTo>
                    <a:pt x="606577" y="1009586"/>
                  </a:lnTo>
                  <a:lnTo>
                    <a:pt x="610196" y="937933"/>
                  </a:lnTo>
                  <a:lnTo>
                    <a:pt x="583326" y="940921"/>
                  </a:lnTo>
                  <a:lnTo>
                    <a:pt x="556026" y="943075"/>
                  </a:lnTo>
                  <a:lnTo>
                    <a:pt x="528309" y="944378"/>
                  </a:lnTo>
                  <a:lnTo>
                    <a:pt x="500189" y="944816"/>
                  </a:lnTo>
                  <a:lnTo>
                    <a:pt x="487662" y="944730"/>
                  </a:lnTo>
                  <a:lnTo>
                    <a:pt x="390912" y="938271"/>
                  </a:lnTo>
                  <a:lnTo>
                    <a:pt x="334547" y="929516"/>
                  </a:lnTo>
                  <a:lnTo>
                    <a:pt x="281039" y="917409"/>
                  </a:lnTo>
                  <a:lnTo>
                    <a:pt x="230906" y="902177"/>
                  </a:lnTo>
                  <a:lnTo>
                    <a:pt x="184667" y="884048"/>
                  </a:lnTo>
                  <a:lnTo>
                    <a:pt x="142839" y="863252"/>
                  </a:lnTo>
                  <a:lnTo>
                    <a:pt x="105940" y="840015"/>
                  </a:lnTo>
                  <a:lnTo>
                    <a:pt x="74488" y="814567"/>
                  </a:lnTo>
                  <a:lnTo>
                    <a:pt x="29997" y="757948"/>
                  </a:lnTo>
                  <a:lnTo>
                    <a:pt x="15341" y="718761"/>
                  </a:lnTo>
                  <a:lnTo>
                    <a:pt x="8615" y="674482"/>
                  </a:lnTo>
                  <a:lnTo>
                    <a:pt x="9768" y="627046"/>
                  </a:lnTo>
                  <a:lnTo>
                    <a:pt x="18745" y="578388"/>
                  </a:lnTo>
                  <a:lnTo>
                    <a:pt x="35496" y="530440"/>
                  </a:lnTo>
                  <a:lnTo>
                    <a:pt x="57680" y="489200"/>
                  </a:lnTo>
                  <a:lnTo>
                    <a:pt x="83808" y="456072"/>
                  </a:lnTo>
                  <a:lnTo>
                    <a:pt x="144132" y="418109"/>
                  </a:lnTo>
                  <a:lnTo>
                    <a:pt x="173850" y="414426"/>
                  </a:lnTo>
                  <a:lnTo>
                    <a:pt x="209679" y="418490"/>
                  </a:lnTo>
                  <a:lnTo>
                    <a:pt x="248756" y="430359"/>
                  </a:lnTo>
                  <a:lnTo>
                    <a:pt x="290189" y="449551"/>
                  </a:lnTo>
                  <a:lnTo>
                    <a:pt x="333086" y="475581"/>
                  </a:lnTo>
                  <a:lnTo>
                    <a:pt x="376557" y="507968"/>
                  </a:lnTo>
                  <a:lnTo>
                    <a:pt x="419711" y="546227"/>
                  </a:lnTo>
                  <a:lnTo>
                    <a:pt x="461657" y="589876"/>
                  </a:lnTo>
                  <a:lnTo>
                    <a:pt x="495611" y="630709"/>
                  </a:lnTo>
                  <a:lnTo>
                    <a:pt x="525689" y="672221"/>
                  </a:lnTo>
                  <a:lnTo>
                    <a:pt x="551832" y="714209"/>
                  </a:lnTo>
                  <a:lnTo>
                    <a:pt x="573979" y="756467"/>
                  </a:lnTo>
                  <a:lnTo>
                    <a:pt x="592070" y="798792"/>
                  </a:lnTo>
                  <a:lnTo>
                    <a:pt x="606043" y="840977"/>
                  </a:lnTo>
                  <a:lnTo>
                    <a:pt x="615839" y="882820"/>
                  </a:lnTo>
                  <a:lnTo>
                    <a:pt x="621398" y="924115"/>
                  </a:lnTo>
                  <a:lnTo>
                    <a:pt x="676803" y="913927"/>
                  </a:lnTo>
                  <a:lnTo>
                    <a:pt x="729700" y="899922"/>
                  </a:lnTo>
                  <a:lnTo>
                    <a:pt x="779846" y="882200"/>
                  </a:lnTo>
                  <a:lnTo>
                    <a:pt x="826998" y="860863"/>
                  </a:lnTo>
                  <a:lnTo>
                    <a:pt x="870913" y="836012"/>
                  </a:lnTo>
                  <a:lnTo>
                    <a:pt x="911348" y="807745"/>
                  </a:lnTo>
                  <a:lnTo>
                    <a:pt x="948060" y="776165"/>
                  </a:lnTo>
                  <a:lnTo>
                    <a:pt x="980807" y="741372"/>
                  </a:lnTo>
                  <a:lnTo>
                    <a:pt x="1009345" y="703465"/>
                  </a:lnTo>
                  <a:lnTo>
                    <a:pt x="1032027" y="665519"/>
                  </a:lnTo>
                  <a:lnTo>
                    <a:pt x="1050942" y="625401"/>
                  </a:lnTo>
                  <a:lnTo>
                    <a:pt x="1066104" y="583331"/>
                  </a:lnTo>
                  <a:lnTo>
                    <a:pt x="1077530" y="539529"/>
                  </a:lnTo>
                  <a:lnTo>
                    <a:pt x="1085234" y="494217"/>
                  </a:lnTo>
                  <a:lnTo>
                    <a:pt x="1089232" y="447613"/>
                  </a:lnTo>
                  <a:lnTo>
                    <a:pt x="1089540" y="399940"/>
                  </a:lnTo>
                  <a:lnTo>
                    <a:pt x="1086173" y="351416"/>
                  </a:lnTo>
                  <a:lnTo>
                    <a:pt x="1079147" y="302262"/>
                  </a:lnTo>
                  <a:lnTo>
                    <a:pt x="1068478" y="252699"/>
                  </a:lnTo>
                  <a:lnTo>
                    <a:pt x="1054180" y="202947"/>
                  </a:lnTo>
                  <a:lnTo>
                    <a:pt x="1036270" y="153225"/>
                  </a:lnTo>
                  <a:lnTo>
                    <a:pt x="1014763" y="103755"/>
                  </a:lnTo>
                  <a:lnTo>
                    <a:pt x="989675" y="54757"/>
                  </a:lnTo>
                  <a:lnTo>
                    <a:pt x="961021" y="6451"/>
                  </a:lnTo>
                  <a:lnTo>
                    <a:pt x="971232" y="0"/>
                  </a:lnTo>
                  <a:close/>
                </a:path>
              </a:pathLst>
            </a:custGeom>
            <a:ln w="9144">
              <a:solidFill>
                <a:srgbClr val="FF866E"/>
              </a:solidFill>
            </a:ln>
          </p:spPr>
          <p:txBody>
            <a:bodyPr wrap="square" lIns="0" tIns="0" rIns="0" bIns="0" rtlCol="0"/>
            <a:lstStyle/>
            <a:p>
              <a:endParaRPr/>
            </a:p>
          </p:txBody>
        </p:sp>
        <p:sp>
          <p:nvSpPr>
            <p:cNvPr id="14" name="object 14"/>
            <p:cNvSpPr/>
            <p:nvPr/>
          </p:nvSpPr>
          <p:spPr>
            <a:xfrm>
              <a:off x="2072703" y="88"/>
              <a:ext cx="10119360" cy="6858000"/>
            </a:xfrm>
            <a:custGeom>
              <a:avLst/>
              <a:gdLst/>
              <a:ahLst/>
              <a:cxnLst/>
              <a:rect l="l" t="t" r="r" b="b"/>
              <a:pathLst>
                <a:path w="10119360" h="6858000">
                  <a:moveTo>
                    <a:pt x="1961743" y="6673990"/>
                  </a:moveTo>
                  <a:lnTo>
                    <a:pt x="1960930" y="6629425"/>
                  </a:lnTo>
                  <a:lnTo>
                    <a:pt x="1958454" y="6584429"/>
                  </a:lnTo>
                  <a:lnTo>
                    <a:pt x="1954352" y="6539116"/>
                  </a:lnTo>
                  <a:lnTo>
                    <a:pt x="1948637" y="6493586"/>
                  </a:lnTo>
                  <a:lnTo>
                    <a:pt x="1941334" y="6447930"/>
                  </a:lnTo>
                  <a:lnTo>
                    <a:pt x="1932393" y="6401930"/>
                  </a:lnTo>
                  <a:lnTo>
                    <a:pt x="1922068" y="6356680"/>
                  </a:lnTo>
                  <a:lnTo>
                    <a:pt x="1910143" y="6311290"/>
                  </a:lnTo>
                  <a:lnTo>
                    <a:pt x="1896719" y="6266192"/>
                  </a:lnTo>
                  <a:lnTo>
                    <a:pt x="1881822" y="6221488"/>
                  </a:lnTo>
                  <a:lnTo>
                    <a:pt x="1865464" y="6177292"/>
                  </a:lnTo>
                  <a:lnTo>
                    <a:pt x="1847684" y="6133681"/>
                  </a:lnTo>
                  <a:lnTo>
                    <a:pt x="1828482" y="6090780"/>
                  </a:lnTo>
                  <a:lnTo>
                    <a:pt x="1807895" y="6048692"/>
                  </a:lnTo>
                  <a:lnTo>
                    <a:pt x="1785937" y="6007493"/>
                  </a:lnTo>
                  <a:lnTo>
                    <a:pt x="1762645" y="5967323"/>
                  </a:lnTo>
                  <a:lnTo>
                    <a:pt x="1738020" y="5928258"/>
                  </a:lnTo>
                  <a:lnTo>
                    <a:pt x="1712099" y="5890399"/>
                  </a:lnTo>
                  <a:lnTo>
                    <a:pt x="1684896" y="5853874"/>
                  </a:lnTo>
                  <a:lnTo>
                    <a:pt x="1656435" y="5818759"/>
                  </a:lnTo>
                  <a:lnTo>
                    <a:pt x="1626730" y="5785167"/>
                  </a:lnTo>
                  <a:lnTo>
                    <a:pt x="1595831" y="5753201"/>
                  </a:lnTo>
                  <a:lnTo>
                    <a:pt x="1563725" y="5722963"/>
                  </a:lnTo>
                  <a:lnTo>
                    <a:pt x="1530451" y="5694553"/>
                  </a:lnTo>
                  <a:lnTo>
                    <a:pt x="1496034" y="5668073"/>
                  </a:lnTo>
                  <a:lnTo>
                    <a:pt x="1460487" y="5643638"/>
                  </a:lnTo>
                  <a:lnTo>
                    <a:pt x="1423835" y="5621337"/>
                  </a:lnTo>
                  <a:lnTo>
                    <a:pt x="1386103" y="5601271"/>
                  </a:lnTo>
                  <a:lnTo>
                    <a:pt x="1347304" y="5583555"/>
                  </a:lnTo>
                  <a:lnTo>
                    <a:pt x="1307477" y="5568277"/>
                  </a:lnTo>
                  <a:lnTo>
                    <a:pt x="1266621" y="5555551"/>
                  </a:lnTo>
                  <a:lnTo>
                    <a:pt x="1224788" y="5545467"/>
                  </a:lnTo>
                  <a:lnTo>
                    <a:pt x="1181963" y="5538140"/>
                  </a:lnTo>
                  <a:lnTo>
                    <a:pt x="1138199" y="5533669"/>
                  </a:lnTo>
                  <a:lnTo>
                    <a:pt x="1093495" y="5532158"/>
                  </a:lnTo>
                  <a:lnTo>
                    <a:pt x="1081112" y="5532272"/>
                  </a:lnTo>
                  <a:lnTo>
                    <a:pt x="1002741" y="5538152"/>
                  </a:lnTo>
                  <a:lnTo>
                    <a:pt x="961148" y="5544680"/>
                  </a:lnTo>
                  <a:lnTo>
                    <a:pt x="918946" y="5553545"/>
                  </a:lnTo>
                  <a:lnTo>
                    <a:pt x="876261" y="5564670"/>
                  </a:lnTo>
                  <a:lnTo>
                    <a:pt x="833208" y="5578005"/>
                  </a:lnTo>
                  <a:lnTo>
                    <a:pt x="789927" y="5593461"/>
                  </a:lnTo>
                  <a:lnTo>
                    <a:pt x="746531" y="5610999"/>
                  </a:lnTo>
                  <a:lnTo>
                    <a:pt x="703173" y="5630557"/>
                  </a:lnTo>
                  <a:lnTo>
                    <a:pt x="659955" y="5652046"/>
                  </a:lnTo>
                  <a:lnTo>
                    <a:pt x="617016" y="5675427"/>
                  </a:lnTo>
                  <a:lnTo>
                    <a:pt x="574484" y="5700623"/>
                  </a:lnTo>
                  <a:lnTo>
                    <a:pt x="532485" y="5727585"/>
                  </a:lnTo>
                  <a:lnTo>
                    <a:pt x="491134" y="5756224"/>
                  </a:lnTo>
                  <a:lnTo>
                    <a:pt x="450583" y="5786501"/>
                  </a:lnTo>
                  <a:lnTo>
                    <a:pt x="410946" y="5818352"/>
                  </a:lnTo>
                  <a:lnTo>
                    <a:pt x="372351" y="5851703"/>
                  </a:lnTo>
                  <a:lnTo>
                    <a:pt x="334924" y="5886488"/>
                  </a:lnTo>
                  <a:lnTo>
                    <a:pt x="298792" y="5922657"/>
                  </a:lnTo>
                  <a:lnTo>
                    <a:pt x="264096" y="5960135"/>
                  </a:lnTo>
                  <a:lnTo>
                    <a:pt x="230936" y="5998857"/>
                  </a:lnTo>
                  <a:lnTo>
                    <a:pt x="199466" y="6038774"/>
                  </a:lnTo>
                  <a:lnTo>
                    <a:pt x="169811" y="6079807"/>
                  </a:lnTo>
                  <a:lnTo>
                    <a:pt x="142074" y="6121908"/>
                  </a:lnTo>
                  <a:lnTo>
                    <a:pt x="116408" y="6165012"/>
                  </a:lnTo>
                  <a:lnTo>
                    <a:pt x="92925" y="6209030"/>
                  </a:lnTo>
                  <a:lnTo>
                    <a:pt x="71767" y="6253924"/>
                  </a:lnTo>
                  <a:lnTo>
                    <a:pt x="53060" y="6299632"/>
                  </a:lnTo>
                  <a:lnTo>
                    <a:pt x="36906" y="6346076"/>
                  </a:lnTo>
                  <a:lnTo>
                    <a:pt x="21221" y="6401930"/>
                  </a:lnTo>
                  <a:lnTo>
                    <a:pt x="9969" y="6456489"/>
                  </a:lnTo>
                  <a:lnTo>
                    <a:pt x="2971" y="6509753"/>
                  </a:lnTo>
                  <a:lnTo>
                    <a:pt x="0" y="6561696"/>
                  </a:lnTo>
                  <a:lnTo>
                    <a:pt x="863" y="6612306"/>
                  </a:lnTo>
                  <a:lnTo>
                    <a:pt x="5346" y="6661569"/>
                  </a:lnTo>
                  <a:lnTo>
                    <a:pt x="13258" y="6709448"/>
                  </a:lnTo>
                  <a:lnTo>
                    <a:pt x="24384" y="6755943"/>
                  </a:lnTo>
                  <a:lnTo>
                    <a:pt x="38519" y="6801015"/>
                  </a:lnTo>
                  <a:lnTo>
                    <a:pt x="55460" y="6844665"/>
                  </a:lnTo>
                  <a:lnTo>
                    <a:pt x="61595" y="6857911"/>
                  </a:lnTo>
                  <a:lnTo>
                    <a:pt x="1945817" y="6857911"/>
                  </a:lnTo>
                  <a:lnTo>
                    <a:pt x="1954085" y="6804126"/>
                  </a:lnTo>
                  <a:lnTo>
                    <a:pt x="1958352" y="6761442"/>
                  </a:lnTo>
                  <a:lnTo>
                    <a:pt x="1960905" y="6718033"/>
                  </a:lnTo>
                  <a:lnTo>
                    <a:pt x="1961743" y="6673990"/>
                  </a:lnTo>
                  <a:close/>
                </a:path>
                <a:path w="10119360" h="6858000">
                  <a:moveTo>
                    <a:pt x="10119284" y="0"/>
                  </a:moveTo>
                  <a:lnTo>
                    <a:pt x="10071278" y="18338"/>
                  </a:lnTo>
                  <a:lnTo>
                    <a:pt x="10024554" y="38849"/>
                  </a:lnTo>
                  <a:lnTo>
                    <a:pt x="9979292" y="61556"/>
                  </a:lnTo>
                  <a:lnTo>
                    <a:pt x="9935578" y="86525"/>
                  </a:lnTo>
                  <a:lnTo>
                    <a:pt x="9893567" y="113753"/>
                  </a:lnTo>
                  <a:lnTo>
                    <a:pt x="9853371" y="143281"/>
                  </a:lnTo>
                  <a:lnTo>
                    <a:pt x="9815144" y="175145"/>
                  </a:lnTo>
                  <a:lnTo>
                    <a:pt x="9778987" y="209384"/>
                  </a:lnTo>
                  <a:lnTo>
                    <a:pt x="9745053" y="245999"/>
                  </a:lnTo>
                  <a:lnTo>
                    <a:pt x="9713455" y="285051"/>
                  </a:lnTo>
                  <a:lnTo>
                    <a:pt x="9688982" y="319519"/>
                  </a:lnTo>
                  <a:lnTo>
                    <a:pt x="9666135" y="355701"/>
                  </a:lnTo>
                  <a:lnTo>
                    <a:pt x="9644939" y="393484"/>
                  </a:lnTo>
                  <a:lnTo>
                    <a:pt x="9625444" y="432739"/>
                  </a:lnTo>
                  <a:lnTo>
                    <a:pt x="9607652" y="473341"/>
                  </a:lnTo>
                  <a:lnTo>
                    <a:pt x="9591611" y="515175"/>
                  </a:lnTo>
                  <a:lnTo>
                    <a:pt x="9577349" y="558101"/>
                  </a:lnTo>
                  <a:lnTo>
                    <a:pt x="9564891" y="602005"/>
                  </a:lnTo>
                  <a:lnTo>
                    <a:pt x="9554261" y="646772"/>
                  </a:lnTo>
                  <a:lnTo>
                    <a:pt x="9545498" y="692251"/>
                  </a:lnTo>
                  <a:lnTo>
                    <a:pt x="9538627" y="738352"/>
                  </a:lnTo>
                  <a:lnTo>
                    <a:pt x="9533674" y="784910"/>
                  </a:lnTo>
                  <a:lnTo>
                    <a:pt x="9530664" y="831837"/>
                  </a:lnTo>
                  <a:lnTo>
                    <a:pt x="9529635" y="878979"/>
                  </a:lnTo>
                  <a:lnTo>
                    <a:pt x="9530626" y="926236"/>
                  </a:lnTo>
                  <a:lnTo>
                    <a:pt x="9533636" y="973467"/>
                  </a:lnTo>
                  <a:lnTo>
                    <a:pt x="9538716" y="1020559"/>
                  </a:lnTo>
                  <a:lnTo>
                    <a:pt x="9545904" y="1067371"/>
                  </a:lnTo>
                  <a:lnTo>
                    <a:pt x="9555201" y="1113790"/>
                  </a:lnTo>
                  <a:lnTo>
                    <a:pt x="9566656" y="1159700"/>
                  </a:lnTo>
                  <a:lnTo>
                    <a:pt x="9580296" y="1204963"/>
                  </a:lnTo>
                  <a:lnTo>
                    <a:pt x="9596145" y="1249451"/>
                  </a:lnTo>
                  <a:lnTo>
                    <a:pt x="9614230" y="1293050"/>
                  </a:lnTo>
                  <a:lnTo>
                    <a:pt x="9634588" y="1335633"/>
                  </a:lnTo>
                  <a:lnTo>
                    <a:pt x="9657232" y="1377073"/>
                  </a:lnTo>
                  <a:lnTo>
                    <a:pt x="9682213" y="1417256"/>
                  </a:lnTo>
                  <a:lnTo>
                    <a:pt x="9709556" y="1456042"/>
                  </a:lnTo>
                  <a:lnTo>
                    <a:pt x="9739274" y="1493304"/>
                  </a:lnTo>
                  <a:lnTo>
                    <a:pt x="9771418" y="1528927"/>
                  </a:lnTo>
                  <a:lnTo>
                    <a:pt x="9806000" y="1562798"/>
                  </a:lnTo>
                  <a:lnTo>
                    <a:pt x="9843046" y="1594764"/>
                  </a:lnTo>
                  <a:lnTo>
                    <a:pt x="9886556" y="1627378"/>
                  </a:lnTo>
                  <a:lnTo>
                    <a:pt x="9931235" y="1656143"/>
                  </a:lnTo>
                  <a:lnTo>
                    <a:pt x="9976980" y="1681226"/>
                  </a:lnTo>
                  <a:lnTo>
                    <a:pt x="10023665" y="1702752"/>
                  </a:lnTo>
                  <a:lnTo>
                    <a:pt x="10071138" y="1720850"/>
                  </a:lnTo>
                  <a:lnTo>
                    <a:pt x="10119284" y="1735658"/>
                  </a:lnTo>
                  <a:lnTo>
                    <a:pt x="10119284" y="0"/>
                  </a:lnTo>
                  <a:close/>
                </a:path>
              </a:pathLst>
            </a:custGeom>
            <a:solidFill>
              <a:srgbClr val="FFC872"/>
            </a:solidFill>
          </p:spPr>
          <p:txBody>
            <a:bodyPr wrap="square" lIns="0" tIns="0" rIns="0" bIns="0" rtlCol="0"/>
            <a:lstStyle/>
            <a:p>
              <a:endParaRPr/>
            </a:p>
          </p:txBody>
        </p:sp>
      </p:grpSp>
      <p:sp>
        <p:nvSpPr>
          <p:cNvPr id="7" name="object 7"/>
          <p:cNvSpPr txBox="1"/>
          <p:nvPr/>
        </p:nvSpPr>
        <p:spPr>
          <a:xfrm>
            <a:off x="686247" y="1006411"/>
            <a:ext cx="1317331" cy="3863975"/>
          </a:xfrm>
          <a:prstGeom prst="rect">
            <a:avLst/>
          </a:prstGeom>
        </p:spPr>
        <p:txBody>
          <a:bodyPr vert="horz" wrap="square" lIns="0" tIns="12700" rIns="0" bIns="0" rtlCol="0">
            <a:spAutoFit/>
          </a:bodyPr>
          <a:lstStyle/>
          <a:p>
            <a:pPr marL="12700" marR="568960" algn="just">
              <a:lnSpc>
                <a:spcPct val="100000"/>
              </a:lnSpc>
              <a:spcBef>
                <a:spcPts val="100"/>
              </a:spcBef>
            </a:pPr>
            <a:r>
              <a:rPr sz="4800" spc="-50" dirty="0">
                <a:solidFill>
                  <a:srgbClr val="FFFFFF"/>
                </a:solidFill>
                <a:latin typeface="微軟正黑體"/>
                <a:cs typeface="微軟正黑體"/>
              </a:rPr>
              <a:t>課程大綱</a:t>
            </a:r>
            <a:endParaRPr sz="4800" dirty="0">
              <a:latin typeface="微軟正黑體"/>
              <a:cs typeface="微軟正黑體"/>
            </a:endParaRPr>
          </a:p>
          <a:p>
            <a:pPr marL="44450">
              <a:lnSpc>
                <a:spcPct val="100000"/>
              </a:lnSpc>
              <a:spcBef>
                <a:spcPts val="3825"/>
              </a:spcBef>
            </a:pPr>
            <a:r>
              <a:rPr sz="2800" b="1" spc="-10" dirty="0">
                <a:solidFill>
                  <a:srgbClr val="DADADA"/>
                </a:solidFill>
                <a:latin typeface="Tw Cen MT Condensed Extra Bold"/>
                <a:cs typeface="Tw Cen MT Condensed Extra Bold"/>
              </a:rPr>
              <a:t>Contents</a:t>
            </a:r>
            <a:endParaRPr sz="2800" dirty="0">
              <a:latin typeface="Tw Cen MT Condensed Extra Bold"/>
              <a:cs typeface="Tw Cen MT Condensed Extra Bold"/>
            </a:endParaRPr>
          </a:p>
        </p:txBody>
      </p:sp>
      <p:sp>
        <p:nvSpPr>
          <p:cNvPr id="15" name="object 15"/>
          <p:cNvSpPr txBox="1"/>
          <p:nvPr/>
        </p:nvSpPr>
        <p:spPr>
          <a:xfrm>
            <a:off x="4631700" y="5038079"/>
            <a:ext cx="6798300" cy="1234312"/>
          </a:xfrm>
          <a:prstGeom prst="rect">
            <a:avLst/>
          </a:prstGeom>
        </p:spPr>
        <p:txBody>
          <a:bodyPr vert="horz" wrap="square" lIns="0" tIns="158115" rIns="0" bIns="0" rtlCol="0">
            <a:spAutoFit/>
          </a:bodyPr>
          <a:lstStyle/>
          <a:p>
            <a:pPr marL="12700">
              <a:lnSpc>
                <a:spcPct val="100000"/>
              </a:lnSpc>
              <a:spcBef>
                <a:spcPts val="1245"/>
              </a:spcBef>
            </a:pPr>
            <a:r>
              <a:rPr sz="2800" spc="-35" dirty="0">
                <a:solidFill>
                  <a:srgbClr val="44546A"/>
                </a:solidFill>
                <a:latin typeface="微軟正黑體"/>
                <a:cs typeface="微軟正黑體"/>
              </a:rPr>
              <a:t>性別平等相關法</a:t>
            </a:r>
            <a:r>
              <a:rPr sz="2800" spc="-50" dirty="0">
                <a:solidFill>
                  <a:srgbClr val="44546A"/>
                </a:solidFill>
                <a:latin typeface="微軟正黑體"/>
                <a:cs typeface="微軟正黑體"/>
              </a:rPr>
              <a:t>規</a:t>
            </a:r>
            <a:endParaRPr sz="2800" dirty="0">
              <a:latin typeface="微軟正黑體"/>
              <a:cs typeface="微軟正黑體"/>
            </a:endParaRPr>
          </a:p>
          <a:p>
            <a:pPr marL="12700">
              <a:lnSpc>
                <a:spcPct val="100000"/>
              </a:lnSpc>
              <a:spcBef>
                <a:spcPts val="740"/>
              </a:spcBef>
            </a:pPr>
            <a:r>
              <a:rPr sz="1800" spc="-5" dirty="0">
                <a:solidFill>
                  <a:srgbClr val="A7A8A7"/>
                </a:solidFill>
                <a:latin typeface="微軟正黑體"/>
                <a:cs typeface="微軟正黑體"/>
              </a:rPr>
              <a:t>性別平等教育法 / 性別工作平等法/ 性騷擾防治法</a:t>
            </a:r>
            <a:endParaRPr sz="1800" dirty="0">
              <a:latin typeface="微軟正黑體"/>
              <a:cs typeface="微軟正黑體"/>
            </a:endParaRPr>
          </a:p>
          <a:p>
            <a:pPr marL="12700">
              <a:lnSpc>
                <a:spcPct val="100000"/>
              </a:lnSpc>
            </a:pPr>
            <a:r>
              <a:rPr sz="1800" spc="-5" dirty="0">
                <a:solidFill>
                  <a:srgbClr val="A7A8A7"/>
                </a:solidFill>
                <a:latin typeface="微軟正黑體"/>
                <a:cs typeface="微軟正黑體"/>
              </a:rPr>
              <a:t>教師法/ </a:t>
            </a:r>
            <a:r>
              <a:rPr sz="1800" spc="-5" dirty="0" err="1">
                <a:solidFill>
                  <a:srgbClr val="A7A8A7"/>
                </a:solidFill>
                <a:latin typeface="微軟正黑體"/>
                <a:cs typeface="微軟正黑體"/>
              </a:rPr>
              <a:t>教師專業倫理</a:t>
            </a:r>
            <a:r>
              <a:rPr lang="en-US" sz="1800" spc="-5" dirty="0">
                <a:solidFill>
                  <a:srgbClr val="A7A8A7"/>
                </a:solidFill>
                <a:latin typeface="微軟正黑體"/>
                <a:cs typeface="微軟正黑體"/>
              </a:rPr>
              <a:t>/</a:t>
            </a:r>
            <a:r>
              <a:rPr lang="zh-TW" altLang="en-US" sz="1800" spc="-5" dirty="0">
                <a:solidFill>
                  <a:srgbClr val="A7A8A7"/>
                </a:solidFill>
                <a:latin typeface="微軟正黑體"/>
                <a:cs typeface="微軟正黑體"/>
              </a:rPr>
              <a:t>教保服務人員條例</a:t>
            </a:r>
            <a:endParaRPr sz="1800" dirty="0">
              <a:latin typeface="微軟正黑體"/>
              <a:cs typeface="微軟正黑體"/>
            </a:endParaRPr>
          </a:p>
        </p:txBody>
      </p:sp>
      <p:sp>
        <p:nvSpPr>
          <p:cNvPr id="16" name="object 16"/>
          <p:cNvSpPr txBox="1"/>
          <p:nvPr/>
        </p:nvSpPr>
        <p:spPr>
          <a:xfrm>
            <a:off x="4669401" y="3049068"/>
            <a:ext cx="6074798" cy="1352934"/>
          </a:xfrm>
          <a:prstGeom prst="rect">
            <a:avLst/>
          </a:prstGeom>
        </p:spPr>
        <p:txBody>
          <a:bodyPr vert="horz" wrap="square" lIns="0" tIns="161290" rIns="0" bIns="0" rtlCol="0">
            <a:spAutoFit/>
          </a:bodyPr>
          <a:lstStyle/>
          <a:p>
            <a:pPr marL="12700">
              <a:lnSpc>
                <a:spcPct val="100000"/>
              </a:lnSpc>
              <a:spcBef>
                <a:spcPts val="1270"/>
              </a:spcBef>
            </a:pPr>
            <a:r>
              <a:rPr lang="zh-TW" altLang="en-US" sz="2800" dirty="0">
                <a:latin typeface="微軟正黑體"/>
                <a:cs typeface="微軟正黑體"/>
              </a:rPr>
              <a:t>性別平等教育</a:t>
            </a:r>
            <a:endParaRPr sz="2800" dirty="0">
              <a:latin typeface="微軟正黑體"/>
              <a:cs typeface="微軟正黑體"/>
            </a:endParaRPr>
          </a:p>
          <a:p>
            <a:pPr marL="12700">
              <a:lnSpc>
                <a:spcPct val="100000"/>
              </a:lnSpc>
              <a:spcBef>
                <a:spcPts val="750"/>
              </a:spcBef>
            </a:pPr>
            <a:r>
              <a:rPr lang="zh-TW" altLang="en-US" dirty="0">
                <a:solidFill>
                  <a:schemeClr val="bg1">
                    <a:lumMod val="65000"/>
                  </a:schemeClr>
                </a:solidFill>
                <a:latin typeface="微軟正黑體"/>
                <a:cs typeface="微軟正黑體"/>
              </a:rPr>
              <a:t>禁止性別歧視</a:t>
            </a:r>
            <a:r>
              <a:rPr lang="en-US" altLang="zh-TW" sz="1800" dirty="0">
                <a:solidFill>
                  <a:schemeClr val="bg1">
                    <a:lumMod val="65000"/>
                  </a:schemeClr>
                </a:solidFill>
                <a:latin typeface="微軟正黑體"/>
                <a:cs typeface="微軟正黑體"/>
              </a:rPr>
              <a:t>/</a:t>
            </a:r>
            <a:r>
              <a:rPr lang="zh-TW" altLang="en-US" sz="1800" dirty="0">
                <a:solidFill>
                  <a:schemeClr val="bg1">
                    <a:lumMod val="65000"/>
                  </a:schemeClr>
                </a:solidFill>
                <a:latin typeface="微軟正黑體"/>
                <a:cs typeface="微軟正黑體"/>
              </a:rPr>
              <a:t>鼓勵平等與多元</a:t>
            </a:r>
            <a:r>
              <a:rPr lang="en-US" altLang="zh-TW" dirty="0">
                <a:solidFill>
                  <a:schemeClr val="bg1">
                    <a:lumMod val="65000"/>
                  </a:schemeClr>
                </a:solidFill>
                <a:latin typeface="微軟正黑體"/>
                <a:cs typeface="微軟正黑體"/>
              </a:rPr>
              <a:t>/</a:t>
            </a:r>
            <a:r>
              <a:rPr lang="zh-TW" altLang="en-US" dirty="0">
                <a:solidFill>
                  <a:schemeClr val="bg1">
                    <a:lumMod val="65000"/>
                  </a:schemeClr>
                </a:solidFill>
                <a:latin typeface="微軟正黑體"/>
                <a:cs typeface="微軟正黑體"/>
              </a:rPr>
              <a:t>性侵害性騷擾性霸凌之防治</a:t>
            </a:r>
            <a:endParaRPr lang="zh-TW" altLang="en-US" sz="1800" dirty="0">
              <a:solidFill>
                <a:schemeClr val="bg1">
                  <a:lumMod val="65000"/>
                </a:schemeClr>
              </a:solidFill>
              <a:latin typeface="微軟正黑體"/>
              <a:cs typeface="微軟正黑體"/>
            </a:endParaRPr>
          </a:p>
          <a:p>
            <a:pPr marL="12700">
              <a:lnSpc>
                <a:spcPct val="100000"/>
              </a:lnSpc>
              <a:spcBef>
                <a:spcPts val="750"/>
              </a:spcBef>
            </a:pPr>
            <a:endParaRPr sz="1800" dirty="0">
              <a:latin typeface="微軟正黑體"/>
              <a:cs typeface="微軟正黑體"/>
            </a:endParaRPr>
          </a:p>
        </p:txBody>
      </p:sp>
      <p:sp>
        <p:nvSpPr>
          <p:cNvPr id="17" name="object 17"/>
          <p:cNvSpPr txBox="1">
            <a:spLocks noGrp="1"/>
          </p:cNvSpPr>
          <p:nvPr>
            <p:ph type="title"/>
          </p:nvPr>
        </p:nvSpPr>
        <p:spPr>
          <a:xfrm>
            <a:off x="3900809" y="973122"/>
            <a:ext cx="534035" cy="939800"/>
          </a:xfrm>
          <a:prstGeom prst="rect">
            <a:avLst/>
          </a:prstGeom>
        </p:spPr>
        <p:txBody>
          <a:bodyPr vert="horz" wrap="square" lIns="0" tIns="12700" rIns="0" bIns="0" rtlCol="0">
            <a:spAutoFit/>
          </a:bodyPr>
          <a:lstStyle/>
          <a:p>
            <a:pPr marL="12700">
              <a:lnSpc>
                <a:spcPct val="100000"/>
              </a:lnSpc>
              <a:spcBef>
                <a:spcPts val="100"/>
              </a:spcBef>
            </a:pPr>
            <a:r>
              <a:rPr sz="6000" b="0" dirty="0">
                <a:solidFill>
                  <a:srgbClr val="FF8870"/>
                </a:solidFill>
                <a:latin typeface="Arial Black"/>
                <a:cs typeface="Arial Black"/>
              </a:rPr>
              <a:t>1</a:t>
            </a:r>
            <a:endParaRPr sz="6000" dirty="0">
              <a:latin typeface="Arial Black"/>
              <a:cs typeface="Arial Black"/>
            </a:endParaRPr>
          </a:p>
        </p:txBody>
      </p:sp>
      <p:sp>
        <p:nvSpPr>
          <p:cNvPr id="18" name="object 18"/>
          <p:cNvSpPr txBox="1"/>
          <p:nvPr/>
        </p:nvSpPr>
        <p:spPr>
          <a:xfrm>
            <a:off x="3960725" y="1511122"/>
            <a:ext cx="6492875" cy="3558025"/>
          </a:xfrm>
          <a:prstGeom prst="rect">
            <a:avLst/>
          </a:prstGeom>
        </p:spPr>
        <p:txBody>
          <a:bodyPr vert="horz" wrap="square" lIns="0" tIns="429895" rIns="0" bIns="0" rtlCol="0">
            <a:spAutoFit/>
          </a:bodyPr>
          <a:lstStyle/>
          <a:p>
            <a:pPr marL="25400">
              <a:lnSpc>
                <a:spcPct val="100000"/>
              </a:lnSpc>
            </a:pPr>
            <a:r>
              <a:rPr sz="6000" dirty="0">
                <a:solidFill>
                  <a:srgbClr val="FF8870"/>
                </a:solidFill>
                <a:latin typeface="Arial Black"/>
                <a:cs typeface="Arial Black"/>
              </a:rPr>
              <a:t>2</a:t>
            </a:r>
            <a:endParaRPr sz="6000" dirty="0">
              <a:latin typeface="Arial Black"/>
              <a:cs typeface="Arial Black"/>
            </a:endParaRPr>
          </a:p>
          <a:p>
            <a:pPr marL="25400">
              <a:lnSpc>
                <a:spcPct val="100000"/>
              </a:lnSpc>
            </a:pPr>
            <a:r>
              <a:rPr sz="6000" dirty="0">
                <a:solidFill>
                  <a:srgbClr val="FF8870"/>
                </a:solidFill>
                <a:latin typeface="Arial Black"/>
                <a:cs typeface="Arial Black"/>
              </a:rPr>
              <a:t>3</a:t>
            </a:r>
            <a:endParaRPr lang="zh-TW" altLang="en-US" sz="6000" dirty="0">
              <a:latin typeface="Arial Black"/>
              <a:cs typeface="Arial Black"/>
            </a:endParaRPr>
          </a:p>
          <a:p>
            <a:pPr marL="25400">
              <a:lnSpc>
                <a:spcPct val="100000"/>
              </a:lnSpc>
            </a:pPr>
            <a:r>
              <a:rPr lang="en-US" altLang="zh-TW" sz="9000" baseline="-29166" dirty="0">
                <a:solidFill>
                  <a:srgbClr val="FF8870"/>
                </a:solidFill>
                <a:latin typeface="Arial Black"/>
                <a:cs typeface="Arial Black"/>
              </a:rPr>
              <a:t>4 </a:t>
            </a:r>
            <a:r>
              <a:rPr lang="zh-TW" altLang="en-US" sz="4000" spc="-35" baseline="-29166" dirty="0">
                <a:solidFill>
                  <a:srgbClr val="44546A"/>
                </a:solidFill>
                <a:latin typeface="微軟正黑體"/>
                <a:cs typeface="Arial Black"/>
              </a:rPr>
              <a:t>性平教育展望</a:t>
            </a:r>
            <a:endParaRPr lang="zh-TW" altLang="en-US" sz="4000" dirty="0">
              <a:latin typeface="微軟正黑體"/>
              <a:cs typeface="微軟正黑體"/>
            </a:endParaRPr>
          </a:p>
          <a:p>
            <a:pPr marL="770255">
              <a:lnSpc>
                <a:spcPct val="100000"/>
              </a:lnSpc>
            </a:pPr>
            <a:r>
              <a:rPr lang="en-US" sz="1800" spc="-5" dirty="0">
                <a:solidFill>
                  <a:srgbClr val="A7A8A7"/>
                </a:solidFill>
                <a:latin typeface="微軟正黑體"/>
                <a:cs typeface="微軟正黑體"/>
              </a:rPr>
              <a:t>SDGs</a:t>
            </a:r>
            <a:r>
              <a:rPr sz="1800" spc="-5" dirty="0">
                <a:solidFill>
                  <a:srgbClr val="A7A8A7"/>
                </a:solidFill>
                <a:latin typeface="微軟正黑體"/>
                <a:cs typeface="微軟正黑體"/>
              </a:rPr>
              <a:t> </a:t>
            </a:r>
            <a:r>
              <a:rPr lang="en-US" spc="-5" dirty="0">
                <a:solidFill>
                  <a:srgbClr val="A7A8A7"/>
                </a:solidFill>
                <a:latin typeface="微軟正黑體"/>
                <a:cs typeface="微軟正黑體"/>
              </a:rPr>
              <a:t>5</a:t>
            </a:r>
            <a:endParaRPr sz="1800" dirty="0">
              <a:latin typeface="微軟正黑體"/>
              <a:cs typeface="微軟正黑體"/>
            </a:endParaRPr>
          </a:p>
        </p:txBody>
      </p:sp>
      <p:sp>
        <p:nvSpPr>
          <p:cNvPr id="19" name="object 19"/>
          <p:cNvSpPr txBox="1"/>
          <p:nvPr/>
        </p:nvSpPr>
        <p:spPr>
          <a:xfrm>
            <a:off x="4669401" y="2003516"/>
            <a:ext cx="4736749" cy="1016945"/>
          </a:xfrm>
          <a:prstGeom prst="rect">
            <a:avLst/>
          </a:prstGeom>
        </p:spPr>
        <p:txBody>
          <a:bodyPr vert="horz" wrap="square" lIns="0" tIns="191770" rIns="0" bIns="0" rtlCol="0">
            <a:spAutoFit/>
          </a:bodyPr>
          <a:lstStyle/>
          <a:p>
            <a:pPr marL="12700">
              <a:lnSpc>
                <a:spcPct val="100000"/>
              </a:lnSpc>
              <a:spcBef>
                <a:spcPts val="1510"/>
              </a:spcBef>
            </a:pPr>
            <a:r>
              <a:rPr lang="zh-TW" altLang="en-US" sz="2800" spc="-35" dirty="0">
                <a:solidFill>
                  <a:srgbClr val="44546A"/>
                </a:solidFill>
                <a:latin typeface="微軟正黑體"/>
                <a:cs typeface="微軟正黑體"/>
              </a:rPr>
              <a:t>常見的</a:t>
            </a:r>
            <a:r>
              <a:rPr sz="2800" spc="-35" dirty="0" err="1">
                <a:solidFill>
                  <a:srgbClr val="44546A"/>
                </a:solidFill>
                <a:latin typeface="微軟正黑體"/>
                <a:cs typeface="微軟正黑體"/>
              </a:rPr>
              <a:t>性別議</a:t>
            </a:r>
            <a:r>
              <a:rPr sz="2800" spc="-50" dirty="0" err="1">
                <a:solidFill>
                  <a:srgbClr val="44546A"/>
                </a:solidFill>
                <a:latin typeface="微軟正黑體"/>
                <a:cs typeface="微軟正黑體"/>
              </a:rPr>
              <a:t>題</a:t>
            </a:r>
            <a:endParaRPr sz="2800" dirty="0">
              <a:latin typeface="微軟正黑體"/>
              <a:cs typeface="微軟正黑體"/>
            </a:endParaRPr>
          </a:p>
          <a:p>
            <a:pPr marL="12700">
              <a:lnSpc>
                <a:spcPct val="100000"/>
              </a:lnSpc>
              <a:spcBef>
                <a:spcPts val="905"/>
              </a:spcBef>
            </a:pPr>
            <a:r>
              <a:rPr lang="zh-TW" altLang="en-US" spc="20" dirty="0">
                <a:solidFill>
                  <a:srgbClr val="A7A8A7"/>
                </a:solidFill>
                <a:latin typeface="微軟正黑體"/>
                <a:cs typeface="微軟正黑體"/>
              </a:rPr>
              <a:t>性別</a:t>
            </a:r>
            <a:r>
              <a:rPr sz="1800" spc="20" dirty="0" err="1">
                <a:solidFill>
                  <a:srgbClr val="A7A8A7"/>
                </a:solidFill>
                <a:latin typeface="微軟正黑體"/>
                <a:cs typeface="微軟正黑體"/>
              </a:rPr>
              <a:t>刻板印象</a:t>
            </a:r>
            <a:r>
              <a:rPr lang="en-US" sz="1800" spc="20" dirty="0">
                <a:solidFill>
                  <a:srgbClr val="A7A8A7"/>
                </a:solidFill>
                <a:latin typeface="微軟正黑體"/>
                <a:cs typeface="微軟正黑體"/>
              </a:rPr>
              <a:t>/</a:t>
            </a:r>
            <a:r>
              <a:rPr lang="zh-TW" altLang="en-US" sz="1800" spc="20" dirty="0">
                <a:solidFill>
                  <a:srgbClr val="A7A8A7"/>
                </a:solidFill>
                <a:latin typeface="微軟正黑體"/>
                <a:cs typeface="微軟正黑體"/>
              </a:rPr>
              <a:t>只是開玩笑</a:t>
            </a:r>
            <a:endParaRPr sz="1800" dirty="0">
              <a:latin typeface="微軟正黑體"/>
              <a:cs typeface="微軟正黑體"/>
            </a:endParaRPr>
          </a:p>
        </p:txBody>
      </p:sp>
      <p:sp>
        <p:nvSpPr>
          <p:cNvPr id="21" name="日期版面配置區 20">
            <a:extLst>
              <a:ext uri="{FF2B5EF4-FFF2-40B4-BE49-F238E27FC236}">
                <a16:creationId xmlns:a16="http://schemas.microsoft.com/office/drawing/2014/main" id="{EEAF6018-F352-4FB8-AEC0-52939BEBA4E9}"/>
              </a:ext>
            </a:extLst>
          </p:cNvPr>
          <p:cNvSpPr>
            <a:spLocks noGrp="1"/>
          </p:cNvSpPr>
          <p:nvPr>
            <p:ph type="dt" sz="half" idx="6"/>
          </p:nvPr>
        </p:nvSpPr>
        <p:spPr>
          <a:xfrm>
            <a:off x="553159" y="6256045"/>
            <a:ext cx="2804160" cy="276999"/>
          </a:xfrm>
        </p:spPr>
        <p:txBody>
          <a:bodyPr/>
          <a:lstStyle/>
          <a:p>
            <a:r>
              <a:rPr lang="zh-TW" altLang="en-US">
                <a:solidFill>
                  <a:schemeClr val="bg1"/>
                </a:solidFill>
              </a:rPr>
              <a:t>教保人員</a:t>
            </a:r>
            <a:r>
              <a:rPr lang="en-US" altLang="zh-TW">
                <a:solidFill>
                  <a:schemeClr val="bg1"/>
                </a:solidFill>
              </a:rPr>
              <a:t>-</a:t>
            </a:r>
            <a:r>
              <a:rPr lang="zh-TW" altLang="en-US">
                <a:solidFill>
                  <a:schemeClr val="bg1"/>
                </a:solidFill>
              </a:rPr>
              <a:t>性別平等教育</a:t>
            </a:r>
            <a:endParaRPr lang="en-US" dirty="0">
              <a:solidFill>
                <a:schemeClr val="bg1"/>
              </a:solidFill>
            </a:endParaRPr>
          </a:p>
        </p:txBody>
      </p:sp>
      <p:sp>
        <p:nvSpPr>
          <p:cNvPr id="20" name="投影片編號版面配置區 19">
            <a:extLst>
              <a:ext uri="{FF2B5EF4-FFF2-40B4-BE49-F238E27FC236}">
                <a16:creationId xmlns:a16="http://schemas.microsoft.com/office/drawing/2014/main" id="{6CB9D706-4A6F-BC77-E165-31653F11A6B5}"/>
              </a:ext>
            </a:extLst>
          </p:cNvPr>
          <p:cNvSpPr>
            <a:spLocks noGrp="1"/>
          </p:cNvSpPr>
          <p:nvPr>
            <p:ph type="sldNum" sz="quarter" idx="7"/>
          </p:nvPr>
        </p:nvSpPr>
        <p:spPr/>
        <p:txBody>
          <a:bodyPr/>
          <a:lstStyle/>
          <a:p>
            <a:pPr marL="38100">
              <a:lnSpc>
                <a:spcPts val="1425"/>
              </a:lnSpc>
            </a:pPr>
            <a:fld id="{81D60167-4931-47E6-BA6A-407CBD079E47}" type="slidenum">
              <a:rPr lang="en-US" altLang="zh-TW" spc="-25" smtClean="0"/>
              <a:t>8</a:t>
            </a:fld>
            <a:endParaRPr lang="en-US" altLang="zh-TW" spc="-25" dirty="0"/>
          </a:p>
        </p:txBody>
      </p:sp>
      <p:sp>
        <p:nvSpPr>
          <p:cNvPr id="23" name="object 17">
            <a:extLst>
              <a:ext uri="{FF2B5EF4-FFF2-40B4-BE49-F238E27FC236}">
                <a16:creationId xmlns:a16="http://schemas.microsoft.com/office/drawing/2014/main" id="{B0BD7F70-2EB6-1DE5-D748-DFE108191B49}"/>
              </a:ext>
            </a:extLst>
          </p:cNvPr>
          <p:cNvSpPr txBox="1">
            <a:spLocks/>
          </p:cNvSpPr>
          <p:nvPr/>
        </p:nvSpPr>
        <p:spPr>
          <a:xfrm>
            <a:off x="4008110" y="5131432"/>
            <a:ext cx="534035" cy="939800"/>
          </a:xfrm>
          <a:prstGeom prst="rect">
            <a:avLst/>
          </a:prstGeom>
        </p:spPr>
        <p:txBody>
          <a:bodyPr vert="horz" wrap="square" lIns="0" tIns="12700" rIns="0" bIns="0" rtlCol="0">
            <a:spAutoFit/>
          </a:bodyPr>
          <a:lstStyle>
            <a:lvl1pPr>
              <a:defRPr sz="4000" b="1" i="0">
                <a:solidFill>
                  <a:schemeClr val="tx1"/>
                </a:solidFill>
                <a:latin typeface="微軟正黑體"/>
                <a:ea typeface="+mj-ea"/>
                <a:cs typeface="微軟正黑體"/>
              </a:defRPr>
            </a:lvl1pPr>
          </a:lstStyle>
          <a:p>
            <a:pPr marL="12700">
              <a:spcBef>
                <a:spcPts val="100"/>
              </a:spcBef>
            </a:pPr>
            <a:r>
              <a:rPr lang="en-US" altLang="zh-TW" sz="6000" b="0" dirty="0">
                <a:solidFill>
                  <a:srgbClr val="FF8870"/>
                </a:solidFill>
                <a:latin typeface="Arial Black"/>
                <a:cs typeface="Arial Black"/>
              </a:rPr>
              <a:t>5</a:t>
            </a:r>
            <a:endParaRPr lang="zh-TW" altLang="en-US" sz="6000" dirty="0">
              <a:latin typeface="Arial Black"/>
              <a:cs typeface="Arial Black"/>
            </a:endParaRPr>
          </a:p>
        </p:txBody>
      </p:sp>
      <p:sp>
        <p:nvSpPr>
          <p:cNvPr id="24" name="object 19">
            <a:extLst>
              <a:ext uri="{FF2B5EF4-FFF2-40B4-BE49-F238E27FC236}">
                <a16:creationId xmlns:a16="http://schemas.microsoft.com/office/drawing/2014/main" id="{6FFA86C5-2414-D6D0-952F-980BC1E2BAB1}"/>
              </a:ext>
            </a:extLst>
          </p:cNvPr>
          <p:cNvSpPr txBox="1"/>
          <p:nvPr/>
        </p:nvSpPr>
        <p:spPr>
          <a:xfrm>
            <a:off x="4646114" y="908810"/>
            <a:ext cx="5412286" cy="1016945"/>
          </a:xfrm>
          <a:prstGeom prst="rect">
            <a:avLst/>
          </a:prstGeom>
        </p:spPr>
        <p:txBody>
          <a:bodyPr vert="horz" wrap="square" lIns="0" tIns="191770" rIns="0" bIns="0" rtlCol="0">
            <a:spAutoFit/>
          </a:bodyPr>
          <a:lstStyle/>
          <a:p>
            <a:pPr marL="12700">
              <a:lnSpc>
                <a:spcPct val="100000"/>
              </a:lnSpc>
              <a:spcBef>
                <a:spcPts val="1510"/>
              </a:spcBef>
            </a:pPr>
            <a:r>
              <a:rPr lang="zh-TW" altLang="en-US" sz="2800" spc="-35" dirty="0">
                <a:solidFill>
                  <a:srgbClr val="44546A"/>
                </a:solidFill>
                <a:latin typeface="微軟正黑體"/>
                <a:cs typeface="微軟正黑體"/>
              </a:rPr>
              <a:t>性與</a:t>
            </a:r>
            <a:r>
              <a:rPr sz="2800" spc="-35" dirty="0" err="1">
                <a:solidFill>
                  <a:srgbClr val="44546A"/>
                </a:solidFill>
                <a:latin typeface="微軟正黑體"/>
                <a:cs typeface="微軟正黑體"/>
              </a:rPr>
              <a:t>性別</a:t>
            </a:r>
            <a:endParaRPr sz="2800" dirty="0">
              <a:latin typeface="微軟正黑體"/>
              <a:cs typeface="微軟正黑體"/>
            </a:endParaRPr>
          </a:p>
          <a:p>
            <a:pPr marL="12700">
              <a:lnSpc>
                <a:spcPct val="100000"/>
              </a:lnSpc>
              <a:spcBef>
                <a:spcPts val="905"/>
              </a:spcBef>
            </a:pPr>
            <a:r>
              <a:rPr lang="zh-TW" altLang="en-US" sz="1800" spc="20" dirty="0">
                <a:solidFill>
                  <a:srgbClr val="A7A8A7"/>
                </a:solidFill>
                <a:latin typeface="微軟正黑體"/>
                <a:cs typeface="微軟正黑體"/>
              </a:rPr>
              <a:t>性別光譜</a:t>
            </a:r>
            <a:r>
              <a:rPr lang="en-US" altLang="zh-TW" sz="1800" spc="20" dirty="0">
                <a:solidFill>
                  <a:srgbClr val="A7A8A7"/>
                </a:solidFill>
                <a:latin typeface="微軟正黑體"/>
                <a:cs typeface="微軟正黑體"/>
              </a:rPr>
              <a:t>/</a:t>
            </a:r>
            <a:r>
              <a:rPr lang="zh-TW" altLang="en-US" sz="1800" spc="20" dirty="0">
                <a:solidFill>
                  <a:srgbClr val="A7A8A7"/>
                </a:solidFill>
                <a:latin typeface="微軟正黑體"/>
                <a:cs typeface="微軟正黑體"/>
              </a:rPr>
              <a:t>性別認同</a:t>
            </a:r>
            <a:r>
              <a:rPr lang="en-US" altLang="zh-TW" sz="1800" spc="20" dirty="0">
                <a:solidFill>
                  <a:srgbClr val="A7A8A7"/>
                </a:solidFill>
                <a:latin typeface="微軟正黑體"/>
                <a:cs typeface="微軟正黑體"/>
              </a:rPr>
              <a:t>/</a:t>
            </a:r>
            <a:r>
              <a:rPr lang="zh-TW" altLang="en-US" sz="1800" spc="20" dirty="0">
                <a:solidFill>
                  <a:srgbClr val="A7A8A7"/>
                </a:solidFill>
                <a:latin typeface="微軟正黑體"/>
                <a:cs typeface="微軟正黑體"/>
              </a:rPr>
              <a:t>性別特質</a:t>
            </a:r>
            <a:r>
              <a:rPr lang="en-US" altLang="zh-TW" sz="1800" spc="20" dirty="0">
                <a:solidFill>
                  <a:srgbClr val="A7A8A7"/>
                </a:solidFill>
                <a:latin typeface="微軟正黑體"/>
                <a:cs typeface="微軟正黑體"/>
              </a:rPr>
              <a:t>/</a:t>
            </a:r>
            <a:r>
              <a:rPr lang="zh-TW" altLang="en-US" sz="1800" spc="20" dirty="0">
                <a:solidFill>
                  <a:srgbClr val="A7A8A7"/>
                </a:solidFill>
                <a:latin typeface="微軟正黑體"/>
                <a:cs typeface="微軟正黑體"/>
              </a:rPr>
              <a:t>性傾向</a:t>
            </a:r>
            <a:r>
              <a:rPr lang="en-US" altLang="zh-TW" sz="1800" spc="20" dirty="0">
                <a:solidFill>
                  <a:srgbClr val="A7A8A7"/>
                </a:solidFill>
                <a:latin typeface="微軟正黑體"/>
                <a:cs typeface="微軟正黑體"/>
              </a:rPr>
              <a:t>/</a:t>
            </a:r>
            <a:r>
              <a:rPr lang="zh-TW" altLang="en-US" spc="20" dirty="0">
                <a:solidFill>
                  <a:srgbClr val="A7A8A7"/>
                </a:solidFill>
                <a:latin typeface="微軟正黑體"/>
                <a:cs typeface="微軟正黑體"/>
              </a:rPr>
              <a:t>身體自主權</a:t>
            </a:r>
            <a:endParaRPr sz="1800" dirty="0">
              <a:latin typeface="微軟正黑體"/>
              <a:cs typeface="微軟正黑體"/>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6.xml><?xml version="1.0" encoding="utf-8"?>
<a:theme xmlns:a="http://schemas.openxmlformats.org/drawingml/2006/main" name="籃球 16x9">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870157_TF04001173.potx" id="{966582D9-36A9-4ED8-8054-A2A66B10D0C0}" vid="{B110B286-3740-4D81-ABF4-B97081D558E8}"/>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7690</TotalTime>
  <Words>3231</Words>
  <Application>Microsoft Macintosh PowerPoint</Application>
  <PresentationFormat>寬螢幕</PresentationFormat>
  <Paragraphs>464</Paragraphs>
  <Slides>59</Slides>
  <Notes>4</Notes>
  <HiddenSlides>0</HiddenSlides>
  <MMClips>0</MMClips>
  <ScaleCrop>false</ScaleCrop>
  <HeadingPairs>
    <vt:vector size="6" baseType="variant">
      <vt:variant>
        <vt:lpstr>使用字型</vt:lpstr>
      </vt:variant>
      <vt:variant>
        <vt:i4>23</vt:i4>
      </vt:variant>
      <vt:variant>
        <vt:lpstr>佈景主題</vt:lpstr>
      </vt:variant>
      <vt:variant>
        <vt:i4>7</vt:i4>
      </vt:variant>
      <vt:variant>
        <vt:lpstr>投影片標題</vt:lpstr>
      </vt:variant>
      <vt:variant>
        <vt:i4>59</vt:i4>
      </vt:variant>
    </vt:vector>
  </HeadingPairs>
  <TitlesOfParts>
    <vt:vector size="89" baseType="lpstr">
      <vt:lpstr>細明體</vt:lpstr>
      <vt:lpstr>微軟正黑體</vt:lpstr>
      <vt:lpstr>微軟正黑體</vt:lpstr>
      <vt:lpstr>微軟正黑體 Light</vt:lpstr>
      <vt:lpstr>PMingLiU</vt:lpstr>
      <vt:lpstr>標楷體</vt:lpstr>
      <vt:lpstr>Heiti SC Medium</vt:lpstr>
      <vt:lpstr>Heiti SC Medium</vt:lpstr>
      <vt:lpstr>Microsoft JhengHei Light</vt:lpstr>
      <vt:lpstr>Microsoft JhengHei UI</vt:lpstr>
      <vt:lpstr>MS PGothic</vt:lpstr>
      <vt:lpstr>Noto Sans Mono CJK TC Bold</vt:lpstr>
      <vt:lpstr>rosario</vt:lpstr>
      <vt:lpstr>Arial</vt:lpstr>
      <vt:lpstr>Arial Black</vt:lpstr>
      <vt:lpstr>Calibri</vt:lpstr>
      <vt:lpstr>Cambria Math</vt:lpstr>
      <vt:lpstr>Segoe UI Black</vt:lpstr>
      <vt:lpstr>Times New Roman</vt:lpstr>
      <vt:lpstr>Trebuchet MS</vt:lpstr>
      <vt:lpstr>Tw Cen MT Condensed Extra Bold</vt:lpstr>
      <vt:lpstr>Wingdings</vt:lpstr>
      <vt:lpstr>Wingdings 3</vt:lpstr>
      <vt:lpstr>Office Theme</vt:lpstr>
      <vt:lpstr>1_Office Theme</vt:lpstr>
      <vt:lpstr>2_Office Theme</vt:lpstr>
      <vt:lpstr>3_Office Theme</vt:lpstr>
      <vt:lpstr>多面向</vt:lpstr>
      <vt:lpstr>籃球 16x9</vt:lpstr>
      <vt:lpstr>4_Office Theme</vt:lpstr>
      <vt:lpstr>社團法人新北市兒童教保協會 112年性別平等教育研習</vt:lpstr>
      <vt:lpstr>前言</vt:lpstr>
      <vt:lpstr>性別平權全球效應</vt:lpstr>
      <vt:lpstr>PowerPoint 簡報</vt:lpstr>
      <vt:lpstr>PowerPoint 簡報</vt:lpstr>
      <vt:lpstr>每天有2.38件兒少 私密照事件(衛福部，2020）</vt:lpstr>
      <vt:lpstr>#性別平等教育刻不容緩</vt:lpstr>
      <vt:lpstr>性別平等教育日</vt:lpstr>
      <vt:lpstr>1</vt:lpstr>
      <vt:lpstr>PART 1 性與性別</vt:lpstr>
      <vt:lpstr>性別認同 取自性別平等教育法第2條</vt:lpstr>
      <vt:lpstr>性傾向</vt:lpstr>
      <vt:lpstr>身體界限／界線</vt:lpstr>
      <vt:lpstr>兒童有身體自主權嗎?!</vt:lpstr>
      <vt:lpstr>聯合國兒童權力公約</vt:lpstr>
      <vt:lpstr>身體自主權</vt:lpstr>
      <vt:lpstr>民法</vt:lpstr>
      <vt:lpstr>刑法刑法第十六章妨害性自主罪</vt:lpstr>
      <vt:lpstr>PART 2 常見的性別議題</vt:lpstr>
      <vt:lpstr>刻板印象 取自行政院性平視聽分享站 https://ppt.cc/fWHIPx</vt:lpstr>
      <vt:lpstr>什麼是性別刻板印象</vt:lpstr>
      <vt:lpstr>性別刻板印象</vt:lpstr>
      <vt:lpstr>性別偏見</vt:lpstr>
      <vt:lpstr>身體活動中的性別刻板印象 鍾孟玲、盧俊宏（2011）。性別刻板印象與運動行為探討。彰化師大體育學報，11，109-119。</vt:lpstr>
      <vt:lpstr>不是我，我只是…</vt:lpstr>
      <vt:lpstr>PowerPoint 簡報</vt:lpstr>
      <vt:lpstr>PowerPoint 簡報</vt:lpstr>
      <vt:lpstr>偷拍影片/照片可能面臨法律責任1</vt:lpstr>
      <vt:lpstr>偷拍影片/照片可能面臨法律責任2  </vt:lpstr>
      <vt:lpstr>兒童及少年福利與權益保障法</vt:lpstr>
      <vt:lpstr>偷拍影片/照片可能面臨法律責任4 性騷擾防治法 §2</vt:lpstr>
      <vt:lpstr>只是開玩笑（吉靜如，2022）</vt:lpstr>
      <vt:lpstr>性侵害 Sexual assault</vt:lpstr>
      <vt:lpstr>PART 3 性別平等教育</vt:lpstr>
      <vt:lpstr>PowerPoint 簡報</vt:lpstr>
      <vt:lpstr>PowerPoint 簡報</vt:lpstr>
      <vt:lpstr>以愛為本的全人性教育(陳佩雯等, 2018)</vt:lpstr>
      <vt:lpstr>PowerPoint 簡報</vt:lpstr>
      <vt:lpstr>PowerPoint 簡報</vt:lpstr>
      <vt:lpstr>SDGs 5</vt:lpstr>
      <vt:lpstr>SDGs 5</vt:lpstr>
      <vt:lpstr>PowerPoint 簡報</vt:lpstr>
      <vt:lpstr>PowerPoint 簡報</vt:lpstr>
      <vt:lpstr>PART 5 參考資訊 性別平等相關法規</vt:lpstr>
      <vt:lpstr>性別工作平等法91</vt:lpstr>
      <vt:lpstr>性別平等三法</vt:lpstr>
      <vt:lpstr>教育專業倫理 - 師生界線 校園性侵害性騷擾或性霸凌防治準則</vt:lpstr>
      <vt:lpstr>師生界線</vt:lpstr>
      <vt:lpstr>教保服務人員條例1110629/1120301 </vt:lpstr>
      <vt:lpstr>教保服務人員條例1110629/1120301 </vt:lpstr>
      <vt:lpstr>教保服務人員條例1110629/1120301 </vt:lpstr>
      <vt:lpstr>性別平等教育法、性別工作平等法中不得歧視的樣態</vt:lpstr>
      <vt:lpstr>《性別工作平等法》</vt:lpstr>
      <vt:lpstr>校園性別事件處理適用對象</vt:lpstr>
      <vt:lpstr>校園性侵害、性騷擾、性霸凌事件</vt:lpstr>
      <vt:lpstr>PowerPoint 簡報</vt:lpstr>
      <vt:lpstr>校園性別事件罰則</vt:lpstr>
      <vt:lpstr>具備性別平等意識，減少傷害他人的言語 尊重彼此的身體自主，維持適當人際界線營造性別友善的學習與工作環境</vt:lpstr>
      <vt:lpstr>性別平等 友善尊重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蕭嘉惠、施政宏</dc:creator>
  <cp:lastModifiedBy>嘉惠 蕭</cp:lastModifiedBy>
  <cp:revision>64</cp:revision>
  <cp:lastPrinted>2022-09-29T04:45:37Z</cp:lastPrinted>
  <dcterms:created xsi:type="dcterms:W3CDTF">2022-04-21T15:23:31Z</dcterms:created>
  <dcterms:modified xsi:type="dcterms:W3CDTF">2023-04-22T07:01:05Z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Acrobat PDFMaker 11 for PowerPoint</vt:lpwstr>
  </property>
  <property fmtid="{D5CDD505-2E9C-101B-9397-08002B2CF9AE}" pid="4" name="LastSaved">
    <vt:filetime>2022-04-21T00:00:00Z</vt:filetime>
  </property>
</Properties>
</file>